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24" r:id="rId1"/>
    <p:sldMasterId id="2147484248" r:id="rId2"/>
    <p:sldMasterId id="2147484260" r:id="rId3"/>
    <p:sldMasterId id="2147484308" r:id="rId4"/>
  </p:sldMasterIdLst>
  <p:notesMasterIdLst>
    <p:notesMasterId r:id="rId73"/>
  </p:notesMasterIdLst>
  <p:sldIdLst>
    <p:sldId id="256" r:id="rId5"/>
    <p:sldId id="343" r:id="rId6"/>
    <p:sldId id="257" r:id="rId7"/>
    <p:sldId id="260" r:id="rId8"/>
    <p:sldId id="264" r:id="rId9"/>
    <p:sldId id="259" r:id="rId10"/>
    <p:sldId id="261" r:id="rId11"/>
    <p:sldId id="262" r:id="rId12"/>
    <p:sldId id="265" r:id="rId13"/>
    <p:sldId id="266" r:id="rId14"/>
    <p:sldId id="344" r:id="rId15"/>
    <p:sldId id="267" r:id="rId16"/>
    <p:sldId id="268" r:id="rId17"/>
    <p:sldId id="269" r:id="rId18"/>
    <p:sldId id="270" r:id="rId19"/>
    <p:sldId id="272" r:id="rId20"/>
    <p:sldId id="294" r:id="rId21"/>
    <p:sldId id="295" r:id="rId22"/>
    <p:sldId id="297" r:id="rId23"/>
    <p:sldId id="298" r:id="rId24"/>
    <p:sldId id="299" r:id="rId25"/>
    <p:sldId id="325" r:id="rId26"/>
    <p:sldId id="328" r:id="rId27"/>
    <p:sldId id="329" r:id="rId28"/>
    <p:sldId id="330" r:id="rId29"/>
    <p:sldId id="331" r:id="rId30"/>
    <p:sldId id="332" r:id="rId31"/>
    <p:sldId id="333" r:id="rId32"/>
    <p:sldId id="335" r:id="rId33"/>
    <p:sldId id="334" r:id="rId34"/>
    <p:sldId id="336" r:id="rId35"/>
    <p:sldId id="342" r:id="rId36"/>
    <p:sldId id="339" r:id="rId37"/>
    <p:sldId id="338" r:id="rId38"/>
    <p:sldId id="345" r:id="rId39"/>
    <p:sldId id="300" r:id="rId40"/>
    <p:sldId id="301" r:id="rId41"/>
    <p:sldId id="302" r:id="rId42"/>
    <p:sldId id="304" r:id="rId43"/>
    <p:sldId id="305" r:id="rId44"/>
    <p:sldId id="306" r:id="rId45"/>
    <p:sldId id="308" r:id="rId46"/>
    <p:sldId id="309" r:id="rId47"/>
    <p:sldId id="311" r:id="rId48"/>
    <p:sldId id="312" r:id="rId49"/>
    <p:sldId id="313" r:id="rId50"/>
    <p:sldId id="314" r:id="rId51"/>
    <p:sldId id="317" r:id="rId52"/>
    <p:sldId id="316" r:id="rId53"/>
    <p:sldId id="319" r:id="rId54"/>
    <p:sldId id="320" r:id="rId55"/>
    <p:sldId id="321" r:id="rId56"/>
    <p:sldId id="324" r:id="rId57"/>
    <p:sldId id="275" r:id="rId58"/>
    <p:sldId id="276" r:id="rId59"/>
    <p:sldId id="277" r:id="rId60"/>
    <p:sldId id="278" r:id="rId61"/>
    <p:sldId id="279" r:id="rId62"/>
    <p:sldId id="280" r:id="rId63"/>
    <p:sldId id="281" r:id="rId64"/>
    <p:sldId id="282" r:id="rId65"/>
    <p:sldId id="284" r:id="rId66"/>
    <p:sldId id="285" r:id="rId67"/>
    <p:sldId id="286" r:id="rId68"/>
    <p:sldId id="287" r:id="rId69"/>
    <p:sldId id="288" r:id="rId70"/>
    <p:sldId id="290" r:id="rId71"/>
    <p:sldId id="292" r:id="rId72"/>
  </p:sldIdLst>
  <p:sldSz cx="11880850" cy="6858000"/>
  <p:notesSz cx="9144000" cy="6858000"/>
  <p:defaultTextStyle>
    <a:defPPr>
      <a:defRPr lang="ru-RU"/>
    </a:defPPr>
    <a:lvl1pPr marL="0" algn="l" defTabSz="914307" rtl="0" eaLnBrk="1" latinLnBrk="0" hangingPunct="1">
      <a:defRPr sz="1800" kern="1200">
        <a:solidFill>
          <a:schemeClr val="tx1"/>
        </a:solidFill>
        <a:latin typeface="+mn-lt"/>
        <a:ea typeface="+mn-ea"/>
        <a:cs typeface="+mn-cs"/>
      </a:defRPr>
    </a:lvl1pPr>
    <a:lvl2pPr marL="457153" algn="l" defTabSz="914307" rtl="0" eaLnBrk="1" latinLnBrk="0" hangingPunct="1">
      <a:defRPr sz="1800" kern="1200">
        <a:solidFill>
          <a:schemeClr val="tx1"/>
        </a:solidFill>
        <a:latin typeface="+mn-lt"/>
        <a:ea typeface="+mn-ea"/>
        <a:cs typeface="+mn-cs"/>
      </a:defRPr>
    </a:lvl2pPr>
    <a:lvl3pPr marL="914307" algn="l" defTabSz="914307" rtl="0" eaLnBrk="1" latinLnBrk="0" hangingPunct="1">
      <a:defRPr sz="1800" kern="1200">
        <a:solidFill>
          <a:schemeClr val="tx1"/>
        </a:solidFill>
        <a:latin typeface="+mn-lt"/>
        <a:ea typeface="+mn-ea"/>
        <a:cs typeface="+mn-cs"/>
      </a:defRPr>
    </a:lvl3pPr>
    <a:lvl4pPr marL="1371460" algn="l" defTabSz="914307" rtl="0" eaLnBrk="1" latinLnBrk="0" hangingPunct="1">
      <a:defRPr sz="1800" kern="1200">
        <a:solidFill>
          <a:schemeClr val="tx1"/>
        </a:solidFill>
        <a:latin typeface="+mn-lt"/>
        <a:ea typeface="+mn-ea"/>
        <a:cs typeface="+mn-cs"/>
      </a:defRPr>
    </a:lvl4pPr>
    <a:lvl5pPr marL="1828613" algn="l" defTabSz="914307" rtl="0" eaLnBrk="1" latinLnBrk="0" hangingPunct="1">
      <a:defRPr sz="1800" kern="1200">
        <a:solidFill>
          <a:schemeClr val="tx1"/>
        </a:solidFill>
        <a:latin typeface="+mn-lt"/>
        <a:ea typeface="+mn-ea"/>
        <a:cs typeface="+mn-cs"/>
      </a:defRPr>
    </a:lvl5pPr>
    <a:lvl6pPr marL="2285768" algn="l" defTabSz="914307" rtl="0" eaLnBrk="1" latinLnBrk="0" hangingPunct="1">
      <a:defRPr sz="1800" kern="1200">
        <a:solidFill>
          <a:schemeClr val="tx1"/>
        </a:solidFill>
        <a:latin typeface="+mn-lt"/>
        <a:ea typeface="+mn-ea"/>
        <a:cs typeface="+mn-cs"/>
      </a:defRPr>
    </a:lvl6pPr>
    <a:lvl7pPr marL="2742921" algn="l" defTabSz="914307" rtl="0" eaLnBrk="1" latinLnBrk="0" hangingPunct="1">
      <a:defRPr sz="1800" kern="1200">
        <a:solidFill>
          <a:schemeClr val="tx1"/>
        </a:solidFill>
        <a:latin typeface="+mn-lt"/>
        <a:ea typeface="+mn-ea"/>
        <a:cs typeface="+mn-cs"/>
      </a:defRPr>
    </a:lvl7pPr>
    <a:lvl8pPr marL="3200075" algn="l" defTabSz="914307" rtl="0" eaLnBrk="1" latinLnBrk="0" hangingPunct="1">
      <a:defRPr sz="1800" kern="1200">
        <a:solidFill>
          <a:schemeClr val="tx1"/>
        </a:solidFill>
        <a:latin typeface="+mn-lt"/>
        <a:ea typeface="+mn-ea"/>
        <a:cs typeface="+mn-cs"/>
      </a:defRPr>
    </a:lvl8pPr>
    <a:lvl9pPr marL="3657228" algn="l" defTabSz="91430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EC0"/>
    <a:srgbClr val="00A249"/>
    <a:srgbClr val="FFF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p:cViewPr varScale="1">
        <p:scale>
          <a:sx n="74" d="100"/>
          <a:sy n="74" d="100"/>
        </p:scale>
        <p:origin x="-654" y="-96"/>
      </p:cViewPr>
      <p:guideLst>
        <p:guide orient="horz" pos="2160"/>
        <p:guide pos="37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425DD27-8CD3-4365-83FC-07E040345E9C}" type="datetimeFigureOut">
              <a:rPr lang="ru-RU" smtClean="0"/>
              <a:pPr/>
              <a:t>23.04.2014</a:t>
            </a:fld>
            <a:endParaRPr lang="ru-RU"/>
          </a:p>
        </p:txBody>
      </p:sp>
      <p:sp>
        <p:nvSpPr>
          <p:cNvPr id="4" name="Образ слайда 3"/>
          <p:cNvSpPr>
            <a:spLocks noGrp="1" noRot="1" noChangeAspect="1"/>
          </p:cNvSpPr>
          <p:nvPr>
            <p:ph type="sldImg" idx="2"/>
          </p:nvPr>
        </p:nvSpPr>
        <p:spPr>
          <a:xfrm>
            <a:off x="2344738" y="514350"/>
            <a:ext cx="4454525"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4DC8166-BE47-499C-BE3B-4ABCB1B0F54A}" type="slidenum">
              <a:rPr lang="ru-RU" smtClean="0"/>
              <a:pPr/>
              <a:t>‹#›</a:t>
            </a:fld>
            <a:endParaRPr lang="ru-RU"/>
          </a:p>
        </p:txBody>
      </p:sp>
    </p:spTree>
    <p:extLst>
      <p:ext uri="{BB962C8B-B14F-4D97-AF65-F5344CB8AC3E}">
        <p14:creationId xmlns:p14="http://schemas.microsoft.com/office/powerpoint/2010/main" val="2209320454"/>
      </p:ext>
    </p:extLst>
  </p:cSld>
  <p:clrMap bg1="lt1" tx1="dk1" bg2="lt2" tx2="dk2" accent1="accent1" accent2="accent2" accent3="accent3" accent4="accent4" accent5="accent5" accent6="accent6" hlink="hlink" folHlink="folHlink"/>
  <p:notesStyle>
    <a:lvl1pPr marL="0" algn="l" defTabSz="914307" rtl="0" eaLnBrk="1" latinLnBrk="0" hangingPunct="1">
      <a:defRPr sz="1200" kern="1200">
        <a:solidFill>
          <a:schemeClr val="tx1"/>
        </a:solidFill>
        <a:latin typeface="+mn-lt"/>
        <a:ea typeface="+mn-ea"/>
        <a:cs typeface="+mn-cs"/>
      </a:defRPr>
    </a:lvl1pPr>
    <a:lvl2pPr marL="457153" algn="l" defTabSz="914307" rtl="0" eaLnBrk="1" latinLnBrk="0" hangingPunct="1">
      <a:defRPr sz="1200" kern="1200">
        <a:solidFill>
          <a:schemeClr val="tx1"/>
        </a:solidFill>
        <a:latin typeface="+mn-lt"/>
        <a:ea typeface="+mn-ea"/>
        <a:cs typeface="+mn-cs"/>
      </a:defRPr>
    </a:lvl2pPr>
    <a:lvl3pPr marL="914307" algn="l" defTabSz="914307" rtl="0" eaLnBrk="1" latinLnBrk="0" hangingPunct="1">
      <a:defRPr sz="1200" kern="1200">
        <a:solidFill>
          <a:schemeClr val="tx1"/>
        </a:solidFill>
        <a:latin typeface="+mn-lt"/>
        <a:ea typeface="+mn-ea"/>
        <a:cs typeface="+mn-cs"/>
      </a:defRPr>
    </a:lvl3pPr>
    <a:lvl4pPr marL="1371460" algn="l" defTabSz="914307" rtl="0" eaLnBrk="1" latinLnBrk="0" hangingPunct="1">
      <a:defRPr sz="1200" kern="1200">
        <a:solidFill>
          <a:schemeClr val="tx1"/>
        </a:solidFill>
        <a:latin typeface="+mn-lt"/>
        <a:ea typeface="+mn-ea"/>
        <a:cs typeface="+mn-cs"/>
      </a:defRPr>
    </a:lvl4pPr>
    <a:lvl5pPr marL="1828613" algn="l" defTabSz="914307" rtl="0" eaLnBrk="1" latinLnBrk="0" hangingPunct="1">
      <a:defRPr sz="1200" kern="1200">
        <a:solidFill>
          <a:schemeClr val="tx1"/>
        </a:solidFill>
        <a:latin typeface="+mn-lt"/>
        <a:ea typeface="+mn-ea"/>
        <a:cs typeface="+mn-cs"/>
      </a:defRPr>
    </a:lvl5pPr>
    <a:lvl6pPr marL="2285768" algn="l" defTabSz="914307" rtl="0" eaLnBrk="1" latinLnBrk="0" hangingPunct="1">
      <a:defRPr sz="1200" kern="1200">
        <a:solidFill>
          <a:schemeClr val="tx1"/>
        </a:solidFill>
        <a:latin typeface="+mn-lt"/>
        <a:ea typeface="+mn-ea"/>
        <a:cs typeface="+mn-cs"/>
      </a:defRPr>
    </a:lvl6pPr>
    <a:lvl7pPr marL="2742921" algn="l" defTabSz="914307" rtl="0" eaLnBrk="1" latinLnBrk="0" hangingPunct="1">
      <a:defRPr sz="1200" kern="1200">
        <a:solidFill>
          <a:schemeClr val="tx1"/>
        </a:solidFill>
        <a:latin typeface="+mn-lt"/>
        <a:ea typeface="+mn-ea"/>
        <a:cs typeface="+mn-cs"/>
      </a:defRPr>
    </a:lvl7pPr>
    <a:lvl8pPr marL="3200075" algn="l" defTabSz="914307" rtl="0" eaLnBrk="1" latinLnBrk="0" hangingPunct="1">
      <a:defRPr sz="1200" kern="1200">
        <a:solidFill>
          <a:schemeClr val="tx1"/>
        </a:solidFill>
        <a:latin typeface="+mn-lt"/>
        <a:ea typeface="+mn-ea"/>
        <a:cs typeface="+mn-cs"/>
      </a:defRPr>
    </a:lvl8pPr>
    <a:lvl9pPr marL="3657228"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344738" y="514350"/>
            <a:ext cx="4454525" cy="2571750"/>
          </a:xfrm>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4DC8166-BE47-499C-BE3B-4ABCB1B0F54A}" type="slidenum">
              <a:rPr lang="ru-RU" smtClean="0"/>
              <a:pPr/>
              <a:t>4</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2344738" y="514350"/>
            <a:ext cx="4454525" cy="2571750"/>
          </a:xfrm>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4DC8166-BE47-499C-BE3B-4ABCB1B0F54A}" type="slidenum">
              <a:rPr lang="ru-RU" smtClean="0"/>
              <a:pPr/>
              <a:t>67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1188085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7932943" y="0"/>
            <a:ext cx="3947907"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557485" y="3337560"/>
            <a:ext cx="841956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62664" y="1544812"/>
            <a:ext cx="841956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613616" y="274639"/>
            <a:ext cx="2673191"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94042" y="274639"/>
            <a:ext cx="782156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15"/>
          <p:cNvGrpSpPr/>
          <p:nvPr/>
        </p:nvGrpSpPr>
        <p:grpSpPr>
          <a:xfrm>
            <a:off x="0" y="0"/>
            <a:ext cx="1188085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58749" y="5617774"/>
            <a:ext cx="959268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86251" y="1016990"/>
            <a:ext cx="932866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87093" y="1009651"/>
            <a:ext cx="932866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999844" y="702069"/>
            <a:ext cx="737786"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291450" y="664878"/>
            <a:ext cx="566928" cy="736613"/>
          </a:xfrm>
          <a:prstGeom prst="rect">
            <a:avLst/>
          </a:prstGeom>
          <a:noFill/>
        </p:spPr>
      </p:pic>
      <p:sp>
        <p:nvSpPr>
          <p:cNvPr id="2" name="Title 1"/>
          <p:cNvSpPr>
            <a:spLocks noGrp="1"/>
          </p:cNvSpPr>
          <p:nvPr>
            <p:ph type="ctrTitle"/>
          </p:nvPr>
        </p:nvSpPr>
        <p:spPr>
          <a:xfrm>
            <a:off x="2244162" y="1794935"/>
            <a:ext cx="7436534" cy="1828090"/>
          </a:xfrm>
        </p:spPr>
        <p:txBody>
          <a:bodyPr anchor="b">
            <a:normAutofit/>
          </a:bodyPr>
          <a:lstStyle>
            <a:lvl1pPr>
              <a:defRPr sz="4800"/>
            </a:lvl1pPr>
          </a:lstStyle>
          <a:p>
            <a:r>
              <a:rPr lang="ru-RU" smtClean="0"/>
              <a:t>Образец заголовка</a:t>
            </a:r>
            <a:endParaRPr lang="en-US"/>
          </a:p>
        </p:txBody>
      </p:sp>
      <p:sp>
        <p:nvSpPr>
          <p:cNvPr id="3" name="Subtitle 2"/>
          <p:cNvSpPr>
            <a:spLocks noGrp="1"/>
          </p:cNvSpPr>
          <p:nvPr>
            <p:ph type="subTitle" idx="1"/>
          </p:nvPr>
        </p:nvSpPr>
        <p:spPr>
          <a:xfrm>
            <a:off x="2244161" y="3736622"/>
            <a:ext cx="7421866"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797178" y="5357593"/>
            <a:ext cx="1577124" cy="365125"/>
          </a:xfrm>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a:xfrm>
            <a:off x="1525443" y="5357593"/>
            <a:ext cx="6541802" cy="365125"/>
          </a:xfrm>
        </p:spPr>
        <p:txBody>
          <a:bodyPr/>
          <a:lstStyle/>
          <a:p>
            <a:endParaRPr lang="ru-RU"/>
          </a:p>
        </p:txBody>
      </p:sp>
      <p:sp>
        <p:nvSpPr>
          <p:cNvPr id="6" name="Slide Number Placeholder 5"/>
          <p:cNvSpPr>
            <a:spLocks noGrp="1"/>
          </p:cNvSpPr>
          <p:nvPr>
            <p:ph type="sldNum" sz="quarter" idx="12"/>
          </p:nvPr>
        </p:nvSpPr>
        <p:spPr>
          <a:xfrm>
            <a:off x="8073795" y="5357593"/>
            <a:ext cx="719845" cy="365125"/>
          </a:xfrm>
        </p:spPr>
        <p:txBody>
          <a:bodyPr/>
          <a:lstStyle>
            <a:lvl1pPr algn="ctr">
              <a:defRPr/>
            </a:lvl1pPr>
          </a:lstStyle>
          <a:p>
            <a:fld id="{725C68B6-61C2-468F-89AB-4B9F7531AA68}" type="slidenum">
              <a:rPr lang="ru-RU" smtClean="0"/>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877469" y="2239431"/>
            <a:ext cx="8125914" cy="1362075"/>
          </a:xfrm>
        </p:spPr>
        <p:txBody>
          <a:bodyPr anchor="b"/>
          <a:lstStyle>
            <a:lvl1pPr algn="ctr">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892136" y="3725335"/>
            <a:ext cx="8096580"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
        <p:nvSpPr>
          <p:cNvPr id="9" name="Content Placeholder 8"/>
          <p:cNvSpPr>
            <a:spLocks noGrp="1"/>
          </p:cNvSpPr>
          <p:nvPr>
            <p:ph sz="quarter" idx="13"/>
          </p:nvPr>
        </p:nvSpPr>
        <p:spPr>
          <a:xfrm>
            <a:off x="1687080" y="2121407"/>
            <a:ext cx="4158298" cy="360273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059233" y="2119313"/>
            <a:ext cx="4158298" cy="36052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2024148" y="2122312"/>
            <a:ext cx="3819336"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6380459" y="2122311"/>
            <a:ext cx="382563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sp>
        <p:nvSpPr>
          <p:cNvPr id="11" name="Content Placeholder 10"/>
          <p:cNvSpPr>
            <a:spLocks noGrp="1"/>
          </p:cNvSpPr>
          <p:nvPr>
            <p:ph sz="quarter" idx="13"/>
          </p:nvPr>
        </p:nvSpPr>
        <p:spPr>
          <a:xfrm>
            <a:off x="1687081" y="2944368"/>
            <a:ext cx="4193940"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6035471" y="2944813"/>
            <a:ext cx="4193940"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8" name="Group 15"/>
          <p:cNvGrpSpPr/>
          <p:nvPr/>
        </p:nvGrpSpPr>
        <p:grpSpPr>
          <a:xfrm>
            <a:off x="0" y="0"/>
            <a:ext cx="1188085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21392" y="6058038"/>
            <a:ext cx="10032719"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806431" y="605163"/>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809736" y="603504"/>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73446" y="576868"/>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74230" y="576072"/>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080792" y="293953"/>
            <a:ext cx="737786"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244023" y="248321"/>
            <a:ext cx="566928" cy="736613"/>
          </a:xfrm>
          <a:prstGeom prst="rect">
            <a:avLst/>
          </a:prstGeom>
          <a:noFill/>
        </p:spPr>
      </p:pic>
      <p:sp>
        <p:nvSpPr>
          <p:cNvPr id="2" name="Title 1"/>
          <p:cNvSpPr>
            <a:spLocks noGrp="1"/>
          </p:cNvSpPr>
          <p:nvPr>
            <p:ph type="title"/>
          </p:nvPr>
        </p:nvSpPr>
        <p:spPr>
          <a:xfrm rot="-60000">
            <a:off x="1440899" y="2020043"/>
            <a:ext cx="3982147" cy="1503037"/>
          </a:xfrm>
        </p:spPr>
        <p:txBody>
          <a:bodyPr anchor="b">
            <a:normAutofit/>
          </a:bodyPr>
          <a:lstStyle>
            <a:lvl1pPr algn="ctr">
              <a:defRPr sz="2400" b="0"/>
            </a:lvl1pPr>
          </a:lstStyle>
          <a:p>
            <a:r>
              <a:rPr lang="ru-RU" smtClean="0"/>
              <a:t>Образец заголовка</a:t>
            </a:r>
            <a:endParaRPr lang="en-US"/>
          </a:p>
        </p:txBody>
      </p:sp>
      <p:sp>
        <p:nvSpPr>
          <p:cNvPr id="3" name="Content Placeholder 2"/>
          <p:cNvSpPr>
            <a:spLocks noGrp="1"/>
          </p:cNvSpPr>
          <p:nvPr>
            <p:ph idx="1"/>
          </p:nvPr>
        </p:nvSpPr>
        <p:spPr>
          <a:xfrm rot="60000">
            <a:off x="6307207" y="1150993"/>
            <a:ext cx="392493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rot="-60000">
            <a:off x="1491766" y="3623748"/>
            <a:ext cx="396144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8239804" y="5885673"/>
            <a:ext cx="1577124" cy="365125"/>
          </a:xfrm>
        </p:spPr>
        <p:txBody>
          <a:bodyPr/>
          <a:lstStyle/>
          <a:p>
            <a:fld id="{5B106E36-FD25-4E2D-B0AA-010F637433A0}" type="datetimeFigureOut">
              <a:rPr lang="ru-RU" smtClean="0"/>
              <a:pPr/>
              <a:t>23.04.2014</a:t>
            </a:fld>
            <a:endParaRPr lang="ru-RU"/>
          </a:p>
        </p:txBody>
      </p:sp>
      <p:sp>
        <p:nvSpPr>
          <p:cNvPr id="6" name="Footer Placeholder 5"/>
          <p:cNvSpPr>
            <a:spLocks noGrp="1"/>
          </p:cNvSpPr>
          <p:nvPr>
            <p:ph type="ftr" sz="quarter" idx="11"/>
          </p:nvPr>
        </p:nvSpPr>
        <p:spPr>
          <a:xfrm rot="-60000">
            <a:off x="1188286" y="5829262"/>
            <a:ext cx="4576943" cy="365125"/>
          </a:xfrm>
        </p:spPr>
        <p:txBody>
          <a:bodyPr/>
          <a:lstStyle/>
          <a:p>
            <a:endParaRPr lang="ru-RU"/>
          </a:p>
        </p:txBody>
      </p:sp>
      <p:sp>
        <p:nvSpPr>
          <p:cNvPr id="7" name="Slide Number Placeholder 6"/>
          <p:cNvSpPr>
            <a:spLocks noGrp="1"/>
          </p:cNvSpPr>
          <p:nvPr>
            <p:ph type="sldNum" sz="quarter" idx="12"/>
          </p:nvPr>
        </p:nvSpPr>
        <p:spPr>
          <a:xfrm rot="60000">
            <a:off x="9819259" y="5896962"/>
            <a:ext cx="719845" cy="365125"/>
          </a:xfrm>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8" name="Group 15"/>
          <p:cNvGrpSpPr/>
          <p:nvPr/>
        </p:nvGrpSpPr>
        <p:grpSpPr>
          <a:xfrm>
            <a:off x="0" y="0"/>
            <a:ext cx="1188085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21392" y="6058038"/>
            <a:ext cx="10032719"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73446" y="576868"/>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68059" y="575769"/>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806431" y="605163"/>
            <a:ext cx="4922992"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801099" y="603920"/>
            <a:ext cx="4922992"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080792" y="293953"/>
            <a:ext cx="737786"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244023" y="248321"/>
            <a:ext cx="566928" cy="736613"/>
          </a:xfrm>
          <a:prstGeom prst="rect">
            <a:avLst/>
          </a:prstGeom>
          <a:noFill/>
        </p:spPr>
      </p:pic>
      <p:sp>
        <p:nvSpPr>
          <p:cNvPr id="2" name="Title 1"/>
          <p:cNvSpPr>
            <a:spLocks noGrp="1"/>
          </p:cNvSpPr>
          <p:nvPr>
            <p:ph type="title"/>
          </p:nvPr>
        </p:nvSpPr>
        <p:spPr>
          <a:xfrm rot="-60000">
            <a:off x="1437583" y="2020824"/>
            <a:ext cx="3980085" cy="1499616"/>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rot="60000">
            <a:off x="6364799" y="1207272"/>
            <a:ext cx="3785998"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rot="-60000">
            <a:off x="1496987" y="3621024"/>
            <a:ext cx="3956323"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8245311" y="5888738"/>
            <a:ext cx="1577124" cy="365125"/>
          </a:xfrm>
        </p:spPr>
        <p:txBody>
          <a:bodyPr/>
          <a:lstStyle/>
          <a:p>
            <a:fld id="{5B106E36-FD25-4E2D-B0AA-010F637433A0}" type="datetimeFigureOut">
              <a:rPr lang="ru-RU" smtClean="0"/>
              <a:pPr/>
              <a:t>23.04.2014</a:t>
            </a:fld>
            <a:endParaRPr lang="ru-RU"/>
          </a:p>
        </p:txBody>
      </p:sp>
      <p:sp>
        <p:nvSpPr>
          <p:cNvPr id="6" name="Footer Placeholder 5"/>
          <p:cNvSpPr>
            <a:spLocks noGrp="1"/>
          </p:cNvSpPr>
          <p:nvPr>
            <p:ph type="ftr" sz="quarter" idx="11"/>
          </p:nvPr>
        </p:nvSpPr>
        <p:spPr>
          <a:xfrm rot="-60000">
            <a:off x="1188305" y="5831038"/>
            <a:ext cx="4312451" cy="365125"/>
          </a:xfrm>
        </p:spPr>
        <p:txBody>
          <a:bodyPr/>
          <a:lstStyle/>
          <a:p>
            <a:endParaRPr lang="ru-RU"/>
          </a:p>
        </p:txBody>
      </p:sp>
      <p:sp>
        <p:nvSpPr>
          <p:cNvPr id="7" name="Slide Number Placeholder 6"/>
          <p:cNvSpPr>
            <a:spLocks noGrp="1"/>
          </p:cNvSpPr>
          <p:nvPr>
            <p:ph type="sldNum" sz="quarter" idx="12"/>
          </p:nvPr>
        </p:nvSpPr>
        <p:spPr>
          <a:xfrm rot="60000">
            <a:off x="9825465" y="5900027"/>
            <a:ext cx="719845" cy="365125"/>
          </a:xfrm>
        </p:spPr>
        <p:txBody>
          <a:bodyPr/>
          <a:lstStyle/>
          <a:p>
            <a:fld id="{725C68B6-61C2-468F-89AB-4B9F7531AA68}" type="slidenum">
              <a:rPr lang="ru-RU" smtClean="0"/>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3618" y="925691"/>
            <a:ext cx="1859133" cy="476391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686787" y="1106313"/>
            <a:ext cx="6728816" cy="440266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15" name="Прямоугольник 14"/>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1682836" y="3048"/>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1188085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одзаголовок 8"/>
          <p:cNvSpPr>
            <a:spLocks noGrp="1"/>
          </p:cNvSpPr>
          <p:nvPr>
            <p:ph type="subTitle" idx="1"/>
          </p:nvPr>
        </p:nvSpPr>
        <p:spPr>
          <a:xfrm>
            <a:off x="1782128" y="2819400"/>
            <a:ext cx="8316595"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7" name="Прямая соединительная линия 6"/>
          <p:cNvSpPr>
            <a:spLocks noChangeShapeType="1"/>
          </p:cNvSpPr>
          <p:nvPr/>
        </p:nvSpPr>
        <p:spPr bwMode="auto">
          <a:xfrm>
            <a:off x="201975" y="2420112"/>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auto">
          <a:xfrm>
            <a:off x="198014" y="152400"/>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Овал 12"/>
          <p:cNvSpPr/>
          <p:nvPr/>
        </p:nvSpPr>
        <p:spPr>
          <a:xfrm>
            <a:off x="5544397" y="2115312"/>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Овал 13"/>
          <p:cNvSpPr/>
          <p:nvPr/>
        </p:nvSpPr>
        <p:spPr>
          <a:xfrm>
            <a:off x="5667166" y="2209800"/>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Номер слайда 28"/>
          <p:cNvSpPr>
            <a:spLocks noGrp="1"/>
          </p:cNvSpPr>
          <p:nvPr>
            <p:ph type="sldNum" sz="quarter" idx="12"/>
          </p:nvPr>
        </p:nvSpPr>
        <p:spPr>
          <a:xfrm>
            <a:off x="5643404" y="2199451"/>
            <a:ext cx="594043"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8" name="Заголовок 7"/>
          <p:cNvSpPr>
            <a:spLocks noGrp="1"/>
          </p:cNvSpPr>
          <p:nvPr>
            <p:ph type="ctrTitle"/>
          </p:nvPr>
        </p:nvSpPr>
        <p:spPr>
          <a:xfrm>
            <a:off x="891064" y="381000"/>
            <a:ext cx="10098723" cy="1752600"/>
          </a:xfrm>
        </p:spPr>
        <p:txBody>
          <a:bodyPr anchor="b"/>
          <a:lstStyle>
            <a:lvl1pPr>
              <a:defRPr sz="4200">
                <a:solidFill>
                  <a:schemeClr val="accent1"/>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3">
                    <a:shade val="75000"/>
                  </a:schemeClr>
                </a:solidFill>
              </a:defRPr>
            </a:lvl1p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5667165" y="1026373"/>
            <a:ext cx="594043" cy="441325"/>
          </a:xfrm>
        </p:spPr>
        <p:txBody>
          <a:bodyPr/>
          <a:lstStyle/>
          <a:p>
            <a:fld id="{725C68B6-61C2-468F-89AB-4B9F7531AA68}" type="slidenum">
              <a:rPr lang="ru-RU" smtClean="0"/>
              <a:pPr/>
              <a:t>‹#›</a:t>
            </a:fld>
            <a:endParaRPr lang="ru-RU"/>
          </a:p>
        </p:txBody>
      </p:sp>
      <p:sp>
        <p:nvSpPr>
          <p:cNvPr id="8" name="Объект 7"/>
          <p:cNvSpPr>
            <a:spLocks noGrp="1"/>
          </p:cNvSpPr>
          <p:nvPr>
            <p:ph sz="quarter" idx="1"/>
          </p:nvPr>
        </p:nvSpPr>
        <p:spPr>
          <a:xfrm>
            <a:off x="392068" y="1527048"/>
            <a:ext cx="11049191"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11682836" y="1905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98014" y="2286000"/>
            <a:ext cx="11476901"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201975" y="142352"/>
            <a:ext cx="11476901"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1778004" y="2743200"/>
            <a:ext cx="8419726"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3" name="Прямоугольник 12"/>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Прямоугольник 13"/>
          <p:cNvSpPr>
            <a:spLocks noChangeArrowheads="1"/>
          </p:cNvSpPr>
          <p:nvPr/>
        </p:nvSpPr>
        <p:spPr bwMode="auto">
          <a:xfrm>
            <a:off x="198014" y="152400"/>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Нижний колонтитул 4"/>
          <p:cNvSpPr>
            <a:spLocks noGrp="1"/>
          </p:cNvSpPr>
          <p:nvPr>
            <p:ph type="ftr" sz="quarter" idx="11"/>
          </p:nvPr>
        </p:nvSpPr>
        <p:spPr/>
        <p:txBody>
          <a:bodyPr/>
          <a:lstStyle/>
          <a:p>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8" name="Прямая соединительная линия 7"/>
          <p:cNvSpPr>
            <a:spLocks noChangeShapeType="1"/>
          </p:cNvSpPr>
          <p:nvPr/>
        </p:nvSpPr>
        <p:spPr bwMode="auto">
          <a:xfrm>
            <a:off x="198014" y="243840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вал 9"/>
          <p:cNvSpPr/>
          <p:nvPr/>
        </p:nvSpPr>
        <p:spPr>
          <a:xfrm>
            <a:off x="5544397" y="2115312"/>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5667166" y="2209800"/>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5643404" y="2199451"/>
            <a:ext cx="594043"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 name="Заголовок 1"/>
          <p:cNvSpPr>
            <a:spLocks noGrp="1"/>
          </p:cNvSpPr>
          <p:nvPr>
            <p:ph type="title"/>
          </p:nvPr>
        </p:nvSpPr>
        <p:spPr>
          <a:xfrm>
            <a:off x="938505" y="533400"/>
            <a:ext cx="10098723" cy="1524000"/>
          </a:xfrm>
        </p:spPr>
        <p:txBody>
          <a:bodyPr anchor="b"/>
          <a:lstStyle>
            <a:lvl1pPr algn="ctr">
              <a:buNone/>
              <a:defRPr sz="4200" b="0" cap="none" baseline="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2068" y="228600"/>
            <a:ext cx="11088793" cy="758952"/>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a:xfrm>
            <a:off x="7524538" y="6409944"/>
            <a:ext cx="3956323" cy="365760"/>
          </a:xfrm>
        </p:spPr>
        <p:txBody>
          <a:bodyPr/>
          <a:lstStyle/>
          <a:p>
            <a:fld id="{5B106E36-FD25-4E2D-B0AA-010F637433A0}" type="datetimeFigureOut">
              <a:rPr lang="ru-RU" smtClean="0"/>
              <a:pPr/>
              <a:t>23.04.2014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8" name="Прямая соединительная линия 7"/>
          <p:cNvSpPr>
            <a:spLocks noChangeShapeType="1"/>
          </p:cNvSpPr>
          <p:nvPr/>
        </p:nvSpPr>
        <p:spPr bwMode="auto">
          <a:xfrm flipV="1">
            <a:off x="5928836" y="1575653"/>
            <a:ext cx="1159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Объект 9"/>
          <p:cNvSpPr>
            <a:spLocks noGrp="1"/>
          </p:cNvSpPr>
          <p:nvPr>
            <p:ph sz="half" idx="1"/>
          </p:nvPr>
        </p:nvSpPr>
        <p:spPr>
          <a:xfrm>
            <a:off x="392068" y="1371600"/>
            <a:ext cx="5247375"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Объект 11"/>
          <p:cNvSpPr>
            <a:spLocks noGrp="1"/>
          </p:cNvSpPr>
          <p:nvPr>
            <p:ph sz="half" idx="2"/>
          </p:nvPr>
        </p:nvSpPr>
        <p:spPr>
          <a:xfrm>
            <a:off x="6237446" y="1371600"/>
            <a:ext cx="5247375" cy="4681728"/>
          </a:xfrm>
        </p:spPr>
        <p:txBody>
          <a:bodyPr/>
          <a:lstStyle>
            <a:lvl1pPr>
              <a:defRPr sz="2500"/>
            </a:lvl1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1">
        <a:schemeClr val="bg2"/>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flipV="1">
            <a:off x="5940425"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Прямоугольник 19"/>
          <p:cNvSpPr>
            <a:spLocks noChangeArrowheads="1"/>
          </p:cNvSpPr>
          <p:nvPr/>
        </p:nvSpPr>
        <p:spPr bwMode="white">
          <a:xfrm>
            <a:off x="0" y="0"/>
            <a:ext cx="1188085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Прямоугольник 20"/>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Прямоугольник 21"/>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p:nvPr/>
        </p:nvSpPr>
        <p:spPr>
          <a:xfrm>
            <a:off x="198014" y="1371600"/>
            <a:ext cx="11476901"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a:spLocks noChangeArrowheads="1"/>
          </p:cNvSpPr>
          <p:nvPr/>
        </p:nvSpPr>
        <p:spPr bwMode="auto">
          <a:xfrm>
            <a:off x="189599" y="6391656"/>
            <a:ext cx="11476901"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Текст 2"/>
          <p:cNvSpPr>
            <a:spLocks noGrp="1"/>
          </p:cNvSpPr>
          <p:nvPr>
            <p:ph type="body" idx="1"/>
          </p:nvPr>
        </p:nvSpPr>
        <p:spPr>
          <a:xfrm>
            <a:off x="392068" y="1524000"/>
            <a:ext cx="5249439"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225402" y="1524000"/>
            <a:ext cx="5251501"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8" name="Нижний колонтитул 7"/>
          <p:cNvSpPr>
            <a:spLocks noGrp="1"/>
          </p:cNvSpPr>
          <p:nvPr>
            <p:ph type="ftr" sz="quarter" idx="11"/>
          </p:nvPr>
        </p:nvSpPr>
        <p:spPr>
          <a:xfrm>
            <a:off x="396028" y="6409944"/>
            <a:ext cx="4653333" cy="365760"/>
          </a:xfrm>
        </p:spPr>
        <p:txBody>
          <a:bodyPr/>
          <a:lstStyle/>
          <a:p>
            <a:endParaRPr lang="ru-RU"/>
          </a:p>
        </p:txBody>
      </p:sp>
      <p:sp>
        <p:nvSpPr>
          <p:cNvPr id="15" name="Прямая соединительная линия 14"/>
          <p:cNvSpPr>
            <a:spLocks noChangeShapeType="1"/>
          </p:cNvSpPr>
          <p:nvPr/>
        </p:nvSpPr>
        <p:spPr bwMode="auto">
          <a:xfrm>
            <a:off x="198014" y="128016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Объект 23"/>
          <p:cNvSpPr>
            <a:spLocks noGrp="1"/>
          </p:cNvSpPr>
          <p:nvPr>
            <p:ph sz="quarter" idx="2"/>
          </p:nvPr>
        </p:nvSpPr>
        <p:spPr>
          <a:xfrm>
            <a:off x="392068" y="2471383"/>
            <a:ext cx="5251336" cy="3818404"/>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Объект 25"/>
          <p:cNvSpPr>
            <a:spLocks noGrp="1"/>
          </p:cNvSpPr>
          <p:nvPr>
            <p:ph sz="quarter" idx="4"/>
          </p:nvPr>
        </p:nvSpPr>
        <p:spPr>
          <a:xfrm>
            <a:off x="6237446" y="2471383"/>
            <a:ext cx="5247375" cy="382219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Овал 24"/>
          <p:cNvSpPr/>
          <p:nvPr/>
        </p:nvSpPr>
        <p:spPr>
          <a:xfrm>
            <a:off x="5544397" y="956036"/>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Овал 26"/>
          <p:cNvSpPr/>
          <p:nvPr/>
        </p:nvSpPr>
        <p:spPr>
          <a:xfrm>
            <a:off x="5667166" y="1050524"/>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Номер слайда 8"/>
          <p:cNvSpPr>
            <a:spLocks noGrp="1"/>
          </p:cNvSpPr>
          <p:nvPr>
            <p:ph type="sldNum" sz="quarter" idx="12"/>
          </p:nvPr>
        </p:nvSpPr>
        <p:spPr>
          <a:xfrm>
            <a:off x="5643404" y="1042417"/>
            <a:ext cx="594043" cy="441325"/>
          </a:xfrm>
        </p:spPr>
        <p:txBody>
          <a:bodyPr/>
          <a:lstStyle>
            <a:lvl1pPr algn="ctr">
              <a:defRPr/>
            </a:lvl1pPr>
          </a:lstStyle>
          <a:p>
            <a:fld id="{725C68B6-61C2-468F-89AB-4B9F7531AA68}" type="slidenum">
              <a:rPr lang="ru-RU" smtClean="0"/>
              <a:pPr/>
              <a:t>‹#›</a:t>
            </a:fld>
            <a:endParaRPr lang="ru-RU"/>
          </a:p>
        </p:txBody>
      </p:sp>
      <p:sp>
        <p:nvSpPr>
          <p:cNvPr id="23" name="Заголовок 22"/>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a:xfrm>
            <a:off x="5643404" y="1036021"/>
            <a:ext cx="594043" cy="441325"/>
          </a:xfrm>
        </p:spPr>
        <p:txBody>
          <a:bodyPr/>
          <a:lstStyle/>
          <a:p>
            <a:fld id="{725C68B6-61C2-468F-89AB-4B9F7531AA68}" type="slidenum">
              <a:rPr lang="ru-RU" smtClean="0"/>
              <a:pPr/>
              <a:t>‹#›</a:t>
            </a:fld>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0" y="0"/>
            <a:ext cx="1188085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Прямоугольник 4"/>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Прямоугольник 5"/>
          <p:cNvSpPr>
            <a:spLocks noChangeArrowheads="1"/>
          </p:cNvSpPr>
          <p:nvPr/>
        </p:nvSpPr>
        <p:spPr bwMode="auto">
          <a:xfrm>
            <a:off x="198014" y="158496"/>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Дата 1"/>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5544397" y="6324600"/>
            <a:ext cx="792057" cy="441324"/>
          </a:xfrm>
        </p:spPr>
        <p:txBody>
          <a:bodyPr/>
          <a:lstStyle>
            <a:lvl1pPr>
              <a:defRPr>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1188085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7932943" y="0"/>
            <a:ext cx="3947907"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891064" y="3583838"/>
            <a:ext cx="8613616"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891064" y="2485800"/>
            <a:ext cx="8613616"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9" name="Прямоугольник 18"/>
          <p:cNvSpPr>
            <a:spLocks noChangeArrowheads="1"/>
          </p:cNvSpPr>
          <p:nvPr/>
        </p:nvSpPr>
        <p:spPr bwMode="auto">
          <a:xfrm>
            <a:off x="198014" y="152400"/>
            <a:ext cx="11476901"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Прямоугольник 14"/>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0"/>
            <a:ext cx="1188085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Прямоугольник 12"/>
          <p:cNvSpPr/>
          <p:nvPr/>
        </p:nvSpPr>
        <p:spPr>
          <a:xfrm>
            <a:off x="198014" y="609600"/>
            <a:ext cx="3564255"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495035" y="914400"/>
            <a:ext cx="3069220" cy="990600"/>
          </a:xfrm>
        </p:spPr>
        <p:txBody>
          <a:bodyPr anchor="b">
            <a:noAutofit/>
          </a:bodyPr>
          <a:lstStyle>
            <a:lvl1pPr algn="l">
              <a:buNone/>
              <a:defRPr sz="2200" b="1">
                <a:solidFill>
                  <a:srgbClr val="FFFFFF"/>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95035" y="1981201"/>
            <a:ext cx="306922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оугольник 7"/>
          <p:cNvSpPr>
            <a:spLocks noChangeArrowheads="1"/>
          </p:cNvSpPr>
          <p:nvPr/>
        </p:nvSpPr>
        <p:spPr bwMode="auto">
          <a:xfrm>
            <a:off x="198014" y="152400"/>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Прямая соединительная линия 8"/>
          <p:cNvSpPr>
            <a:spLocks noChangeShapeType="1"/>
          </p:cNvSpPr>
          <p:nvPr/>
        </p:nvSpPr>
        <p:spPr bwMode="auto">
          <a:xfrm>
            <a:off x="198014" y="53340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Объект 19"/>
          <p:cNvSpPr>
            <a:spLocks noGrp="1"/>
          </p:cNvSpPr>
          <p:nvPr>
            <p:ph sz="quarter" idx="1"/>
          </p:nvPr>
        </p:nvSpPr>
        <p:spPr>
          <a:xfrm>
            <a:off x="4059291" y="685800"/>
            <a:ext cx="7326524" cy="5410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Овал 9"/>
          <p:cNvSpPr/>
          <p:nvPr/>
        </p:nvSpPr>
        <p:spPr>
          <a:xfrm>
            <a:off x="1683120" y="228600"/>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Овал 10"/>
          <p:cNvSpPr/>
          <p:nvPr/>
        </p:nvSpPr>
        <p:spPr>
          <a:xfrm>
            <a:off x="1805889" y="323088"/>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782127" y="312739"/>
            <a:ext cx="594043" cy="441325"/>
          </a:xfrm>
        </p:spPr>
        <p:txBody>
          <a:bodyPr/>
          <a:lstStyle>
            <a:lvl1pPr>
              <a:defRPr>
                <a:solidFill>
                  <a:schemeClr val="accent3">
                    <a:shade val="75000"/>
                  </a:schemeClr>
                </a:solidFill>
              </a:defRPr>
            </a:lvl1pPr>
          </a:lstStyle>
          <a:p>
            <a:fld id="{725C68B6-61C2-468F-89AB-4B9F7531AA68}" type="slidenum">
              <a:rPr lang="ru-RU" smtClean="0"/>
              <a:pPr/>
              <a:t>‹#›</a:t>
            </a:fld>
            <a:endParaRPr lang="ru-RU"/>
          </a:p>
        </p:txBody>
      </p:sp>
      <p:sp>
        <p:nvSpPr>
          <p:cNvPr id="21" name="Прямоугольник 20"/>
          <p:cNvSpPr>
            <a:spLocks noChangeArrowheads="1"/>
          </p:cNvSpPr>
          <p:nvPr/>
        </p:nvSpPr>
        <p:spPr bwMode="auto">
          <a:xfrm>
            <a:off x="194054" y="6388386"/>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6" name="Нижний колонтитул 5"/>
          <p:cNvSpPr>
            <a:spLocks noGrp="1"/>
          </p:cNvSpPr>
          <p:nvPr>
            <p:ph type="ftr" sz="quarter" idx="11"/>
          </p:nvPr>
        </p:nvSpPr>
        <p:spPr>
          <a:xfrm>
            <a:off x="392068" y="6410848"/>
            <a:ext cx="4395915" cy="365760"/>
          </a:xfrm>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1" name="Прямая соединительная линия 20"/>
          <p:cNvSpPr>
            <a:spLocks noChangeShapeType="1"/>
          </p:cNvSpPr>
          <p:nvPr/>
        </p:nvSpPr>
        <p:spPr bwMode="auto">
          <a:xfrm>
            <a:off x="198014" y="533400"/>
            <a:ext cx="11476901"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Прямоугольник 16"/>
          <p:cNvSpPr>
            <a:spLocks noChangeArrowheads="1"/>
          </p:cNvSpPr>
          <p:nvPr/>
        </p:nvSpPr>
        <p:spPr bwMode="white">
          <a:xfrm>
            <a:off x="0" y="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Прямоугольник 19"/>
          <p:cNvSpPr>
            <a:spLocks noChangeArrowheads="1"/>
          </p:cNvSpPr>
          <p:nvPr/>
        </p:nvSpPr>
        <p:spPr bwMode="auto">
          <a:xfrm>
            <a:off x="198014" y="152400"/>
            <a:ext cx="11476901"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p:nvPr/>
        </p:nvSpPr>
        <p:spPr>
          <a:xfrm>
            <a:off x="198014" y="609600"/>
            <a:ext cx="3564255"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Прямоугольник 14"/>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Овал 11"/>
          <p:cNvSpPr/>
          <p:nvPr/>
        </p:nvSpPr>
        <p:spPr>
          <a:xfrm>
            <a:off x="1683120" y="228600"/>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Овал 12"/>
          <p:cNvSpPr/>
          <p:nvPr/>
        </p:nvSpPr>
        <p:spPr>
          <a:xfrm>
            <a:off x="1805889" y="323088"/>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Номер слайда 6"/>
          <p:cNvSpPr>
            <a:spLocks noGrp="1"/>
          </p:cNvSpPr>
          <p:nvPr>
            <p:ph type="sldNum" sz="quarter" idx="12"/>
          </p:nvPr>
        </p:nvSpPr>
        <p:spPr>
          <a:xfrm>
            <a:off x="1782127" y="312739"/>
            <a:ext cx="594043" cy="441325"/>
          </a:xfrm>
        </p:spPr>
        <p:txBody>
          <a:bodyPr/>
          <a:lstStyle/>
          <a:p>
            <a:fld id="{725C68B6-61C2-468F-89AB-4B9F7531AA68}" type="slidenum">
              <a:rPr lang="ru-RU" smtClean="0"/>
              <a:pPr/>
              <a:t>‹#›</a:t>
            </a:fld>
            <a:endParaRPr lang="ru-RU"/>
          </a:p>
        </p:txBody>
      </p:sp>
      <p:sp>
        <p:nvSpPr>
          <p:cNvPr id="2" name="Заголовок 1"/>
          <p:cNvSpPr>
            <a:spLocks noGrp="1"/>
          </p:cNvSpPr>
          <p:nvPr>
            <p:ph type="title"/>
          </p:nvPr>
        </p:nvSpPr>
        <p:spPr>
          <a:xfrm>
            <a:off x="3898404" y="5029200"/>
            <a:ext cx="7623545" cy="1219200"/>
          </a:xfrm>
        </p:spPr>
        <p:txBody>
          <a:bodyPr anchor="t">
            <a:noAutofit/>
          </a:bodyPr>
          <a:lstStyle>
            <a:lvl1pPr algn="l">
              <a:buNone/>
              <a:defRPr sz="2400" b="1">
                <a:solidFill>
                  <a:schemeClr val="tx2"/>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3898404" y="609600"/>
            <a:ext cx="7623545" cy="4267200"/>
          </a:xfrm>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95035" y="990600"/>
            <a:ext cx="3168227"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22" name="Прямоугольник 21"/>
          <p:cNvSpPr>
            <a:spLocks noChangeArrowheads="1"/>
          </p:cNvSpPr>
          <p:nvPr/>
        </p:nvSpPr>
        <p:spPr bwMode="auto">
          <a:xfrm>
            <a:off x="194054" y="6388386"/>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Дата 4"/>
          <p:cNvSpPr>
            <a:spLocks noGrp="1"/>
          </p:cNvSpPr>
          <p:nvPr>
            <p:ph type="dt" sz="half" idx="10"/>
          </p:nvPr>
        </p:nvSpPr>
        <p:spPr>
          <a:xfrm>
            <a:off x="7520578" y="6404984"/>
            <a:ext cx="3956323" cy="365760"/>
          </a:xfrm>
        </p:spPr>
        <p:txBody>
          <a:bodyPr/>
          <a:lstStyle/>
          <a:p>
            <a:fld id="{5B106E36-FD25-4E2D-B0AA-010F637433A0}" type="datetimeFigureOut">
              <a:rPr lang="ru-RU" smtClean="0"/>
              <a:pPr/>
              <a:t>23.04.2014</a:t>
            </a:fld>
            <a:endParaRPr lang="ru-RU"/>
          </a:p>
        </p:txBody>
      </p:sp>
      <p:sp>
        <p:nvSpPr>
          <p:cNvPr id="6" name="Нижний колонтитул 5"/>
          <p:cNvSpPr>
            <a:spLocks noGrp="1"/>
          </p:cNvSpPr>
          <p:nvPr>
            <p:ph type="ftr" sz="quarter" idx="11"/>
          </p:nvPr>
        </p:nvSpPr>
        <p:spPr>
          <a:xfrm>
            <a:off x="392068" y="6410848"/>
            <a:ext cx="4657293" cy="365760"/>
          </a:xfrm>
        </p:spPr>
        <p:txBody>
          <a:bodyPr/>
          <a:lstStyle/>
          <a:p>
            <a:endParaRPr lang="ru-R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2"/>
      </p:bgRef>
    </p:bg>
    <p:spTree>
      <p:nvGrpSpPr>
        <p:cNvPr id="1" name=""/>
        <p:cNvGrpSpPr/>
        <p:nvPr/>
      </p:nvGrpSpPr>
      <p:grpSpPr>
        <a:xfrm>
          <a:off x="0" y="0"/>
          <a:ext cx="0" cy="0"/>
          <a:chOff x="0" y="0"/>
          <a:chExt cx="0" cy="0"/>
        </a:xfrm>
      </p:grpSpPr>
      <p:sp>
        <p:nvSpPr>
          <p:cNvPr id="7" name="Прямоугольник 6"/>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Прямоугольник 7"/>
          <p:cNvSpPr>
            <a:spLocks noChangeArrowheads="1"/>
          </p:cNvSpPr>
          <p:nvPr/>
        </p:nvSpPr>
        <p:spPr bwMode="white">
          <a:xfrm>
            <a:off x="9108652" y="0"/>
            <a:ext cx="2772198"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white">
          <a:xfrm>
            <a:off x="0" y="0"/>
            <a:ext cx="1188085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Прямоугольник 9"/>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Прямоугольник 10"/>
          <p:cNvSpPr>
            <a:spLocks noChangeArrowheads="1"/>
          </p:cNvSpPr>
          <p:nvPr/>
        </p:nvSpPr>
        <p:spPr bwMode="auto">
          <a:xfrm>
            <a:off x="190094" y="6391657"/>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Прямоугольник 11"/>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Прямая соединительная линия 12"/>
          <p:cNvSpPr>
            <a:spLocks noChangeShapeType="1"/>
          </p:cNvSpPr>
          <p:nvPr/>
        </p:nvSpPr>
        <p:spPr bwMode="auto">
          <a:xfrm rot="5400000">
            <a:off x="6160228"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Овал 13"/>
          <p:cNvSpPr/>
          <p:nvPr/>
        </p:nvSpPr>
        <p:spPr>
          <a:xfrm>
            <a:off x="8886876" y="2925763"/>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9009645" y="3020251"/>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8985883" y="3009902"/>
            <a:ext cx="594043" cy="441325"/>
          </a:xfrm>
        </p:spPr>
        <p:txBody>
          <a:bodyPr/>
          <a:lstStyle/>
          <a:p>
            <a:fld id="{725C68B6-61C2-468F-89AB-4B9F7531AA68}" type="slidenum">
              <a:rPr lang="ru-RU" smtClean="0"/>
              <a:pPr/>
              <a:t>‹#›</a:t>
            </a:fld>
            <a:endParaRPr lang="ru-RU"/>
          </a:p>
        </p:txBody>
      </p:sp>
      <p:sp>
        <p:nvSpPr>
          <p:cNvPr id="3" name="Вертикальный текст 2"/>
          <p:cNvSpPr>
            <a:spLocks noGrp="1"/>
          </p:cNvSpPr>
          <p:nvPr>
            <p:ph type="body" orient="vert" idx="1"/>
          </p:nvPr>
        </p:nvSpPr>
        <p:spPr>
          <a:xfrm>
            <a:off x="396028" y="304800"/>
            <a:ext cx="8514609" cy="5821366"/>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2" name="Вертикальный заголовок 1"/>
          <p:cNvSpPr>
            <a:spLocks noGrp="1"/>
          </p:cNvSpPr>
          <p:nvPr>
            <p:ph type="title" orient="vert"/>
          </p:nvPr>
        </p:nvSpPr>
        <p:spPr>
          <a:xfrm>
            <a:off x="9603687" y="304802"/>
            <a:ext cx="1881135" cy="5851525"/>
          </a:xfrm>
        </p:spPr>
        <p:txBody>
          <a:bodyPr vert="eaVert"/>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496860" y="0"/>
            <a:ext cx="12905134"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5926447" y="-21511"/>
            <a:ext cx="478029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40596" y="-21511"/>
            <a:ext cx="4554326"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50088" y="2708476"/>
            <a:ext cx="4305061" cy="170216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6150088" y="4421081"/>
            <a:ext cx="4300445"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6157077" y="1516829"/>
            <a:ext cx="2772198" cy="750981"/>
          </a:xfrm>
        </p:spPr>
        <p:txBody>
          <a:bodyPr anchor="b"/>
          <a:lstStyle>
            <a:lvl1pPr algn="l">
              <a:defRPr sz="2400"/>
            </a:lvl1pPr>
          </a:lstStyle>
          <a:p>
            <a:fld id="{5B106E36-FD25-4E2D-B0AA-010F637433A0}" type="datetimeFigureOut">
              <a:rPr lang="ru-RU" smtClean="0"/>
              <a:pPr/>
              <a:t>23.04.2014</a:t>
            </a:fld>
            <a:endParaRPr lang="ru-RU"/>
          </a:p>
        </p:txBody>
      </p:sp>
      <p:sp>
        <p:nvSpPr>
          <p:cNvPr id="50" name="Rectangle 49"/>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6890893" y="5719967"/>
            <a:ext cx="3679103" cy="365125"/>
          </a:xfrm>
        </p:spPr>
        <p:txBody>
          <a:bodyPr>
            <a:normAutofit/>
          </a:bodyPr>
          <a:lstStyle>
            <a:lvl1pPr>
              <a:defRPr>
                <a:solidFill>
                  <a:schemeClr val="accent1"/>
                </a:solidFill>
              </a:defRPr>
            </a:lvl1pPr>
          </a:lstStyle>
          <a:p>
            <a:endParaRPr lang="ru-RU"/>
          </a:p>
        </p:txBody>
      </p:sp>
      <p:sp>
        <p:nvSpPr>
          <p:cNvPr id="6" name="Slide Number Placeholder 5"/>
          <p:cNvSpPr>
            <a:spLocks noGrp="1"/>
          </p:cNvSpPr>
          <p:nvPr>
            <p:ph type="sldNum" sz="quarter" idx="12"/>
          </p:nvPr>
        </p:nvSpPr>
        <p:spPr>
          <a:xfrm>
            <a:off x="6040596" y="5719967"/>
            <a:ext cx="836319" cy="365125"/>
          </a:xfrm>
        </p:spPr>
        <p:txBody>
          <a:bodyPr/>
          <a:lstStyle>
            <a:lvl1pPr>
              <a:defRPr>
                <a:solidFill>
                  <a:schemeClr val="accent1"/>
                </a:solidFill>
              </a:defRPr>
            </a:lvl1pPr>
          </a:lstStyle>
          <a:p>
            <a:fld id="{725C68B6-61C2-468F-89AB-4B9F7531AA68}" type="slidenum">
              <a:rPr lang="ru-RU" smtClean="0"/>
              <a:pPr/>
              <a:t>‹#›</a:t>
            </a:fld>
            <a:endParaRPr lang="ru-RU"/>
          </a:p>
        </p:txBody>
      </p:sp>
      <p:sp>
        <p:nvSpPr>
          <p:cNvPr id="89" name="Rectangle 88"/>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635364" y="2900830"/>
            <a:ext cx="8624099" cy="1362075"/>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635365" y="4267201"/>
            <a:ext cx="8624098"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
        <p:nvSpPr>
          <p:cNvPr id="9" name="Content Placeholder 8"/>
          <p:cNvSpPr>
            <a:spLocks noGrp="1"/>
          </p:cNvSpPr>
          <p:nvPr>
            <p:ph sz="quarter" idx="13"/>
          </p:nvPr>
        </p:nvSpPr>
        <p:spPr>
          <a:xfrm>
            <a:off x="1354417" y="2313432"/>
            <a:ext cx="4443438"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6035472" y="2313431"/>
            <a:ext cx="4443438" cy="349300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834764" y="2316009"/>
            <a:ext cx="397216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53514" y="2974695"/>
            <a:ext cx="444343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11908" y="2316010"/>
            <a:ext cx="3970310"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035472" y="2974695"/>
            <a:ext cx="444343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3" y="274638"/>
            <a:ext cx="9702694"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594043" y="1600201"/>
            <a:ext cx="475234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5544397" y="1600201"/>
            <a:ext cx="475234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496860" y="0"/>
            <a:ext cx="12905134"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5926447" y="-21511"/>
            <a:ext cx="478029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040596" y="-21510"/>
            <a:ext cx="4554326"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
        <p:nvSpPr>
          <p:cNvPr id="58" name="Rectangle 57"/>
          <p:cNvSpPr/>
          <p:nvPr/>
        </p:nvSpPr>
        <p:spPr>
          <a:xfrm>
            <a:off x="1176614" y="601884"/>
            <a:ext cx="4628460"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488866" y="856527"/>
            <a:ext cx="4015426"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030659" y="5724836"/>
            <a:ext cx="4539337" cy="365125"/>
          </a:xfrm>
        </p:spPr>
        <p:txBody>
          <a:bodyPr>
            <a:normAutofit/>
          </a:bodyPr>
          <a:lstStyle/>
          <a:p>
            <a:endParaRPr lang="ru-RU"/>
          </a:p>
        </p:txBody>
      </p:sp>
      <p:sp>
        <p:nvSpPr>
          <p:cNvPr id="2" name="Title 1"/>
          <p:cNvSpPr>
            <a:spLocks noGrp="1"/>
          </p:cNvSpPr>
          <p:nvPr>
            <p:ph type="title"/>
          </p:nvPr>
        </p:nvSpPr>
        <p:spPr>
          <a:xfrm>
            <a:off x="6158491" y="2657435"/>
            <a:ext cx="4293649" cy="1463153"/>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6154280" y="4136994"/>
            <a:ext cx="4286128"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496860" y="0"/>
            <a:ext cx="12905134"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5926447" y="-21511"/>
            <a:ext cx="478029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040596" y="-21510"/>
            <a:ext cx="4554326"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176614" y="601884"/>
            <a:ext cx="4628460"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042926" y="6088284"/>
            <a:ext cx="4554326"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51463" y="2660904"/>
            <a:ext cx="4288987" cy="146304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306073" y="693795"/>
            <a:ext cx="436517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151732" y="4133089"/>
            <a:ext cx="428845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6" name="Footer Placeholder 5"/>
          <p:cNvSpPr>
            <a:spLocks noGrp="1"/>
          </p:cNvSpPr>
          <p:nvPr>
            <p:ph type="ftr" sz="quarter" idx="11"/>
          </p:nvPr>
        </p:nvSpPr>
        <p:spPr>
          <a:xfrm>
            <a:off x="6030659" y="5724836"/>
            <a:ext cx="4539337" cy="365125"/>
          </a:xfrm>
        </p:spPr>
        <p:txBody>
          <a:bodyPr>
            <a:normAutofit/>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3617" y="1030147"/>
            <a:ext cx="1928758" cy="4780344"/>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368553" y="1030147"/>
            <a:ext cx="7047049" cy="47803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3" y="273050"/>
            <a:ext cx="10692765"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94042" y="5486400"/>
            <a:ext cx="5249439"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6035307" y="5486400"/>
            <a:ext cx="5251501"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594042" y="1516912"/>
            <a:ext cx="5249439"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6035307" y="1516912"/>
            <a:ext cx="525150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3" y="274320"/>
            <a:ext cx="9706654"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8" name="Номер слайда 7"/>
          <p:cNvSpPr>
            <a:spLocks noGrp="1"/>
          </p:cNvSpPr>
          <p:nvPr>
            <p:ph type="sldNum" sz="quarter" idx="11"/>
          </p:nvPr>
        </p:nvSpPr>
        <p:spPr/>
        <p:txBody>
          <a:bodyPr/>
          <a:lstStyle/>
          <a:p>
            <a:fld id="{725C68B6-61C2-468F-89AB-4B9F7531AA68}"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042" y="1185528"/>
            <a:ext cx="4158298"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594043" y="214424"/>
            <a:ext cx="3564255"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594042" y="1981200"/>
            <a:ext cx="9207659"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23.04.2014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10597718" y="6422065"/>
            <a:ext cx="990071" cy="365125"/>
          </a:xfrm>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19893" y="1705709"/>
            <a:ext cx="396790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384576" y="1019907"/>
            <a:ext cx="5346383"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7219895" y="2998765"/>
            <a:ext cx="396790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594043" y="6422065"/>
            <a:ext cx="2772198" cy="365125"/>
          </a:xfrm>
        </p:spPr>
        <p:txBody>
          <a:bodyPr/>
          <a:lstStyle/>
          <a:p>
            <a:fld id="{5B106E36-FD25-4E2D-B0AA-010F637433A0}" type="datetimeFigureOut">
              <a:rPr lang="ru-RU" smtClean="0"/>
              <a:pPr/>
              <a:t>23.04.2014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1188085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9504680" y="0"/>
            <a:ext cx="237617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594043" y="274638"/>
            <a:ext cx="9702694"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594043" y="1600201"/>
            <a:ext cx="9702694"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594043" y="6422065"/>
            <a:ext cx="2772198"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B106E36-FD25-4E2D-B0AA-010F637433A0}" type="datetimeFigureOut">
              <a:rPr lang="ru-RU" smtClean="0"/>
              <a:pPr/>
              <a:t>23.04.2014</a:t>
            </a:fld>
            <a:endParaRPr lang="ru-RU"/>
          </a:p>
        </p:txBody>
      </p:sp>
      <p:sp>
        <p:nvSpPr>
          <p:cNvPr id="22" name="Нижний колонтитул 21"/>
          <p:cNvSpPr>
            <a:spLocks noGrp="1"/>
          </p:cNvSpPr>
          <p:nvPr>
            <p:ph type="ftr" sz="quarter" idx="3"/>
          </p:nvPr>
        </p:nvSpPr>
        <p:spPr>
          <a:xfrm>
            <a:off x="4059291" y="6422065"/>
            <a:ext cx="3762269"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10593758" y="6422065"/>
            <a:ext cx="990071"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188085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16809" y="6069330"/>
            <a:ext cx="1029178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50468" y="575310"/>
            <a:ext cx="9999715"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0468" y="576072"/>
            <a:ext cx="9999715"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06486" y="273091"/>
            <a:ext cx="737786"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628810" y="213321"/>
            <a:ext cx="566928" cy="736613"/>
          </a:xfrm>
          <a:prstGeom prst="rect">
            <a:avLst/>
          </a:prstGeom>
          <a:noFill/>
        </p:spPr>
      </p:pic>
      <p:sp>
        <p:nvSpPr>
          <p:cNvPr id="2" name="Title Placeholder 1"/>
          <p:cNvSpPr>
            <a:spLocks noGrp="1"/>
          </p:cNvSpPr>
          <p:nvPr>
            <p:ph type="title"/>
          </p:nvPr>
        </p:nvSpPr>
        <p:spPr>
          <a:xfrm>
            <a:off x="1422770" y="817583"/>
            <a:ext cx="9049982" cy="1202485"/>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900937" y="2119257"/>
            <a:ext cx="8051023" cy="3603812"/>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6483" y="5809153"/>
            <a:ext cx="1577124"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B106E36-FD25-4E2D-B0AA-010F637433A0}" type="datetimeFigureOut">
              <a:rPr lang="ru-RU" smtClean="0"/>
              <a:pPr/>
              <a:t>23.04.2014</a:t>
            </a:fld>
            <a:endParaRPr lang="ru-RU"/>
          </a:p>
        </p:txBody>
      </p:sp>
      <p:sp>
        <p:nvSpPr>
          <p:cNvPr id="5" name="Footer Placeholder 4"/>
          <p:cNvSpPr>
            <a:spLocks noGrp="1"/>
          </p:cNvSpPr>
          <p:nvPr>
            <p:ph type="ftr" sz="quarter" idx="3"/>
          </p:nvPr>
        </p:nvSpPr>
        <p:spPr>
          <a:xfrm>
            <a:off x="1188086" y="5809153"/>
            <a:ext cx="719839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ru-RU"/>
          </a:p>
        </p:txBody>
      </p:sp>
      <p:sp>
        <p:nvSpPr>
          <p:cNvPr id="6" name="Slide Number Placeholder 5"/>
          <p:cNvSpPr>
            <a:spLocks noGrp="1"/>
          </p:cNvSpPr>
          <p:nvPr>
            <p:ph type="sldNum" sz="quarter" idx="4"/>
          </p:nvPr>
        </p:nvSpPr>
        <p:spPr>
          <a:xfrm>
            <a:off x="9965937" y="5809153"/>
            <a:ext cx="719845"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Прямоугольник 16"/>
          <p:cNvSpPr>
            <a:spLocks noChangeArrowheads="1"/>
          </p:cNvSpPr>
          <p:nvPr/>
        </p:nvSpPr>
        <p:spPr bwMode="white">
          <a:xfrm>
            <a:off x="0" y="6705600"/>
            <a:ext cx="1188085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Прямоугольник 15"/>
          <p:cNvSpPr>
            <a:spLocks noChangeArrowheads="1"/>
          </p:cNvSpPr>
          <p:nvPr/>
        </p:nvSpPr>
        <p:spPr bwMode="white">
          <a:xfrm>
            <a:off x="0" y="1"/>
            <a:ext cx="1188085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Прямоугольник 17"/>
          <p:cNvSpPr>
            <a:spLocks noChangeArrowheads="1"/>
          </p:cNvSpPr>
          <p:nvPr/>
        </p:nvSpPr>
        <p:spPr bwMode="white">
          <a:xfrm>
            <a:off x="0"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Прямоугольник 18"/>
          <p:cNvSpPr>
            <a:spLocks noChangeArrowheads="1"/>
          </p:cNvSpPr>
          <p:nvPr/>
        </p:nvSpPr>
        <p:spPr bwMode="white">
          <a:xfrm>
            <a:off x="11682836" y="0"/>
            <a:ext cx="198014"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Прямоугольник 8"/>
          <p:cNvSpPr>
            <a:spLocks noChangeArrowheads="1"/>
          </p:cNvSpPr>
          <p:nvPr/>
        </p:nvSpPr>
        <p:spPr bwMode="auto">
          <a:xfrm>
            <a:off x="194054" y="6388386"/>
            <a:ext cx="11476901"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Дата 13"/>
          <p:cNvSpPr>
            <a:spLocks noGrp="1"/>
          </p:cNvSpPr>
          <p:nvPr>
            <p:ph type="dt" sz="half" idx="2"/>
          </p:nvPr>
        </p:nvSpPr>
        <p:spPr>
          <a:xfrm>
            <a:off x="7524538" y="6404984"/>
            <a:ext cx="3956323" cy="365760"/>
          </a:xfrm>
          <a:prstGeom prst="rect">
            <a:avLst/>
          </a:prstGeom>
        </p:spPr>
        <p:txBody>
          <a:bodyPr vert="horz"/>
          <a:lstStyle>
            <a:lvl1pPr algn="r" eaLnBrk="1" latinLnBrk="0" hangingPunct="1">
              <a:defRPr kumimoji="0" sz="1400">
                <a:solidFill>
                  <a:srgbClr val="FFFFFF"/>
                </a:solidFill>
              </a:defRPr>
            </a:lvl1pPr>
          </a:lstStyle>
          <a:p>
            <a:fld id="{5B106E36-FD25-4E2D-B0AA-010F637433A0}" type="datetimeFigureOut">
              <a:rPr lang="ru-RU" smtClean="0"/>
              <a:pPr/>
              <a:t>23.04.2014</a:t>
            </a:fld>
            <a:endParaRPr lang="ru-RU"/>
          </a:p>
        </p:txBody>
      </p:sp>
      <p:sp>
        <p:nvSpPr>
          <p:cNvPr id="3" name="Нижний колонтитул 2"/>
          <p:cNvSpPr>
            <a:spLocks noGrp="1"/>
          </p:cNvSpPr>
          <p:nvPr>
            <p:ph type="ftr" sz="quarter" idx="3"/>
          </p:nvPr>
        </p:nvSpPr>
        <p:spPr>
          <a:xfrm>
            <a:off x="396028" y="6410848"/>
            <a:ext cx="4653333" cy="365760"/>
          </a:xfrm>
          <a:prstGeom prst="rect">
            <a:avLst/>
          </a:prstGeom>
        </p:spPr>
        <p:txBody>
          <a:bodyPr vert="horz"/>
          <a:lstStyle>
            <a:lvl1pPr algn="l" eaLnBrk="1" latinLnBrk="0" hangingPunct="1">
              <a:defRPr kumimoji="0" sz="1200">
                <a:solidFill>
                  <a:srgbClr val="FFFFFF"/>
                </a:solidFill>
              </a:defRPr>
            </a:lvl1pPr>
          </a:lstStyle>
          <a:p>
            <a:endParaRPr lang="ru-RU"/>
          </a:p>
        </p:txBody>
      </p:sp>
      <p:sp>
        <p:nvSpPr>
          <p:cNvPr id="8" name="Прямоугольник 7"/>
          <p:cNvSpPr>
            <a:spLocks noChangeArrowheads="1"/>
          </p:cNvSpPr>
          <p:nvPr/>
        </p:nvSpPr>
        <p:spPr bwMode="auto">
          <a:xfrm>
            <a:off x="198014" y="155448"/>
            <a:ext cx="11476901"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Прямая соединительная линия 9"/>
          <p:cNvSpPr>
            <a:spLocks noChangeShapeType="1"/>
          </p:cNvSpPr>
          <p:nvPr/>
        </p:nvSpPr>
        <p:spPr bwMode="auto">
          <a:xfrm>
            <a:off x="198014" y="1276743"/>
            <a:ext cx="11476901"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Овал 11"/>
          <p:cNvSpPr/>
          <p:nvPr/>
        </p:nvSpPr>
        <p:spPr>
          <a:xfrm>
            <a:off x="5544397" y="956036"/>
            <a:ext cx="792057"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Овал 14"/>
          <p:cNvSpPr/>
          <p:nvPr/>
        </p:nvSpPr>
        <p:spPr>
          <a:xfrm>
            <a:off x="5667166" y="1050524"/>
            <a:ext cx="546519"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5643404" y="1040175"/>
            <a:ext cx="594043"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25C68B6-61C2-468F-89AB-4B9F7531AA68}" type="slidenum">
              <a:rPr lang="ru-RU" smtClean="0"/>
              <a:pPr/>
              <a:t>‹#›</a:t>
            </a:fld>
            <a:endParaRPr lang="ru-RU"/>
          </a:p>
        </p:txBody>
      </p:sp>
      <p:sp>
        <p:nvSpPr>
          <p:cNvPr id="22" name="Заголовок 21"/>
          <p:cNvSpPr>
            <a:spLocks noGrp="1"/>
          </p:cNvSpPr>
          <p:nvPr>
            <p:ph type="title"/>
          </p:nvPr>
        </p:nvSpPr>
        <p:spPr>
          <a:xfrm>
            <a:off x="392068" y="228600"/>
            <a:ext cx="11088793" cy="758952"/>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392068" y="1524000"/>
            <a:ext cx="11088793" cy="459943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96028" y="0"/>
            <a:ext cx="12905134"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594043" y="333488"/>
            <a:ext cx="10692765"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26447" y="-21511"/>
            <a:ext cx="478029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040596" y="-21510"/>
            <a:ext cx="4554326"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55812" y="1027664"/>
            <a:ext cx="9127289" cy="114300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55815" y="2323652"/>
            <a:ext cx="8805806" cy="350897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792440" y="224493"/>
            <a:ext cx="2772198" cy="365125"/>
          </a:xfrm>
          <a:prstGeom prst="rect">
            <a:avLst/>
          </a:prstGeom>
        </p:spPr>
        <p:txBody>
          <a:bodyPr vert="horz" lIns="91440" tIns="45720" rIns="91440" bIns="45720" rtlCol="0" anchor="ctr"/>
          <a:lstStyle>
            <a:lvl1pPr algn="r">
              <a:defRPr sz="1200">
                <a:solidFill>
                  <a:srgbClr val="FEFEFE"/>
                </a:solidFill>
              </a:defRPr>
            </a:lvl1pPr>
          </a:lstStyle>
          <a:p>
            <a:fld id="{5B106E36-FD25-4E2D-B0AA-010F637433A0}" type="datetimeFigureOut">
              <a:rPr lang="ru-RU" smtClean="0"/>
              <a:pPr/>
              <a:t>23.04.2014</a:t>
            </a:fld>
            <a:endParaRPr lang="ru-RU"/>
          </a:p>
        </p:txBody>
      </p:sp>
      <p:sp>
        <p:nvSpPr>
          <p:cNvPr id="5" name="Footer Placeholder 4"/>
          <p:cNvSpPr>
            <a:spLocks noGrp="1"/>
          </p:cNvSpPr>
          <p:nvPr>
            <p:ph type="ftr" sz="quarter" idx="3"/>
          </p:nvPr>
        </p:nvSpPr>
        <p:spPr>
          <a:xfrm>
            <a:off x="6030659" y="5852161"/>
            <a:ext cx="4550366" cy="365125"/>
          </a:xfrm>
          <a:prstGeom prst="rect">
            <a:avLst/>
          </a:prstGeom>
        </p:spPr>
        <p:txBody>
          <a:bodyPr vert="horz" lIns="91440" tIns="45720" rIns="91440" bIns="45720" rtlCol="0" anchor="ctr"/>
          <a:lstStyle>
            <a:lvl1pPr algn="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6040596" y="224492"/>
            <a:ext cx="1730878" cy="365125"/>
          </a:xfrm>
          <a:prstGeom prst="rect">
            <a:avLst/>
          </a:prstGeom>
        </p:spPr>
        <p:txBody>
          <a:bodyPr vert="horz" lIns="91440" tIns="45720" rIns="91440" bIns="45720" rtlCol="0" anchor="ctr"/>
          <a:lstStyle>
            <a:lvl1pPr algn="l">
              <a:defRPr sz="1200">
                <a:solidFill>
                  <a:srgbClr val="FEFEFE"/>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12433" y="4221088"/>
            <a:ext cx="4608512" cy="1222375"/>
          </a:xfrm>
        </p:spPr>
        <p:txBody>
          <a:bodyPr>
            <a:normAutofit fontScale="90000"/>
          </a:bodyPr>
          <a:lstStyle/>
          <a:p>
            <a:pPr marL="182880" indent="0" algn="ctr">
              <a:buNone/>
            </a:pPr>
            <a:r>
              <a:rPr lang="ru-RU" b="1" dirty="0" smtClean="0">
                <a:latin typeface="Times New Roman" pitchFamily="18" charset="0"/>
                <a:cs typeface="Times New Roman" pitchFamily="18" charset="0"/>
              </a:rPr>
              <a:t/>
            </a:r>
            <a:br>
              <a:rPr lang="ru-RU" b="1" dirty="0" smtClean="0">
                <a:latin typeface="Times New Roman" pitchFamily="18" charset="0"/>
                <a:cs typeface="Times New Roman" pitchFamily="18" charset="0"/>
              </a:rPr>
            </a:br>
            <a:r>
              <a:rPr lang="ru-RU" b="1" dirty="0" smtClean="0">
                <a:solidFill>
                  <a:srgbClr val="002060"/>
                </a:solidFill>
                <a:latin typeface="Times New Roman" pitchFamily="18" charset="0"/>
                <a:cs typeface="Times New Roman" pitchFamily="18" charset="0"/>
              </a:rPr>
              <a:t>ОСНОВЫ АНАЛИЗА </a:t>
            </a:r>
            <a:br>
              <a:rPr lang="ru-RU" b="1" dirty="0" smtClean="0">
                <a:solidFill>
                  <a:srgbClr val="002060"/>
                </a:solidFill>
                <a:latin typeface="Times New Roman" pitchFamily="18" charset="0"/>
                <a:cs typeface="Times New Roman" pitchFamily="18" charset="0"/>
              </a:rPr>
            </a:br>
            <a:r>
              <a:rPr lang="ru-RU" b="1" dirty="0" smtClean="0">
                <a:solidFill>
                  <a:srgbClr val="002060"/>
                </a:solidFill>
                <a:latin typeface="Times New Roman" pitchFamily="18" charset="0"/>
                <a:cs typeface="Times New Roman" pitchFamily="18" charset="0"/>
              </a:rPr>
              <a:t>СПРОСА И ПРЕДЛОЖЕНИЯ</a:t>
            </a:r>
            <a:r>
              <a:rPr lang="ru-RU" b="1" dirty="0" smtClean="0"/>
              <a:t/>
            </a:r>
            <a:br>
              <a:rPr lang="ru-RU" b="1" dirty="0" smtClean="0"/>
            </a:b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71873" y="836712"/>
            <a:ext cx="10009112" cy="2376264"/>
          </a:xfrm>
        </p:spPr>
        <p:txBody>
          <a:bodyPr>
            <a:normAutofit fontScale="85000" lnSpcReduction="20000"/>
          </a:bodyPr>
          <a:lstStyle/>
          <a:p>
            <a:pPr algn="ctr">
              <a:buNone/>
            </a:pPr>
            <a:r>
              <a:rPr lang="ru-RU" sz="3400" b="1" i="1" dirty="0">
                <a:latin typeface="Times New Roman" pitchFamily="18" charset="0"/>
                <a:cs typeface="Times New Roman" pitchFamily="18" charset="0"/>
              </a:rPr>
              <a:t>       Закон </a:t>
            </a:r>
            <a:r>
              <a:rPr lang="ru-RU" sz="3400" b="1" i="1" dirty="0" smtClean="0">
                <a:latin typeface="Times New Roman" pitchFamily="18" charset="0"/>
                <a:cs typeface="Times New Roman" pitchFamily="18" charset="0"/>
              </a:rPr>
              <a:t>спроса</a:t>
            </a:r>
          </a:p>
          <a:p>
            <a:pPr indent="720000">
              <a:buNone/>
            </a:pPr>
            <a:r>
              <a:rPr lang="ru-RU" sz="3400" dirty="0" smtClean="0">
                <a:latin typeface="Times New Roman" pitchFamily="18" charset="0"/>
                <a:cs typeface="Times New Roman" pitchFamily="18" charset="0"/>
              </a:rPr>
              <a:t>Если </a:t>
            </a:r>
            <a:r>
              <a:rPr lang="ru-RU" sz="3400" dirty="0">
                <a:latin typeface="Times New Roman" pitchFamily="18" charset="0"/>
                <a:cs typeface="Times New Roman" pitchFamily="18" charset="0"/>
              </a:rPr>
              <a:t>цена товара возрастает (при прочих равных условиях), потребители будут стремиться покупать меньшее количество того товара. И, наоборот, если цена снижается, то при </a:t>
            </a:r>
            <a:r>
              <a:rPr lang="ru-RU" sz="3400" baseline="30000" dirty="0">
                <a:latin typeface="Times New Roman" pitchFamily="18" charset="0"/>
                <a:cs typeface="Times New Roman" pitchFamily="18" charset="0"/>
              </a:rPr>
              <a:t> </a:t>
            </a:r>
            <a:r>
              <a:rPr lang="ru-RU" sz="3400" dirty="0">
                <a:latin typeface="Times New Roman" pitchFamily="18" charset="0"/>
                <a:cs typeface="Times New Roman" pitchFamily="18" charset="0"/>
              </a:rPr>
              <a:t>прочих равных условиях, величина спроса будет возрастать.         </a:t>
            </a:r>
          </a:p>
          <a:p>
            <a:pPr>
              <a:buNone/>
            </a:pPr>
            <a:endParaRPr lang="ru-RU" dirty="0" smtClean="0">
              <a:latin typeface="Times New Roman" pitchFamily="18" charset="0"/>
              <a:cs typeface="Times New Roman" pitchFamily="18" charset="0"/>
            </a:endParaRPr>
          </a:p>
          <a:p>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53" y="3212976"/>
            <a:ext cx="8640960" cy="274539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657" y="1628800"/>
            <a:ext cx="3720074" cy="2790056"/>
          </a:xfrm>
          <a:prstGeom prst="rect">
            <a:avLst/>
          </a:prstGeom>
        </p:spPr>
      </p:pic>
      <p:sp>
        <p:nvSpPr>
          <p:cNvPr id="3" name="Объект 2"/>
          <p:cNvSpPr>
            <a:spLocks noGrp="1"/>
          </p:cNvSpPr>
          <p:nvPr>
            <p:ph idx="1"/>
          </p:nvPr>
        </p:nvSpPr>
        <p:spPr>
          <a:xfrm>
            <a:off x="323801" y="476672"/>
            <a:ext cx="10441160" cy="6048672"/>
          </a:xfrm>
        </p:spPr>
        <p:txBody>
          <a:bodyPr>
            <a:normAutofit/>
          </a:bodyPr>
          <a:lstStyle/>
          <a:p>
            <a:pPr algn="ctr">
              <a:buNone/>
            </a:pPr>
            <a:r>
              <a:rPr lang="ru-RU" sz="2200" dirty="0">
                <a:latin typeface="Times New Roman" pitchFamily="18" charset="0"/>
                <a:cs typeface="Times New Roman" pitchFamily="18" charset="0"/>
              </a:rPr>
              <a:t> Почему величина спроса имеет тенденцию к снижению при увеличении </a:t>
            </a:r>
            <a:r>
              <a:rPr lang="ru-RU" sz="2200" dirty="0" smtClean="0">
                <a:latin typeface="Times New Roman" pitchFamily="18" charset="0"/>
                <a:cs typeface="Times New Roman" pitchFamily="18" charset="0"/>
              </a:rPr>
              <a:t>цены?</a:t>
            </a:r>
          </a:p>
          <a:p>
            <a:pPr indent="0" algn="ctr">
              <a:buNone/>
            </a:pPr>
            <a:r>
              <a:rPr lang="ru-RU" sz="2200" dirty="0" smtClean="0">
                <a:latin typeface="Times New Roman" pitchFamily="18" charset="0"/>
                <a:cs typeface="Times New Roman" pitchFamily="18" charset="0"/>
              </a:rPr>
              <a:t>Это </a:t>
            </a:r>
            <a:r>
              <a:rPr lang="ru-RU" sz="2200" dirty="0">
                <a:latin typeface="Times New Roman" pitchFamily="18" charset="0"/>
                <a:cs typeface="Times New Roman" pitchFamily="18" charset="0"/>
              </a:rPr>
              <a:t>происходит по двум причинам. </a:t>
            </a:r>
            <a:endParaRPr lang="ru-RU" sz="2200" dirty="0" smtClean="0">
              <a:latin typeface="Times New Roman" pitchFamily="18" charset="0"/>
              <a:cs typeface="Times New Roman" pitchFamily="18" charset="0"/>
            </a:endParaRPr>
          </a:p>
          <a:p>
            <a:pPr indent="0">
              <a:buNone/>
            </a:pPr>
            <a:endParaRPr lang="ru-RU" sz="2000" dirty="0" smtClean="0">
              <a:latin typeface="Times New Roman" pitchFamily="18" charset="0"/>
              <a:cs typeface="Times New Roman" pitchFamily="18" charset="0"/>
            </a:endParaRPr>
          </a:p>
          <a:p>
            <a:pPr>
              <a:buClr>
                <a:srgbClr val="002060"/>
              </a:buClr>
              <a:buFont typeface="Wingdings" panose="05000000000000000000" pitchFamily="2" charset="2"/>
              <a:buChar char="Ø"/>
            </a:pPr>
            <a:r>
              <a:rPr lang="ru-RU" sz="2000" dirty="0" smtClean="0">
                <a:latin typeface="Times New Roman" pitchFamily="18" charset="0"/>
                <a:cs typeface="Times New Roman" pitchFamily="18" charset="0"/>
              </a:rPr>
              <a:t>Первая </a:t>
            </a:r>
            <a:r>
              <a:rPr lang="ru-RU" sz="2000" dirty="0">
                <a:latin typeface="Times New Roman" pitchFamily="18" charset="0"/>
                <a:cs typeface="Times New Roman" pitchFamily="18" charset="0"/>
              </a:rPr>
              <a:t>из которых — </a:t>
            </a:r>
            <a:r>
              <a:rPr lang="ru-RU" sz="2000" b="1" i="1" dirty="0">
                <a:latin typeface="Times New Roman" pitchFamily="18" charset="0"/>
                <a:cs typeface="Times New Roman" pitchFamily="18" charset="0"/>
              </a:rPr>
              <a:t>эффект замещения</a:t>
            </a:r>
            <a:r>
              <a:rPr lang="ru-RU" sz="2000" i="1" dirty="0">
                <a:latin typeface="Times New Roman" pitchFamily="18" charset="0"/>
                <a:cs typeface="Times New Roman" pitchFamily="18" charset="0"/>
              </a:rPr>
              <a:t>.</a:t>
            </a:r>
            <a:r>
              <a:rPr lang="ru-RU" sz="2000" dirty="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marL="36576" indent="0" algn="just">
              <a:spcBef>
                <a:spcPts val="1200"/>
              </a:spcBef>
              <a:buClr>
                <a:srgbClr val="002060"/>
              </a:buClr>
              <a:buNone/>
            </a:pPr>
            <a:r>
              <a:rPr lang="ru-RU" sz="2000" dirty="0" smtClean="0">
                <a:latin typeface="Times New Roman" pitchFamily="18" charset="0"/>
                <a:cs typeface="Times New Roman" pitchFamily="18" charset="0"/>
              </a:rPr>
              <a:t>Если </a:t>
            </a:r>
            <a:r>
              <a:rPr lang="ru-RU" sz="2000" dirty="0">
                <a:latin typeface="Times New Roman" pitchFamily="18" charset="0"/>
                <a:cs typeface="Times New Roman" pitchFamily="18" charset="0"/>
              </a:rPr>
              <a:t>цена товара увеличится, то я постараюсь заменить его </a:t>
            </a:r>
            <a:endParaRPr lang="ru-RU" sz="2000" dirty="0" smtClean="0">
              <a:latin typeface="Times New Roman" pitchFamily="18" charset="0"/>
              <a:cs typeface="Times New Roman" pitchFamily="18" charset="0"/>
            </a:endParaRPr>
          </a:p>
          <a:p>
            <a:pPr marL="36576" indent="0" algn="just">
              <a:buClr>
                <a:srgbClr val="002060"/>
              </a:buClr>
              <a:buNone/>
            </a:pPr>
            <a:r>
              <a:rPr lang="ru-RU" sz="2000" dirty="0" smtClean="0">
                <a:latin typeface="Times New Roman" pitchFamily="18" charset="0"/>
                <a:cs typeface="Times New Roman" pitchFamily="18" charset="0"/>
              </a:rPr>
              <a:t>аналогичным </a:t>
            </a:r>
            <a:r>
              <a:rPr lang="ru-RU" sz="2000" dirty="0">
                <a:latin typeface="Times New Roman" pitchFamily="18" charset="0"/>
                <a:cs typeface="Times New Roman" pitchFamily="18" charset="0"/>
              </a:rPr>
              <a:t>товаром  </a:t>
            </a:r>
            <a:r>
              <a:rPr lang="ru-RU" sz="2000" dirty="0" smtClean="0">
                <a:latin typeface="Times New Roman" pitchFamily="18" charset="0"/>
                <a:cs typeface="Times New Roman" pitchFamily="18" charset="0"/>
              </a:rPr>
              <a:t>(</a:t>
            </a:r>
            <a:r>
              <a:rPr lang="ru-RU" sz="2000" dirty="0">
                <a:latin typeface="Times New Roman" pitchFamily="18" charset="0"/>
                <a:cs typeface="Times New Roman" pitchFamily="18" charset="0"/>
              </a:rPr>
              <a:t>если подорожает говядина, </a:t>
            </a:r>
            <a:endParaRPr lang="ru-RU" sz="2000" dirty="0" smtClean="0">
              <a:latin typeface="Times New Roman" pitchFamily="18" charset="0"/>
              <a:cs typeface="Times New Roman" pitchFamily="18" charset="0"/>
            </a:endParaRPr>
          </a:p>
          <a:p>
            <a:pPr marL="36576" indent="0" algn="just">
              <a:buClr>
                <a:srgbClr val="002060"/>
              </a:buClr>
              <a:buNone/>
            </a:pPr>
            <a:r>
              <a:rPr lang="ru-RU" sz="2000" dirty="0" smtClean="0">
                <a:latin typeface="Times New Roman" pitchFamily="18" charset="0"/>
                <a:cs typeface="Times New Roman" pitchFamily="18" charset="0"/>
              </a:rPr>
              <a:t>я </a:t>
            </a:r>
            <a:r>
              <a:rPr lang="ru-RU" sz="2000" dirty="0">
                <a:latin typeface="Times New Roman" pitchFamily="18" charset="0"/>
                <a:cs typeface="Times New Roman" pitchFamily="18" charset="0"/>
              </a:rPr>
              <a:t>буду есть больше цыплят).  </a:t>
            </a:r>
            <a:endParaRPr lang="ru-RU" sz="2000" dirty="0" smtClean="0">
              <a:latin typeface="Times New Roman" pitchFamily="18" charset="0"/>
              <a:cs typeface="Times New Roman" pitchFamily="18" charset="0"/>
            </a:endParaRPr>
          </a:p>
          <a:p>
            <a:pPr marL="36576" indent="0">
              <a:buClr>
                <a:srgbClr val="002060"/>
              </a:buClr>
              <a:buNone/>
            </a:pPr>
            <a:endParaRPr lang="ru-RU" sz="2000" dirty="0" smtClean="0">
              <a:latin typeface="Times New Roman" pitchFamily="18" charset="0"/>
              <a:cs typeface="Times New Roman" pitchFamily="18" charset="0"/>
            </a:endParaRPr>
          </a:p>
          <a:p>
            <a:pPr>
              <a:buClr>
                <a:srgbClr val="002060"/>
              </a:buClr>
              <a:buFont typeface="Wingdings" panose="05000000000000000000" pitchFamily="2" charset="2"/>
              <a:buChar char="Ø"/>
            </a:pPr>
            <a:r>
              <a:rPr lang="ru-RU" sz="2000" dirty="0" smtClean="0">
                <a:latin typeface="Times New Roman" pitchFamily="18" charset="0"/>
                <a:cs typeface="Times New Roman" pitchFamily="18" charset="0"/>
              </a:rPr>
              <a:t>Второй </a:t>
            </a:r>
            <a:r>
              <a:rPr lang="ru-RU" sz="2000" dirty="0">
                <a:latin typeface="Times New Roman" pitchFamily="18" charset="0"/>
                <a:cs typeface="Times New Roman" pitchFamily="18" charset="0"/>
              </a:rPr>
              <a:t>причиной уменьшения объема покупок при повышении </a:t>
            </a:r>
            <a:endParaRPr lang="ru-RU" sz="2000" dirty="0" smtClean="0">
              <a:latin typeface="Times New Roman" pitchFamily="18" charset="0"/>
              <a:cs typeface="Times New Roman" pitchFamily="18" charset="0"/>
            </a:endParaRPr>
          </a:p>
          <a:p>
            <a:pPr marL="36576" indent="0">
              <a:buClr>
                <a:srgbClr val="002060"/>
              </a:buClr>
              <a:buNone/>
            </a:pPr>
            <a:r>
              <a:rPr lang="ru-RU" sz="2000" dirty="0" smtClean="0">
                <a:latin typeface="Times New Roman" pitchFamily="18" charset="0"/>
                <a:cs typeface="Times New Roman" pitchFamily="18" charset="0"/>
              </a:rPr>
              <a:t>цены </a:t>
            </a:r>
            <a:r>
              <a:rPr lang="ru-RU" sz="2000" dirty="0">
                <a:latin typeface="Times New Roman" pitchFamily="18" charset="0"/>
                <a:cs typeface="Times New Roman" pitchFamily="18" charset="0"/>
              </a:rPr>
              <a:t>является </a:t>
            </a:r>
            <a:r>
              <a:rPr lang="ru-RU" sz="2000" b="1" i="1" dirty="0">
                <a:latin typeface="Times New Roman" pitchFamily="18" charset="0"/>
                <a:cs typeface="Times New Roman" pitchFamily="18" charset="0"/>
              </a:rPr>
              <a:t>эффект дохода</a:t>
            </a:r>
            <a:r>
              <a:rPr lang="ru-RU" sz="2000" dirty="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marL="36576" indent="0">
              <a:spcBef>
                <a:spcPts val="0"/>
              </a:spcBef>
              <a:buClr>
                <a:srgbClr val="002060"/>
              </a:buClr>
              <a:buNone/>
            </a:pPr>
            <a:endParaRPr lang="ru-RU" sz="2000" dirty="0" smtClean="0">
              <a:latin typeface="Times New Roman" pitchFamily="18" charset="0"/>
              <a:cs typeface="Times New Roman" pitchFamily="18" charset="0"/>
            </a:endParaRPr>
          </a:p>
          <a:p>
            <a:pPr marL="36576" indent="0" algn="just">
              <a:spcBef>
                <a:spcPts val="0"/>
              </a:spcBef>
              <a:buClr>
                <a:srgbClr val="002060"/>
              </a:buClr>
              <a:buNone/>
            </a:pPr>
            <a:r>
              <a:rPr lang="ru-RU" sz="2000" dirty="0" smtClean="0">
                <a:latin typeface="Times New Roman" pitchFamily="18" charset="0"/>
                <a:cs typeface="Times New Roman" pitchFamily="18" charset="0"/>
              </a:rPr>
              <a:t>Он </a:t>
            </a:r>
            <a:r>
              <a:rPr lang="ru-RU" sz="2000" dirty="0">
                <a:latin typeface="Times New Roman" pitchFamily="18" charset="0"/>
                <a:cs typeface="Times New Roman" pitchFamily="18" charset="0"/>
              </a:rPr>
              <a:t>проявляется в том, что когда цена повышается, я начинаю чувствовать, что стал немного беднее.  </a:t>
            </a:r>
            <a:r>
              <a:rPr lang="ru-RU" sz="2000" dirty="0" smtClean="0">
                <a:latin typeface="Times New Roman" pitchFamily="18" charset="0"/>
                <a:cs typeface="Times New Roman" pitchFamily="18" charset="0"/>
              </a:rPr>
              <a:t>Если </a:t>
            </a:r>
            <a:r>
              <a:rPr lang="ru-RU" sz="2000" dirty="0">
                <a:latin typeface="Times New Roman" pitchFamily="18" charset="0"/>
                <a:cs typeface="Times New Roman" pitchFamily="18" charset="0"/>
              </a:rPr>
              <a:t>цена на бензин увеличится вдвое, то в результате мой реальный доход тоже уменьшится, поэтому я, естественно, сокращу потребление бензина и других товаров.</a:t>
            </a:r>
            <a:endParaRPr lang="ru-RU" sz="2000" dirty="0"/>
          </a:p>
        </p:txBody>
      </p:sp>
    </p:spTree>
    <p:extLst>
      <p:ext uri="{BB962C8B-B14F-4D97-AF65-F5344CB8AC3E}">
        <p14:creationId xmlns:p14="http://schemas.microsoft.com/office/powerpoint/2010/main" val="3284334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85" y="332656"/>
            <a:ext cx="11521280" cy="685784"/>
          </a:xfrm>
        </p:spPr>
        <p:txBody>
          <a:bodyPr>
            <a:noAutofit/>
          </a:bodyPr>
          <a:lstStyle/>
          <a:p>
            <a:pPr algn="ctr"/>
            <a:r>
              <a:rPr lang="ru-RU" sz="2800" dirty="0"/>
              <a:t/>
            </a:r>
            <a:br>
              <a:rPr lang="ru-RU" sz="2800" dirty="0"/>
            </a:br>
            <a:r>
              <a:rPr lang="ru-RU" sz="3600" dirty="0" smtClean="0">
                <a:solidFill>
                  <a:schemeClr val="tx1"/>
                </a:solidFill>
              </a:rPr>
              <a:t>Рыночный спрос</a:t>
            </a:r>
            <a:endParaRPr lang="ru-RU" sz="3600" dirty="0">
              <a:solidFill>
                <a:schemeClr val="tx1"/>
              </a:solidFill>
            </a:endParaRPr>
          </a:p>
        </p:txBody>
      </p:sp>
      <p:sp>
        <p:nvSpPr>
          <p:cNvPr id="3" name="Содержимое 2"/>
          <p:cNvSpPr>
            <a:spLocks noGrp="1"/>
          </p:cNvSpPr>
          <p:nvPr>
            <p:ph sz="quarter" idx="1"/>
          </p:nvPr>
        </p:nvSpPr>
        <p:spPr>
          <a:xfrm>
            <a:off x="251793" y="1628800"/>
            <a:ext cx="7920880" cy="5373216"/>
          </a:xfrm>
        </p:spPr>
        <p:txBody>
          <a:bodyPr>
            <a:normAutofit fontScale="92500" lnSpcReduction="10000"/>
          </a:bodyPr>
          <a:lstStyle/>
          <a:p>
            <a:pPr marL="0" indent="360000" algn="just">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  Знакомя вас с анализом спроса, мы постоянно говорили о какой-то кривой спроса. Но чей это был спрос? Мой? Ваш? Всех? Известно, что в основе любого спроса лежат человече­ские потребности и предпочтения. </a:t>
            </a:r>
          </a:p>
          <a:p>
            <a:pPr marL="0" indent="360000" algn="just">
              <a:spcBef>
                <a:spcPts val="1800"/>
              </a:spcBef>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В этой главе мы будем говорить о </a:t>
            </a:r>
            <a:r>
              <a:rPr lang="ru-RU" sz="2100" b="1" i="1" dirty="0" smtClean="0">
                <a:latin typeface="Times New Roman" pitchFamily="18" charset="0"/>
                <a:cs typeface="Times New Roman" pitchFamily="18" charset="0"/>
              </a:rPr>
              <a:t>рыночном спросе</a:t>
            </a:r>
            <a:r>
              <a:rPr lang="ru-RU" sz="2100" dirty="0" smtClean="0">
                <a:latin typeface="Times New Roman" pitchFamily="18" charset="0"/>
                <a:cs typeface="Times New Roman" pitchFamily="18" charset="0"/>
              </a:rPr>
              <a:t>, который представляет собой простую сумму величин спроса, предъявляемого каждым потребителем при каждой возможной цене. В реальном мире мы постоянно сталкиваемся именно с рыночным спросом.</a:t>
            </a:r>
          </a:p>
          <a:p>
            <a:pPr marL="0" indent="360000" algn="just">
              <a:spcBef>
                <a:spcPts val="1800"/>
              </a:spcBef>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Подчиняется ли кривая рыночного спроса закону спроса? Конечно, да. Если, например, цена снижается, то товар становится более привлекательным для новых потребителей, вследствие эффекта замещения. </a:t>
            </a:r>
          </a:p>
          <a:p>
            <a:pPr marL="0" indent="360000" algn="just">
              <a:spcBef>
                <a:spcPts val="1800"/>
              </a:spcBef>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Кроме того, снижение цен приведет к увеличению покупок существующими потребителями под влиянием эффектов замещения и дохода. И наоборот, рост цен заставит некоторых сократить количество своих покупок.</a:t>
            </a:r>
          </a:p>
          <a:p>
            <a:pPr>
              <a:buNone/>
            </a:pPr>
            <a:r>
              <a:rPr lang="ru-RU" dirty="0" smtClean="0">
                <a:latin typeface="Times New Roman" pitchFamily="18" charset="0"/>
                <a:cs typeface="Times New Roman" pitchFamily="18" charset="0"/>
              </a:rPr>
              <a:t>         </a:t>
            </a: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689" y="1916832"/>
            <a:ext cx="3224784" cy="379171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53" y="3162975"/>
            <a:ext cx="8712968" cy="3371850"/>
          </a:xfrm>
          <a:prstGeom prst="rect">
            <a:avLst/>
          </a:prstGeom>
        </p:spPr>
      </p:pic>
      <p:sp>
        <p:nvSpPr>
          <p:cNvPr id="3" name="Содержимое 2"/>
          <p:cNvSpPr>
            <a:spLocks noGrp="1"/>
          </p:cNvSpPr>
          <p:nvPr>
            <p:ph idx="1"/>
          </p:nvPr>
        </p:nvSpPr>
        <p:spPr>
          <a:xfrm>
            <a:off x="0" y="188640"/>
            <a:ext cx="11341025" cy="3240360"/>
          </a:xfrm>
        </p:spPr>
        <p:txBody>
          <a:bodyPr>
            <a:normAutofit fontScale="77500" lnSpcReduction="20000"/>
          </a:bodyPr>
          <a:lstStyle/>
          <a:p>
            <a:pPr indent="384048" algn="just">
              <a:buClr>
                <a:srgbClr val="002060"/>
              </a:buClr>
              <a:buFont typeface="Wingdings" panose="05000000000000000000" pitchFamily="2" charset="2"/>
              <a:buChar char="Ø"/>
            </a:pPr>
            <a:r>
              <a:rPr lang="ru-RU" sz="2500" dirty="0" smtClean="0">
                <a:latin typeface="Times New Roman" pitchFamily="18" charset="0"/>
                <a:cs typeface="Times New Roman" pitchFamily="18" charset="0"/>
              </a:rPr>
              <a:t>Мы можем проиллюстрировать закон спроса на примере персональных компьютеров. В начале 80-х годов цены на них были астрономическими, и их можно было увидеть лишь на немногих предприятиях, и еще реже их можно было встретить в доме. Люди пользовались печатными машинками или ручками, если им нужно было что-то написать, а расчеты делали с помощью калькулятора.</a:t>
            </a:r>
          </a:p>
          <a:p>
            <a:pPr indent="384048" algn="just">
              <a:spcBef>
                <a:spcPts val="1800"/>
              </a:spcBef>
              <a:buClr>
                <a:srgbClr val="002060"/>
              </a:buClr>
              <a:buFont typeface="Wingdings" panose="05000000000000000000" pitchFamily="2" charset="2"/>
              <a:buChar char="Ø"/>
            </a:pPr>
            <a:r>
              <a:rPr lang="ru-RU" sz="2500" dirty="0" smtClean="0">
                <a:latin typeface="Times New Roman" pitchFamily="18" charset="0"/>
                <a:cs typeface="Times New Roman" pitchFamily="18" charset="0"/>
              </a:rPr>
              <a:t>Но за последнее десятилетие цены на компьютеры резко снизились, низкие цены привлекли новых покупателей. Чем больше людей могут себе позволить покупку компьютера, тем чаще они используются для работы, обучения и развлечений.</a:t>
            </a:r>
          </a:p>
          <a:p>
            <a:pPr indent="384048" algn="just">
              <a:spcBef>
                <a:spcPts val="1800"/>
              </a:spcBef>
              <a:buClr>
                <a:srgbClr val="002060"/>
              </a:buClr>
              <a:buFont typeface="Wingdings" panose="05000000000000000000" pitchFamily="2" charset="2"/>
              <a:buChar char="Ø"/>
            </a:pPr>
            <a:r>
              <a:rPr lang="ru-RU" sz="2500" dirty="0" smtClean="0">
                <a:latin typeface="Times New Roman" pitchFamily="18" charset="0"/>
                <a:cs typeface="Times New Roman" pitchFamily="18" charset="0"/>
              </a:rPr>
              <a:t>Даже сегодня компьютерная революция еще не закончилась, так как цены на персональные компьютеры продолжают падать, все больше людей решается купить свой первый компьютер или приобрести еще один.</a:t>
            </a:r>
          </a:p>
          <a:p>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200" dirty="0">
                <a:solidFill>
                  <a:schemeClr val="tx1"/>
                </a:solidFill>
                <a:latin typeface="Times New Roman" pitchFamily="18" charset="0"/>
                <a:cs typeface="Times New Roman" pitchFamily="18" charset="0"/>
              </a:rPr>
              <a:t>Что скрывается за кривой спроса?</a:t>
            </a:r>
          </a:p>
        </p:txBody>
      </p:sp>
      <p:sp>
        <p:nvSpPr>
          <p:cNvPr id="3" name="Содержимое 2"/>
          <p:cNvSpPr>
            <a:spLocks noGrp="1"/>
          </p:cNvSpPr>
          <p:nvPr>
            <p:ph sz="quarter" idx="1"/>
          </p:nvPr>
        </p:nvSpPr>
        <p:spPr>
          <a:xfrm>
            <a:off x="396028" y="1628800"/>
            <a:ext cx="10440941" cy="4680520"/>
          </a:xfrm>
        </p:spPr>
        <p:txBody>
          <a:bodyPr>
            <a:normAutofit/>
          </a:bodyPr>
          <a:lstStyle/>
          <a:p>
            <a:pPr indent="360000" algn="just">
              <a:buNone/>
            </a:pPr>
            <a:r>
              <a:rPr lang="ru-RU" dirty="0" smtClean="0">
                <a:latin typeface="Times New Roman" pitchFamily="18" charset="0"/>
                <a:cs typeface="Times New Roman" pitchFamily="18" charset="0"/>
              </a:rPr>
              <a:t>Что определяет кривую рыночного спроса на кукурузные хлопья, автомобили или компьютеры?</a:t>
            </a:r>
          </a:p>
          <a:p>
            <a:pPr indent="360000" algn="just">
              <a:buNone/>
            </a:pPr>
            <a:r>
              <a:rPr lang="ru-RU" dirty="0" smtClean="0">
                <a:latin typeface="Times New Roman" pitchFamily="18" charset="0"/>
                <a:cs typeface="Times New Roman" pitchFamily="18" charset="0"/>
              </a:rPr>
              <a:t>Целый набор факторов оказывает влияние на величину спроса при данной цене: </a:t>
            </a:r>
          </a:p>
          <a:p>
            <a:pPr>
              <a:buClr>
                <a:srgbClr val="002060"/>
              </a:buClr>
              <a:buFont typeface="Wingdings" panose="05000000000000000000" pitchFamily="2" charset="2"/>
              <a:buChar char="ü"/>
            </a:pPr>
            <a:r>
              <a:rPr lang="ru-RU" dirty="0" smtClean="0">
                <a:latin typeface="Times New Roman" pitchFamily="18" charset="0"/>
                <a:cs typeface="Times New Roman" pitchFamily="18" charset="0"/>
              </a:rPr>
              <a:t>средний уровень доходов</a:t>
            </a:r>
          </a:p>
          <a:p>
            <a:pPr>
              <a:buClr>
                <a:srgbClr val="002060"/>
              </a:buClr>
              <a:buFont typeface="Wingdings" panose="05000000000000000000" pitchFamily="2" charset="2"/>
              <a:buChar char="ü"/>
            </a:pPr>
            <a:r>
              <a:rPr lang="ru-RU" dirty="0" smtClean="0">
                <a:latin typeface="Times New Roman" pitchFamily="18" charset="0"/>
                <a:cs typeface="Times New Roman" pitchFamily="18" charset="0"/>
              </a:rPr>
              <a:t>численность населения</a:t>
            </a:r>
          </a:p>
          <a:p>
            <a:pPr>
              <a:buClr>
                <a:srgbClr val="002060"/>
              </a:buClr>
              <a:buFont typeface="Wingdings" panose="05000000000000000000" pitchFamily="2" charset="2"/>
              <a:buChar char="ü"/>
            </a:pPr>
            <a:r>
              <a:rPr lang="ru-RU" dirty="0" smtClean="0">
                <a:latin typeface="Times New Roman" pitchFamily="18" charset="0"/>
                <a:cs typeface="Times New Roman" pitchFamily="18" charset="0"/>
              </a:rPr>
              <a:t>наличие сопряженных товаров и их цены</a:t>
            </a:r>
          </a:p>
          <a:p>
            <a:pPr>
              <a:buClr>
                <a:srgbClr val="002060"/>
              </a:buClr>
              <a:buFont typeface="Wingdings" panose="05000000000000000000" pitchFamily="2" charset="2"/>
              <a:buChar char="ü"/>
            </a:pPr>
            <a:r>
              <a:rPr lang="ru-RU" dirty="0" smtClean="0">
                <a:latin typeface="Times New Roman" pitchFamily="18" charset="0"/>
                <a:cs typeface="Times New Roman" pitchFamily="18" charset="0"/>
              </a:rPr>
              <a:t>индивидуальные и общественные вкусы</a:t>
            </a:r>
          </a:p>
          <a:p>
            <a:pPr>
              <a:buClr>
                <a:srgbClr val="002060"/>
              </a:buClr>
              <a:buFont typeface="Wingdings" panose="05000000000000000000" pitchFamily="2" charset="2"/>
              <a:buChar char="ü"/>
            </a:pPr>
            <a:r>
              <a:rPr lang="ru-RU" dirty="0" smtClean="0">
                <a:latin typeface="Times New Roman" pitchFamily="18" charset="0"/>
                <a:cs typeface="Times New Roman" pitchFamily="18" charset="0"/>
              </a:rPr>
              <a:t>особые факторы</a:t>
            </a:r>
          </a:p>
          <a:p>
            <a:endParaRPr lang="ru-RU" dirty="0" smtClean="0"/>
          </a:p>
          <a:p>
            <a:pPr>
              <a:buNone/>
            </a:pP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998" y="3356992"/>
            <a:ext cx="4215365" cy="245896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332656"/>
            <a:ext cx="11233248" cy="6120680"/>
          </a:xfrm>
        </p:spPr>
        <p:txBody>
          <a:bodyPr>
            <a:normAutofit fontScale="92500"/>
          </a:bodyPr>
          <a:lstStyle/>
          <a:p>
            <a:pPr marL="36576" indent="0" algn="just">
              <a:buClr>
                <a:srgbClr val="002060"/>
              </a:buClr>
              <a:buNone/>
            </a:pPr>
            <a:r>
              <a:rPr lang="ru-RU" sz="2200" i="1" dirty="0" smtClean="0">
                <a:latin typeface="Times New Roman" pitchFamily="18" charset="0"/>
                <a:cs typeface="Times New Roman" pitchFamily="18" charset="0"/>
              </a:rPr>
              <a:t>1. </a:t>
            </a:r>
            <a:r>
              <a:rPr lang="ru-RU" sz="2200" b="1" i="1" dirty="0" smtClean="0">
                <a:latin typeface="Times New Roman" pitchFamily="18" charset="0"/>
                <a:cs typeface="Times New Roman" pitchFamily="18" charset="0"/>
              </a:rPr>
              <a:t>Средний </a:t>
            </a:r>
            <a:r>
              <a:rPr lang="ru-RU" sz="2200" b="1" i="1" dirty="0">
                <a:latin typeface="Times New Roman" pitchFamily="18" charset="0"/>
                <a:cs typeface="Times New Roman" pitchFamily="18" charset="0"/>
              </a:rPr>
              <a:t>доход</a:t>
            </a:r>
            <a:r>
              <a:rPr lang="ru-RU" sz="2200" dirty="0">
                <a:latin typeface="Times New Roman" pitchFamily="18" charset="0"/>
                <a:cs typeface="Times New Roman" pitchFamily="18" charset="0"/>
              </a:rPr>
              <a:t> потребителей — один из самых важных факторов спроса. </a:t>
            </a:r>
            <a:endParaRPr lang="ru-RU" sz="2200" dirty="0" smtClean="0">
              <a:latin typeface="Times New Roman" pitchFamily="18" charset="0"/>
              <a:cs typeface="Times New Roman" pitchFamily="18" charset="0"/>
            </a:endParaRPr>
          </a:p>
          <a:p>
            <a:pPr indent="384048" algn="just">
              <a:spcBef>
                <a:spcPts val="1200"/>
              </a:spcBef>
              <a:buClr>
                <a:srgbClr val="002060"/>
              </a:buClr>
              <a:buFont typeface="Wingdings" panose="05000000000000000000" pitchFamily="2" charset="2"/>
              <a:buChar char="Ø"/>
            </a:pPr>
            <a:r>
              <a:rPr lang="ru-RU" sz="2200" dirty="0" smtClean="0">
                <a:latin typeface="Times New Roman" pitchFamily="18" charset="0"/>
                <a:cs typeface="Times New Roman" pitchFamily="18" charset="0"/>
              </a:rPr>
              <a:t>По </a:t>
            </a:r>
            <a:r>
              <a:rPr lang="ru-RU" sz="2200" dirty="0">
                <a:latin typeface="Times New Roman" pitchFamily="18" charset="0"/>
                <a:cs typeface="Times New Roman" pitchFamily="18" charset="0"/>
              </a:rPr>
              <a:t>мере роста дохода люди покупают большее количество практически всех товаров, даже если их цены остаются</a:t>
            </a:r>
            <a:r>
              <a:rPr lang="ru-RU" sz="2200" b="1" i="1" dirty="0">
                <a:latin typeface="Times New Roman" pitchFamily="18" charset="0"/>
                <a:cs typeface="Times New Roman" pitchFamily="18" charset="0"/>
              </a:rPr>
              <a:t> </a:t>
            </a:r>
            <a:r>
              <a:rPr lang="ru-RU" sz="2200" dirty="0">
                <a:latin typeface="Times New Roman" pitchFamily="18" charset="0"/>
                <a:cs typeface="Times New Roman" pitchFamily="18" charset="0"/>
              </a:rPr>
              <a:t>неизменными. Количество проданных автомобилей резко возрастает при увеличении уровня доходов</a:t>
            </a:r>
            <a:r>
              <a:rPr lang="ru-RU" sz="2200" dirty="0" smtClean="0">
                <a:latin typeface="Times New Roman" pitchFamily="18" charset="0"/>
                <a:cs typeface="Times New Roman" pitchFamily="18" charset="0"/>
              </a:rPr>
              <a:t>.</a:t>
            </a:r>
          </a:p>
          <a:p>
            <a:pPr algn="just">
              <a:buClr>
                <a:srgbClr val="002060"/>
              </a:buClr>
              <a:buFont typeface="Wingdings" panose="05000000000000000000" pitchFamily="2" charset="2"/>
              <a:buChar char="Ø"/>
            </a:pPr>
            <a:endParaRPr lang="ru-RU" sz="2200" dirty="0">
              <a:latin typeface="Times New Roman" pitchFamily="18" charset="0"/>
              <a:cs typeface="Times New Roman" pitchFamily="18" charset="0"/>
            </a:endParaRPr>
          </a:p>
          <a:p>
            <a:pPr marL="36576" lvl="0" indent="0" algn="just">
              <a:buClr>
                <a:srgbClr val="002060"/>
              </a:buClr>
              <a:buNone/>
            </a:pPr>
            <a:r>
              <a:rPr lang="ru-RU" sz="2200" i="1" dirty="0" smtClean="0">
                <a:latin typeface="Times New Roman" pitchFamily="18" charset="0"/>
                <a:cs typeface="Times New Roman" pitchFamily="18" charset="0"/>
              </a:rPr>
              <a:t>2. </a:t>
            </a:r>
            <a:r>
              <a:rPr lang="ru-RU" sz="2200" b="1" i="1" dirty="0" smtClean="0">
                <a:latin typeface="Times New Roman" pitchFamily="18" charset="0"/>
                <a:cs typeface="Times New Roman" pitchFamily="18" charset="0"/>
              </a:rPr>
              <a:t>Размер </a:t>
            </a:r>
            <a:r>
              <a:rPr lang="ru-RU" sz="2200" b="1" i="1" dirty="0">
                <a:latin typeface="Times New Roman" pitchFamily="18" charset="0"/>
                <a:cs typeface="Times New Roman" pitchFamily="18" charset="0"/>
              </a:rPr>
              <a:t>рынка</a:t>
            </a:r>
            <a:r>
              <a:rPr lang="ru-RU" sz="2200" i="1" dirty="0">
                <a:latin typeface="Times New Roman" pitchFamily="18" charset="0"/>
                <a:cs typeface="Times New Roman" pitchFamily="18" charset="0"/>
              </a:rPr>
              <a:t>,</a:t>
            </a:r>
            <a:r>
              <a:rPr lang="ru-RU" sz="2200" dirty="0">
                <a:latin typeface="Times New Roman" pitchFamily="18" charset="0"/>
                <a:cs typeface="Times New Roman" pitchFamily="18" charset="0"/>
              </a:rPr>
              <a:t> измеряемый численностью населения, также непосредственно влияет на кривую рыночного спроса. </a:t>
            </a:r>
            <a:endParaRPr lang="ru-RU" sz="2200" dirty="0" smtClean="0">
              <a:latin typeface="Times New Roman" pitchFamily="18" charset="0"/>
              <a:cs typeface="Times New Roman" pitchFamily="18" charset="0"/>
            </a:endParaRPr>
          </a:p>
          <a:p>
            <a:pPr lvl="0" indent="384048" algn="just">
              <a:spcBef>
                <a:spcPts val="1200"/>
              </a:spcBef>
              <a:buClr>
                <a:srgbClr val="002060"/>
              </a:buClr>
              <a:buFont typeface="Wingdings" panose="05000000000000000000" pitchFamily="2" charset="2"/>
              <a:buChar char="Ø"/>
            </a:pPr>
            <a:r>
              <a:rPr lang="ru-RU" sz="2200" dirty="0" smtClean="0">
                <a:latin typeface="Times New Roman" pitchFamily="18" charset="0"/>
                <a:cs typeface="Times New Roman" pitchFamily="18" charset="0"/>
              </a:rPr>
              <a:t>Население </a:t>
            </a:r>
            <a:r>
              <a:rPr lang="ru-RU" sz="2200" dirty="0">
                <a:latin typeface="Times New Roman" pitchFamily="18" charset="0"/>
                <a:cs typeface="Times New Roman" pitchFamily="18" charset="0"/>
              </a:rPr>
              <a:t>Калифорнии, составляющее 32 миллиона человек, покупает в 32 раза больше яблок и машин, чем население Род-Айленда, которое составляет 1 миллион </a:t>
            </a:r>
            <a:r>
              <a:rPr lang="ru-RU" sz="2200" dirty="0" smtClean="0">
                <a:latin typeface="Times New Roman" pitchFamily="18" charset="0"/>
                <a:cs typeface="Times New Roman" pitchFamily="18" charset="0"/>
              </a:rPr>
              <a:t>человек.</a:t>
            </a:r>
          </a:p>
          <a:p>
            <a:pPr lvl="0" algn="just">
              <a:buClr>
                <a:srgbClr val="002060"/>
              </a:buClr>
              <a:buFont typeface="Wingdings" panose="05000000000000000000" pitchFamily="2" charset="2"/>
              <a:buChar char="Ø"/>
            </a:pPr>
            <a:endParaRPr lang="ru-RU" sz="2200" dirty="0" smtClean="0">
              <a:latin typeface="Times New Roman" pitchFamily="18" charset="0"/>
              <a:cs typeface="Times New Roman" pitchFamily="18" charset="0"/>
            </a:endParaRPr>
          </a:p>
          <a:p>
            <a:pPr marL="36576" lvl="0" indent="0" algn="just">
              <a:buClr>
                <a:srgbClr val="002060"/>
              </a:buClr>
              <a:buNone/>
            </a:pPr>
            <a:r>
              <a:rPr lang="ru-RU" sz="2200" i="1" dirty="0" smtClean="0">
                <a:latin typeface="Times New Roman" pitchFamily="18" charset="0"/>
                <a:cs typeface="Times New Roman" pitchFamily="18" charset="0"/>
              </a:rPr>
              <a:t>3. </a:t>
            </a:r>
            <a:r>
              <a:rPr lang="ru-RU" sz="2200" dirty="0" smtClean="0">
                <a:latin typeface="Times New Roman" pitchFamily="18" charset="0"/>
                <a:cs typeface="Times New Roman" pitchFamily="18" charset="0"/>
              </a:rPr>
              <a:t>Еще </a:t>
            </a:r>
            <a:r>
              <a:rPr lang="ru-RU" sz="2200" dirty="0">
                <a:latin typeface="Times New Roman" pitchFamily="18" charset="0"/>
                <a:cs typeface="Times New Roman" pitchFamily="18" charset="0"/>
              </a:rPr>
              <a:t>одним фактором, влияющим на спрос, является </a:t>
            </a:r>
            <a:r>
              <a:rPr lang="ru-RU" sz="2200" b="1" i="1" dirty="0">
                <a:latin typeface="Times New Roman" pitchFamily="18" charset="0"/>
                <a:cs typeface="Times New Roman" pitchFamily="18" charset="0"/>
              </a:rPr>
              <a:t>наличие сопряженных благ</a:t>
            </a:r>
            <a:r>
              <a:rPr lang="ru-RU" sz="2200" dirty="0">
                <a:latin typeface="Times New Roman" pitchFamily="18" charset="0"/>
                <a:cs typeface="Times New Roman" pitchFamily="18" charset="0"/>
              </a:rPr>
              <a:t> и цены на них. </a:t>
            </a:r>
            <a:endParaRPr lang="ru-RU" sz="2200" dirty="0" smtClean="0">
              <a:latin typeface="Times New Roman" pitchFamily="18" charset="0"/>
              <a:cs typeface="Times New Roman" pitchFamily="18" charset="0"/>
            </a:endParaRPr>
          </a:p>
          <a:p>
            <a:pPr lvl="0" indent="384048" algn="just">
              <a:spcBef>
                <a:spcPts val="1200"/>
              </a:spcBef>
              <a:buClr>
                <a:srgbClr val="002060"/>
              </a:buClr>
              <a:buFont typeface="Wingdings" panose="05000000000000000000" pitchFamily="2" charset="2"/>
              <a:buChar char="Ø"/>
            </a:pPr>
            <a:r>
              <a:rPr lang="ru-RU" sz="2200" dirty="0" smtClean="0">
                <a:latin typeface="Times New Roman" pitchFamily="18" charset="0"/>
                <a:cs typeface="Times New Roman" pitchFamily="18" charset="0"/>
              </a:rPr>
              <a:t>Особенно </a:t>
            </a:r>
            <a:r>
              <a:rPr lang="ru-RU" sz="2200" dirty="0">
                <a:latin typeface="Times New Roman" pitchFamily="18" charset="0"/>
                <a:cs typeface="Times New Roman" pitchFamily="18" charset="0"/>
              </a:rPr>
              <a:t>тесная взаимосвязь существует между товарами-субститутами, т.е. теми товарами, которые удовлетворяют примерно одни и те же потребности: кукурузные и овсяные хлопья, ручки и карандаши, маленькие и большие машины, нефть и природный газ. </a:t>
            </a:r>
            <a:endParaRPr lang="ru-RU" sz="2200" dirty="0" smtClean="0">
              <a:latin typeface="Times New Roman" pitchFamily="18" charset="0"/>
              <a:cs typeface="Times New Roman" pitchFamily="18" charset="0"/>
            </a:endParaRPr>
          </a:p>
          <a:p>
            <a:pPr lvl="0" indent="384048" algn="just">
              <a:spcBef>
                <a:spcPts val="1200"/>
              </a:spcBef>
              <a:buClr>
                <a:srgbClr val="002060"/>
              </a:buClr>
              <a:buFont typeface="Wingdings" panose="05000000000000000000" pitchFamily="2" charset="2"/>
              <a:buChar char="Ø"/>
            </a:pPr>
            <a:r>
              <a:rPr lang="ru-RU" sz="2200" dirty="0" smtClean="0">
                <a:latin typeface="Times New Roman" pitchFamily="18" charset="0"/>
                <a:cs typeface="Times New Roman" pitchFamily="18" charset="0"/>
              </a:rPr>
              <a:t>Спрос </a:t>
            </a:r>
            <a:r>
              <a:rPr lang="ru-RU" sz="2200" dirty="0">
                <a:latin typeface="Times New Roman" pitchFamily="18" charset="0"/>
                <a:cs typeface="Times New Roman" pitchFamily="18" charset="0"/>
              </a:rPr>
              <a:t>на товар </a:t>
            </a:r>
            <a:r>
              <a:rPr lang="ru-RU" sz="2200" b="1" dirty="0">
                <a:latin typeface="Times New Roman" pitchFamily="18" charset="0"/>
                <a:cs typeface="Times New Roman" pitchFamily="18" charset="0"/>
              </a:rPr>
              <a:t>А</a:t>
            </a:r>
            <a:r>
              <a:rPr lang="ru-RU" sz="2200" dirty="0">
                <a:latin typeface="Times New Roman" pitchFamily="18" charset="0"/>
                <a:cs typeface="Times New Roman" pitchFamily="18" charset="0"/>
              </a:rPr>
              <a:t> будет низким, если цена его заменителя тоже низка. (Например, если цена на говядину повысится, вызовет ли это увеличение или уменьшение </a:t>
            </a:r>
            <a:r>
              <a:rPr lang="ru-RU" sz="2200" dirty="0" smtClean="0">
                <a:latin typeface="Times New Roman" pitchFamily="18" charset="0"/>
                <a:cs typeface="Times New Roman" pitchFamily="18" charset="0"/>
              </a:rPr>
              <a:t>спроса </a:t>
            </a:r>
            <a:r>
              <a:rPr lang="ru-RU" sz="2200" dirty="0">
                <a:latin typeface="Times New Roman" pitchFamily="18" charset="0"/>
                <a:cs typeface="Times New Roman" pitchFamily="18" charset="0"/>
              </a:rPr>
              <a:t>на цыплят?)</a:t>
            </a:r>
            <a:endParaRPr lang="ru-RU" sz="22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6" y="332656"/>
            <a:ext cx="11305256" cy="6192687"/>
          </a:xfrm>
        </p:spPr>
        <p:txBody>
          <a:bodyPr>
            <a:normAutofit fontScale="70000" lnSpcReduction="20000"/>
          </a:bodyPr>
          <a:lstStyle/>
          <a:p>
            <a:pPr marL="0" lvl="0" indent="0" algn="just">
              <a:buNone/>
            </a:pPr>
            <a:r>
              <a:rPr lang="ru-RU" i="1" dirty="0" smtClean="0">
                <a:latin typeface="Times New Roman" pitchFamily="18" charset="0"/>
                <a:cs typeface="Times New Roman" pitchFamily="18" charset="0"/>
              </a:rPr>
              <a:t>4. </a:t>
            </a:r>
            <a:r>
              <a:rPr lang="ru-RU" dirty="0" smtClean="0">
                <a:latin typeface="Times New Roman" pitchFamily="18" charset="0"/>
                <a:cs typeface="Times New Roman" pitchFamily="18" charset="0"/>
              </a:rPr>
              <a:t>Кроме этих объективных факторов, оказывающих влияние на спрос, действует еще и ряд субъективных, называемых </a:t>
            </a:r>
            <a:r>
              <a:rPr lang="ru-RU" b="1" i="1" dirty="0" smtClean="0">
                <a:latin typeface="Times New Roman" pitchFamily="18" charset="0"/>
                <a:cs typeface="Times New Roman" pitchFamily="18" charset="0"/>
              </a:rPr>
              <a:t>вкусами</a:t>
            </a:r>
            <a:r>
              <a:rPr lang="ru-RU" dirty="0" smtClean="0">
                <a:latin typeface="Times New Roman" pitchFamily="18" charset="0"/>
                <a:cs typeface="Times New Roman" pitchFamily="18" charset="0"/>
              </a:rPr>
              <a:t> или </a:t>
            </a:r>
            <a:r>
              <a:rPr lang="ru-RU" b="1" i="1" dirty="0" smtClean="0">
                <a:latin typeface="Times New Roman" pitchFamily="18" charset="0"/>
                <a:cs typeface="Times New Roman" pitchFamily="18" charset="0"/>
              </a:rPr>
              <a:t>предпочтениями</a:t>
            </a:r>
            <a:r>
              <a:rPr lang="ru-RU" i="1"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a:p>
            <a:pPr marL="457200" lvl="0" indent="457200" algn="just">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Вкусы отражают влияние культурных и исторических условий. Они могут касаться чисто психологических или физиологических нужд (в питье, в продолжении рода, в чувствах). </a:t>
            </a:r>
            <a:endParaRPr lang="ru-RU" dirty="0">
              <a:latin typeface="Times New Roman" pitchFamily="18" charset="0"/>
              <a:cs typeface="Times New Roman" pitchFamily="18" charset="0"/>
            </a:endParaRPr>
          </a:p>
          <a:p>
            <a:pPr marL="457200" lvl="0" indent="457200" algn="just">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Они также могут касаться приобретенных, искусственных потребностей (сигареты, наркотики, модные спортивные машины). </a:t>
            </a:r>
          </a:p>
          <a:p>
            <a:pPr marL="457200" lvl="0" indent="457200" algn="just">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Они подвластны влиянию традиций и религии (блюда из говядины популярны в Америке, но запрещены в Индии, а кэрри из медузы, считающееся деликатесом в Японии, не популярно у американцев).</a:t>
            </a:r>
          </a:p>
          <a:p>
            <a:pPr marL="360000" indent="384048" algn="just">
              <a:buNone/>
            </a:pPr>
            <a:endParaRPr lang="ru-RU" dirty="0">
              <a:latin typeface="Times New Roman" pitchFamily="18" charset="0"/>
              <a:cs typeface="Times New Roman" pitchFamily="18" charset="0"/>
            </a:endParaRPr>
          </a:p>
          <a:p>
            <a:pPr marL="0" indent="0" algn="just">
              <a:buNone/>
            </a:pPr>
            <a:r>
              <a:rPr lang="ru-RU" i="1" dirty="0" smtClean="0">
                <a:latin typeface="Times New Roman" pitchFamily="18" charset="0"/>
                <a:cs typeface="Times New Roman" pitchFamily="18" charset="0"/>
              </a:rPr>
              <a:t>5. </a:t>
            </a:r>
            <a:r>
              <a:rPr lang="ru-RU" dirty="0" smtClean="0">
                <a:latin typeface="Times New Roman" pitchFamily="18" charset="0"/>
                <a:cs typeface="Times New Roman" pitchFamily="18" charset="0"/>
              </a:rPr>
              <a:t>И наконец, спрос на некоторые товары подвержен влиянию </a:t>
            </a:r>
            <a:r>
              <a:rPr lang="ru-RU" b="1" i="1" dirty="0" smtClean="0">
                <a:latin typeface="Times New Roman" pitchFamily="18" charset="0"/>
                <a:cs typeface="Times New Roman" pitchFamily="18" charset="0"/>
              </a:rPr>
              <a:t>особых факторов</a:t>
            </a:r>
            <a:r>
              <a:rPr lang="ru-RU" dirty="0" smtClean="0">
                <a:latin typeface="Times New Roman" pitchFamily="18" charset="0"/>
                <a:cs typeface="Times New Roman" pitchFamily="18" charset="0"/>
              </a:rPr>
              <a:t>. </a:t>
            </a:r>
          </a:p>
          <a:p>
            <a:pPr marL="457200" indent="457200" algn="just">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Спрос на зонтики выше в дождливом Сиэтле, чем в солнечном Фениксе, спрос на кондиционеры возрастает в жаркую погоду, спрос на автомобили в Нью-Йорке снижается потому, что там хорошо развит общественный транспорт, хотя существуют большие сложности с парковкой. </a:t>
            </a:r>
          </a:p>
          <a:p>
            <a:pPr marL="457200" indent="457200" algn="just">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Кроме того, ожидания определенной экономической ситуации в будущем, особенно ожидания в отношении цен, могут также оказывать большое влияние на спрос.        </a:t>
            </a:r>
            <a:endParaRPr lang="ru-RU" dirty="0">
              <a:latin typeface="Times New Roman" pitchFamily="18" charset="0"/>
              <a:cs typeface="Times New Roman" pitchFamily="18" charset="0"/>
            </a:endParaRPr>
          </a:p>
          <a:p>
            <a:pPr lvl="0">
              <a:buNone/>
            </a:pPr>
            <a:endParaRPr lang="ru-RU"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637379833"/>
              </p:ext>
            </p:extLst>
          </p:nvPr>
        </p:nvGraphicFramePr>
        <p:xfrm>
          <a:off x="395809" y="1196752"/>
          <a:ext cx="11089232" cy="4441188"/>
        </p:xfrm>
        <a:graphic>
          <a:graphicData uri="http://schemas.openxmlformats.org/drawingml/2006/table">
            <a:tbl>
              <a:tblPr firstRow="1" bandRow="1">
                <a:tableStyleId>{5C22544A-7EE6-4342-B048-85BDC9FD1C3A}</a:tableStyleId>
              </a:tblPr>
              <a:tblGrid>
                <a:gridCol w="4990835"/>
                <a:gridCol w="6098397"/>
              </a:tblGrid>
              <a:tr h="640080">
                <a:tc>
                  <a:txBody>
                    <a:bodyPr/>
                    <a:lstStyle/>
                    <a:p>
                      <a:pPr algn="ctr"/>
                      <a:r>
                        <a:rPr lang="ru-RU" sz="1800" dirty="0" smtClean="0"/>
                        <a:t>Факторы,</a:t>
                      </a:r>
                      <a:r>
                        <a:rPr lang="ru-RU" sz="1800" baseline="0" dirty="0" smtClean="0"/>
                        <a:t> влияющие на кривую спроса</a:t>
                      </a:r>
                      <a:endParaRPr lang="ru-RU" sz="1800" dirty="0"/>
                    </a:p>
                  </a:txBody>
                  <a:tcPr marL="118809" marR="118809">
                    <a:solidFill>
                      <a:schemeClr val="accent4">
                        <a:lumMod val="75000"/>
                      </a:schemeClr>
                    </a:solidFill>
                  </a:tcPr>
                </a:tc>
                <a:tc>
                  <a:txBody>
                    <a:bodyPr/>
                    <a:lstStyle/>
                    <a:p>
                      <a:pPr algn="ctr"/>
                      <a:r>
                        <a:rPr lang="ru-RU" sz="1800" dirty="0" smtClean="0"/>
                        <a:t>Примеры</a:t>
                      </a:r>
                      <a:endParaRPr lang="ru-RU" sz="1800" dirty="0"/>
                    </a:p>
                  </a:txBody>
                  <a:tcPr marL="118809" marR="118809">
                    <a:solidFill>
                      <a:schemeClr val="accent4">
                        <a:lumMod val="75000"/>
                      </a:schemeClr>
                    </a:solidFill>
                  </a:tcPr>
                </a:tc>
              </a:tr>
              <a:tr h="648758">
                <a:tc>
                  <a:txBody>
                    <a:bodyPr/>
                    <a:lstStyle/>
                    <a:p>
                      <a:pPr algn="ctr"/>
                      <a:r>
                        <a:rPr lang="ru-RU" sz="1800" dirty="0" smtClean="0"/>
                        <a:t>1. Средний доход</a:t>
                      </a:r>
                      <a:endParaRPr lang="ru-RU" sz="1800" dirty="0"/>
                    </a:p>
                  </a:txBody>
                  <a:tcPr marL="118809" marR="118809">
                    <a:solidFill>
                      <a:srgbClr val="D8EEC0"/>
                    </a:solidFill>
                  </a:tcPr>
                </a:tc>
                <a:tc>
                  <a:txBody>
                    <a:bodyPr/>
                    <a:lstStyle/>
                    <a:p>
                      <a:pPr indent="0" algn="ctr"/>
                      <a:r>
                        <a:rPr lang="ru-RU" sz="1800" dirty="0" smtClean="0"/>
                        <a:t>  По мере роста дохода люди покупают больше автомобилей</a:t>
                      </a:r>
                      <a:endParaRPr lang="ru-RU" sz="1800" dirty="0"/>
                    </a:p>
                  </a:txBody>
                  <a:tcPr marL="118809" marR="118809">
                    <a:solidFill>
                      <a:srgbClr val="D8EEC0"/>
                    </a:solidFill>
                  </a:tcPr>
                </a:tc>
              </a:tr>
              <a:tr h="648758">
                <a:tc>
                  <a:txBody>
                    <a:bodyPr/>
                    <a:lstStyle/>
                    <a:p>
                      <a:pPr algn="ctr"/>
                      <a:r>
                        <a:rPr lang="ru-RU" sz="1800" dirty="0" smtClean="0"/>
                        <a:t>2. Население</a:t>
                      </a:r>
                      <a:endParaRPr lang="ru-RU" sz="1800" dirty="0"/>
                    </a:p>
                  </a:txBody>
                  <a:tcPr marL="118809" marR="118809">
                    <a:solidFill>
                      <a:schemeClr val="bg1">
                        <a:lumMod val="95000"/>
                      </a:schemeClr>
                    </a:solidFill>
                  </a:tcPr>
                </a:tc>
                <a:tc>
                  <a:txBody>
                    <a:bodyPr/>
                    <a:lstStyle/>
                    <a:p>
                      <a:pPr algn="ctr"/>
                      <a:r>
                        <a:rPr lang="ru-RU" sz="1800" dirty="0" smtClean="0"/>
                        <a:t>  В</a:t>
                      </a:r>
                      <a:r>
                        <a:rPr lang="ru-RU" sz="1800" baseline="0" dirty="0" smtClean="0"/>
                        <a:t> результате роста населения покупается больше автомобилей</a:t>
                      </a:r>
                      <a:endParaRPr lang="ru-RU" sz="1800" dirty="0"/>
                    </a:p>
                  </a:txBody>
                  <a:tcPr marL="118809" marR="118809">
                    <a:solidFill>
                      <a:schemeClr val="bg1">
                        <a:lumMod val="95000"/>
                      </a:schemeClr>
                    </a:solidFill>
                  </a:tcPr>
                </a:tc>
              </a:tr>
              <a:tr h="648758">
                <a:tc>
                  <a:txBody>
                    <a:bodyPr/>
                    <a:lstStyle/>
                    <a:p>
                      <a:pPr algn="ctr"/>
                      <a:r>
                        <a:rPr lang="ru-RU" sz="1800" dirty="0" smtClean="0"/>
                        <a:t>3. Цены на сопряженные товары</a:t>
                      </a:r>
                      <a:endParaRPr lang="ru-RU" sz="1800" dirty="0"/>
                    </a:p>
                  </a:txBody>
                  <a:tcPr marL="118809" marR="118809">
                    <a:solidFill>
                      <a:srgbClr val="D8EEC0"/>
                    </a:solidFill>
                  </a:tcPr>
                </a:tc>
                <a:tc>
                  <a:txBody>
                    <a:bodyPr/>
                    <a:lstStyle/>
                    <a:p>
                      <a:pPr algn="ctr"/>
                      <a:r>
                        <a:rPr lang="ru-RU" sz="1800" dirty="0" smtClean="0"/>
                        <a:t>  Снижение цен на бензин повышает спрос на автомобили</a:t>
                      </a:r>
                      <a:endParaRPr lang="ru-RU" sz="1800" dirty="0"/>
                    </a:p>
                  </a:txBody>
                  <a:tcPr marL="118809" marR="118809">
                    <a:solidFill>
                      <a:srgbClr val="D8EEC0"/>
                    </a:solidFill>
                  </a:tcPr>
                </a:tc>
              </a:tr>
              <a:tr h="648758">
                <a:tc>
                  <a:txBody>
                    <a:bodyPr/>
                    <a:lstStyle/>
                    <a:p>
                      <a:pPr algn="ctr"/>
                      <a:r>
                        <a:rPr lang="ru-RU" sz="1800" dirty="0" smtClean="0"/>
                        <a:t>4. Вкусы</a:t>
                      </a:r>
                      <a:endParaRPr lang="ru-RU" sz="1800" dirty="0"/>
                    </a:p>
                  </a:txBody>
                  <a:tcPr marL="118809" marR="118809">
                    <a:solidFill>
                      <a:schemeClr val="bg1">
                        <a:lumMod val="95000"/>
                      </a:schemeClr>
                    </a:solidFill>
                  </a:tcPr>
                </a:tc>
                <a:tc>
                  <a:txBody>
                    <a:bodyPr/>
                    <a:lstStyle/>
                    <a:p>
                      <a:pPr algn="ctr"/>
                      <a:r>
                        <a:rPr lang="ru-RU" sz="1800" dirty="0" smtClean="0"/>
                        <a:t>  Приобретение нового автомобиля в соответствии со статусом</a:t>
                      </a:r>
                      <a:endParaRPr lang="ru-RU" sz="1800" dirty="0"/>
                    </a:p>
                  </a:txBody>
                  <a:tcPr marL="118809" marR="118809">
                    <a:solidFill>
                      <a:schemeClr val="bg1">
                        <a:lumMod val="95000"/>
                      </a:schemeClr>
                    </a:solidFill>
                  </a:tcPr>
                </a:tc>
              </a:tr>
              <a:tr h="1206076">
                <a:tc>
                  <a:txBody>
                    <a:bodyPr/>
                    <a:lstStyle/>
                    <a:p>
                      <a:pPr algn="ctr"/>
                      <a:r>
                        <a:rPr lang="ru-RU" sz="1800" dirty="0" smtClean="0"/>
                        <a:t>5. Особые факторы</a:t>
                      </a:r>
                      <a:endParaRPr lang="ru-RU" sz="1800" dirty="0"/>
                    </a:p>
                  </a:txBody>
                  <a:tcPr marL="118809" marR="118809">
                    <a:solidFill>
                      <a:srgbClr val="D8EEC0"/>
                    </a:solidFill>
                  </a:tcPr>
                </a:tc>
                <a:tc>
                  <a:txBody>
                    <a:bodyPr/>
                    <a:lstStyle/>
                    <a:p>
                      <a:pPr algn="ctr"/>
                      <a:r>
                        <a:rPr lang="ru-RU" sz="1800" dirty="0" smtClean="0"/>
                        <a:t>  Особые</a:t>
                      </a:r>
                      <a:r>
                        <a:rPr lang="ru-RU" sz="1800" baseline="0" dirty="0" smtClean="0"/>
                        <a:t> факторы включают: наличие альтернативных средств передвижения, безопасность автомобилей, ожидание повышения цен в будущем и т.д.</a:t>
                      </a:r>
                      <a:endParaRPr lang="ru-RU" sz="1800" dirty="0"/>
                    </a:p>
                  </a:txBody>
                  <a:tcPr marL="118809" marR="118809">
                    <a:solidFill>
                      <a:srgbClr val="D8EEC0"/>
                    </a:solidFill>
                  </a:tcPr>
                </a:tc>
              </a:tr>
            </a:tbl>
          </a:graphicData>
        </a:graphic>
      </p:graphicFrame>
      <p:sp>
        <p:nvSpPr>
          <p:cNvPr id="5" name="Содержимое 2"/>
          <p:cNvSpPr>
            <a:spLocks noGrp="1"/>
          </p:cNvSpPr>
          <p:nvPr>
            <p:ph idx="1"/>
          </p:nvPr>
        </p:nvSpPr>
        <p:spPr>
          <a:xfrm>
            <a:off x="935869" y="260648"/>
            <a:ext cx="9721080" cy="474368"/>
          </a:xfrm>
        </p:spPr>
        <p:txBody>
          <a:bodyPr>
            <a:noAutofit/>
          </a:bodyPr>
          <a:lstStyle/>
          <a:p>
            <a:pPr algn="ctr">
              <a:buNone/>
            </a:pPr>
            <a:r>
              <a:rPr lang="ru-RU" sz="2000" dirty="0" smtClean="0">
                <a:latin typeface="Times New Roman" pitchFamily="18" charset="0"/>
                <a:cs typeface="Times New Roman" pitchFamily="18" charset="0"/>
              </a:rPr>
              <a:t>Совокупность </a:t>
            </a:r>
            <a:r>
              <a:rPr lang="ru-RU" sz="2000" dirty="0">
                <a:latin typeface="Times New Roman" pitchFamily="18" charset="0"/>
                <a:cs typeface="Times New Roman" pitchFamily="18" charset="0"/>
              </a:rPr>
              <a:t>детерминант (факторов) спроса представлена в </a:t>
            </a:r>
            <a:r>
              <a:rPr lang="ru-RU" sz="2000" b="1" dirty="0">
                <a:latin typeface="Times New Roman" pitchFamily="18" charset="0"/>
                <a:cs typeface="Times New Roman" pitchFamily="18" charset="0"/>
              </a:rPr>
              <a:t>табл. 2</a:t>
            </a:r>
            <a:r>
              <a:rPr lang="ru-RU" sz="2000" dirty="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algn="ctr">
              <a:buNone/>
            </a:pPr>
            <a:r>
              <a:rPr lang="ru-RU" sz="2000" dirty="0" smtClean="0">
                <a:latin typeface="Times New Roman" pitchFamily="18" charset="0"/>
                <a:cs typeface="Times New Roman" pitchFamily="18" charset="0"/>
              </a:rPr>
              <a:t>в </a:t>
            </a:r>
            <a:r>
              <a:rPr lang="ru-RU" sz="2000" dirty="0">
                <a:latin typeface="Times New Roman" pitchFamily="18" charset="0"/>
                <a:cs typeface="Times New Roman" pitchFamily="18" charset="0"/>
              </a:rPr>
              <a:t>которой автомобили использованы в качестве примера</a:t>
            </a:r>
            <a:r>
              <a:rPr lang="ru-RU" sz="2000" dirty="0" smtClean="0">
                <a:latin typeface="Times New Roman" pitchFamily="18" charset="0"/>
                <a:cs typeface="Times New Roman" pitchFamily="18" charset="0"/>
              </a:rPr>
              <a:t>.</a:t>
            </a:r>
            <a:endParaRPr lang="ru-RU" sz="2000" dirty="0"/>
          </a:p>
        </p:txBody>
      </p:sp>
      <p:sp>
        <p:nvSpPr>
          <p:cNvPr id="2" name="Прямоугольник 1"/>
          <p:cNvSpPr/>
          <p:nvPr/>
        </p:nvSpPr>
        <p:spPr>
          <a:xfrm>
            <a:off x="467817" y="5795540"/>
            <a:ext cx="10801200" cy="369332"/>
          </a:xfrm>
          <a:prstGeom prst="rect">
            <a:avLst/>
          </a:prstGeom>
        </p:spPr>
        <p:txBody>
          <a:bodyPr wrap="square">
            <a:spAutoFit/>
          </a:bodyPr>
          <a:lstStyle/>
          <a:p>
            <a:pPr algn="ctr"/>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Таблица 2. Множество факторов влияет на кривую спроса</a:t>
            </a: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i="1" dirty="0">
                <a:solidFill>
                  <a:schemeClr val="tx1"/>
                </a:solidFill>
                <a:latin typeface="Times New Roman" pitchFamily="18" charset="0"/>
                <a:cs typeface="Times New Roman" pitchFamily="18" charset="0"/>
              </a:rPr>
              <a:t>Изменения в </a:t>
            </a:r>
            <a:r>
              <a:rPr lang="ru-RU" sz="3600" i="1" dirty="0" smtClean="0">
                <a:solidFill>
                  <a:schemeClr val="tx1"/>
                </a:solidFill>
                <a:latin typeface="Times New Roman" pitchFamily="18" charset="0"/>
                <a:cs typeface="Times New Roman" pitchFamily="18" charset="0"/>
              </a:rPr>
              <a:t>спросе</a:t>
            </a:r>
            <a:endParaRPr lang="ru-RU" sz="3600" dirty="0">
              <a:solidFill>
                <a:schemeClr val="tx1"/>
              </a:solidFill>
            </a:endParaRPr>
          </a:p>
        </p:txBody>
      </p:sp>
      <p:sp>
        <p:nvSpPr>
          <p:cNvPr id="3" name="Содержимое 2"/>
          <p:cNvSpPr>
            <a:spLocks noGrp="1"/>
          </p:cNvSpPr>
          <p:nvPr>
            <p:ph sz="quarter" idx="1"/>
          </p:nvPr>
        </p:nvSpPr>
        <p:spPr>
          <a:xfrm>
            <a:off x="-1" y="1473991"/>
            <a:ext cx="6516489" cy="5400601"/>
          </a:xfrm>
        </p:spPr>
        <p:txBody>
          <a:bodyPr>
            <a:normAutofit fontScale="47500" lnSpcReduction="20000"/>
          </a:bodyPr>
          <a:lstStyle/>
          <a:p>
            <a:pPr indent="360000" algn="just">
              <a:spcBef>
                <a:spcPts val="1200"/>
              </a:spcBef>
              <a:buClr>
                <a:srgbClr val="002060"/>
              </a:buClr>
              <a:buFont typeface="Wingdings" panose="05000000000000000000" pitchFamily="2" charset="2"/>
              <a:buChar char="Ø"/>
            </a:pPr>
            <a:r>
              <a:rPr lang="ru-RU" sz="3800" dirty="0" smtClean="0">
                <a:latin typeface="Times New Roman" pitchFamily="18" charset="0"/>
                <a:cs typeface="Times New Roman" pitchFamily="18" charset="0"/>
              </a:rPr>
              <a:t>Поскольку</a:t>
            </a:r>
            <a:r>
              <a:rPr lang="ru-RU" sz="3800" b="1" dirty="0" smtClean="0">
                <a:latin typeface="Times New Roman" pitchFamily="18" charset="0"/>
                <a:cs typeface="Times New Roman" pitchFamily="18" charset="0"/>
              </a:rPr>
              <a:t> </a:t>
            </a:r>
            <a:r>
              <a:rPr lang="ru-RU" sz="3800" dirty="0">
                <a:latin typeface="Times New Roman" pitchFamily="18" charset="0"/>
                <a:cs typeface="Times New Roman" pitchFamily="18" charset="0"/>
              </a:rPr>
              <a:t>экономическая жизнь меняется, изменения в </a:t>
            </a:r>
            <a:r>
              <a:rPr lang="ru-RU" sz="3800" dirty="0" smtClean="0">
                <a:latin typeface="Times New Roman" pitchFamily="18" charset="0"/>
                <a:cs typeface="Times New Roman" pitchFamily="18" charset="0"/>
              </a:rPr>
              <a:t>спросе неизбежны</a:t>
            </a:r>
            <a:r>
              <a:rPr lang="ru-RU" sz="3800" dirty="0">
                <a:latin typeface="Times New Roman" pitchFamily="18" charset="0"/>
                <a:cs typeface="Times New Roman" pitchFamily="18" charset="0"/>
              </a:rPr>
              <a:t>. Кривые спроса остаются на месте только в </a:t>
            </a:r>
            <a:r>
              <a:rPr lang="ru-RU" sz="3800" dirty="0" smtClean="0">
                <a:latin typeface="Times New Roman" pitchFamily="18" charset="0"/>
                <a:cs typeface="Times New Roman" pitchFamily="18" charset="0"/>
              </a:rPr>
              <a:t>учебниках. </a:t>
            </a:r>
          </a:p>
          <a:p>
            <a:pPr indent="360000" algn="just">
              <a:spcBef>
                <a:spcPts val="1200"/>
              </a:spcBef>
              <a:buClr>
                <a:srgbClr val="002060"/>
              </a:buClr>
              <a:buFont typeface="Wingdings" panose="05000000000000000000" pitchFamily="2" charset="2"/>
              <a:buChar char="Ø"/>
            </a:pPr>
            <a:r>
              <a:rPr lang="ru-RU" sz="3800" dirty="0" smtClean="0">
                <a:latin typeface="Times New Roman" pitchFamily="18" charset="0"/>
                <a:cs typeface="Times New Roman" pitchFamily="18" charset="0"/>
              </a:rPr>
              <a:t>Почему </a:t>
            </a:r>
            <a:r>
              <a:rPr lang="ru-RU" sz="3800" dirty="0">
                <a:latin typeface="Times New Roman" pitchFamily="18" charset="0"/>
                <a:cs typeface="Times New Roman" pitchFamily="18" charset="0"/>
              </a:rPr>
              <a:t>же происходит смещение кривой спроса? Потому что изменяются различные факторы, а не только </a:t>
            </a:r>
            <a:r>
              <a:rPr lang="ru-RU" sz="3800" dirty="0" smtClean="0">
                <a:latin typeface="Times New Roman" pitchFamily="18" charset="0"/>
                <a:cs typeface="Times New Roman" pitchFamily="18" charset="0"/>
              </a:rPr>
              <a:t>цена.</a:t>
            </a:r>
          </a:p>
          <a:p>
            <a:pPr indent="360000" algn="just">
              <a:spcBef>
                <a:spcPts val="1200"/>
              </a:spcBef>
              <a:buClr>
                <a:srgbClr val="002060"/>
              </a:buClr>
              <a:buFont typeface="Wingdings" panose="05000000000000000000" pitchFamily="2" charset="2"/>
              <a:buChar char="Ø"/>
            </a:pPr>
            <a:r>
              <a:rPr lang="ru-RU" sz="3800" dirty="0" smtClean="0">
                <a:latin typeface="Times New Roman" pitchFamily="18" charset="0"/>
                <a:cs typeface="Times New Roman" pitchFamily="18" charset="0"/>
              </a:rPr>
              <a:t> </a:t>
            </a:r>
            <a:r>
              <a:rPr lang="en-US" sz="3800" dirty="0" smtClean="0">
                <a:latin typeface="Times New Roman" pitchFamily="18" charset="0"/>
                <a:cs typeface="Times New Roman" pitchFamily="18" charset="0"/>
              </a:rPr>
              <a:t>Ha</a:t>
            </a:r>
            <a:r>
              <a:rPr lang="ru-RU" sz="3800" dirty="0">
                <a:latin typeface="Times New Roman" pitchFamily="18" charset="0"/>
                <a:cs typeface="Times New Roman" pitchFamily="18" charset="0"/>
              </a:rPr>
              <a:t>пример, множество различных причин привели к резкому увеличению спроса на автомобили в США с 1950 по 1990 годы: средний реальный доход американцев фактически удвоился, численность взрослого населения увеличилась почти наполовину, и произошло ухудшение работы альтернативных видов общественного транспорта (автобусов, троллейбусов и </a:t>
            </a:r>
            <a:r>
              <a:rPr lang="ru-RU" sz="3800" dirty="0" smtClean="0">
                <a:latin typeface="Times New Roman" pitchFamily="18" charset="0"/>
                <a:cs typeface="Times New Roman" pitchFamily="18" charset="0"/>
              </a:rPr>
              <a:t>метрополитена). В результате всех этих изменений кривая спроса на автомобили сместилась вправо. </a:t>
            </a:r>
          </a:p>
          <a:p>
            <a:pPr indent="360000" algn="just">
              <a:spcBef>
                <a:spcPts val="1200"/>
              </a:spcBef>
              <a:buClr>
                <a:srgbClr val="002060"/>
              </a:buClr>
              <a:buFont typeface="Wingdings" panose="05000000000000000000" pitchFamily="2" charset="2"/>
              <a:buChar char="Ø"/>
            </a:pPr>
            <a:r>
              <a:rPr lang="ru-RU" sz="3800" dirty="0" smtClean="0">
                <a:latin typeface="Times New Roman" pitchFamily="18" charset="0"/>
                <a:cs typeface="Times New Roman" pitchFamily="18" charset="0"/>
              </a:rPr>
              <a:t>Чистый </a:t>
            </a:r>
            <a:r>
              <a:rPr lang="ru-RU" sz="3800" dirty="0">
                <a:latin typeface="Times New Roman" pitchFamily="18" charset="0"/>
                <a:cs typeface="Times New Roman" pitchFamily="18" charset="0"/>
              </a:rPr>
              <a:t>эффект от изменений факторов, влияющих на спрос, мы называем </a:t>
            </a:r>
            <a:r>
              <a:rPr lang="ru-RU" sz="3800" i="1" dirty="0">
                <a:latin typeface="Times New Roman" pitchFamily="18" charset="0"/>
                <a:cs typeface="Times New Roman" pitchFamily="18" charset="0"/>
              </a:rPr>
              <a:t>увеличением </a:t>
            </a:r>
            <a:r>
              <a:rPr lang="ru-RU" sz="3800" i="1" dirty="0" smtClean="0">
                <a:latin typeface="Times New Roman" pitchFamily="18" charset="0"/>
                <a:cs typeface="Times New Roman" pitchFamily="18" charset="0"/>
              </a:rPr>
              <a:t>спроса</a:t>
            </a:r>
            <a:r>
              <a:rPr lang="ru-RU" sz="3800" dirty="0" smtClean="0">
                <a:latin typeface="Times New Roman" pitchFamily="18" charset="0"/>
                <a:cs typeface="Times New Roman" pitchFamily="18" charset="0"/>
              </a:rPr>
              <a:t>.</a:t>
            </a:r>
          </a:p>
          <a:p>
            <a:pPr indent="360000" algn="just">
              <a:spcBef>
                <a:spcPts val="1200"/>
              </a:spcBef>
              <a:buClr>
                <a:srgbClr val="002060"/>
              </a:buClr>
              <a:buFont typeface="Wingdings" panose="05000000000000000000" pitchFamily="2" charset="2"/>
              <a:buChar char="Ø"/>
            </a:pPr>
            <a:r>
              <a:rPr lang="ru-RU" sz="3800" dirty="0" smtClean="0">
                <a:latin typeface="Times New Roman" pitchFamily="18" charset="0"/>
                <a:cs typeface="Times New Roman" pitchFamily="18" charset="0"/>
              </a:rPr>
              <a:t>Увеличение </a:t>
            </a:r>
            <a:r>
              <a:rPr lang="ru-RU" sz="3800" dirty="0">
                <a:latin typeface="Times New Roman" pitchFamily="18" charset="0"/>
                <a:cs typeface="Times New Roman" pitchFamily="18" charset="0"/>
              </a:rPr>
              <a:t>спроса на автомобили отражено на </a:t>
            </a:r>
            <a:r>
              <a:rPr lang="ru-RU" sz="3800" b="1" dirty="0">
                <a:latin typeface="Times New Roman" pitchFamily="18" charset="0"/>
                <a:cs typeface="Times New Roman" pitchFamily="18" charset="0"/>
              </a:rPr>
              <a:t>рис. 3</a:t>
            </a:r>
            <a:r>
              <a:rPr lang="ru-RU" sz="3800" dirty="0">
                <a:latin typeface="Times New Roman" pitchFamily="18" charset="0"/>
                <a:cs typeface="Times New Roman" pitchFamily="18" charset="0"/>
              </a:rPr>
              <a:t>: кривая спроса сместилась вправо. Обратите внимание: это смещение означает, что большее количество автомобилей будет куплено по каждой цене.</a:t>
            </a:r>
          </a:p>
          <a:p>
            <a:pPr marL="731520" indent="457200">
              <a:spcBef>
                <a:spcPts val="1200"/>
              </a:spcBef>
              <a:buClr>
                <a:srgbClr val="002060"/>
              </a:buClr>
              <a:buFont typeface="Wingdings" panose="05000000000000000000" pitchFamily="2" charset="2"/>
              <a:buChar char="Ø"/>
            </a:pPr>
            <a:endParaRPr lang="ru-RU" sz="3400" dirty="0">
              <a:latin typeface="Times New Roman" pitchFamily="18" charset="0"/>
              <a:cs typeface="Times New Roman"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505" y="1484784"/>
            <a:ext cx="4908686" cy="4464496"/>
          </a:xfrm>
          <a:prstGeom prst="rect">
            <a:avLst/>
          </a:prstGeom>
        </p:spPr>
      </p:pic>
      <p:sp>
        <p:nvSpPr>
          <p:cNvPr id="5" name="Прямоугольник 4"/>
          <p:cNvSpPr/>
          <p:nvPr/>
        </p:nvSpPr>
        <p:spPr>
          <a:xfrm>
            <a:off x="6802484" y="6015598"/>
            <a:ext cx="4624728" cy="369332"/>
          </a:xfrm>
          <a:prstGeom prst="rect">
            <a:avLst/>
          </a:prstGeom>
        </p:spPr>
        <p:txBody>
          <a:bodyPr wrap="none">
            <a:spAutoFit/>
          </a:bodyPr>
          <a:lstStyle/>
          <a:p>
            <a:r>
              <a:rPr lang="ru-RU" b="1" dirty="0">
                <a:latin typeface="Times New Roman" pitchFamily="18" charset="0"/>
                <a:cs typeface="Times New Roman" pitchFamily="18" charset="0"/>
              </a:rPr>
              <a:t>Р</a:t>
            </a:r>
            <a:r>
              <a:rPr lang="ru-RU" b="1" dirty="0" smtClean="0">
                <a:latin typeface="Times New Roman" pitchFamily="18" charset="0"/>
                <a:cs typeface="Times New Roman" pitchFamily="18" charset="0"/>
              </a:rPr>
              <a:t>ис</a:t>
            </a:r>
            <a:r>
              <a:rPr lang="ru-RU" b="1" dirty="0">
                <a:latin typeface="Times New Roman" pitchFamily="18" charset="0"/>
                <a:cs typeface="Times New Roman" pitchFamily="18" charset="0"/>
              </a:rPr>
              <a:t>. </a:t>
            </a:r>
            <a:r>
              <a:rPr lang="ru-RU" b="1" dirty="0" smtClean="0">
                <a:latin typeface="Times New Roman" pitchFamily="18" charset="0"/>
                <a:cs typeface="Times New Roman" pitchFamily="18" charset="0"/>
              </a:rPr>
              <a:t>3. Увеличение спроса на автомобили  </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545" y="2924944"/>
            <a:ext cx="4536504" cy="3402378"/>
          </a:xfrm>
          <a:prstGeom prst="rect">
            <a:avLst/>
          </a:prstGeom>
        </p:spPr>
      </p:pic>
      <p:sp>
        <p:nvSpPr>
          <p:cNvPr id="3" name="Содержимое 2"/>
          <p:cNvSpPr>
            <a:spLocks noGrp="1"/>
          </p:cNvSpPr>
          <p:nvPr>
            <p:ph idx="1"/>
          </p:nvPr>
        </p:nvSpPr>
        <p:spPr>
          <a:xfrm>
            <a:off x="107777" y="152636"/>
            <a:ext cx="11449272" cy="6264696"/>
          </a:xfrm>
        </p:spPr>
        <p:txBody>
          <a:bodyPr>
            <a:normAutofit/>
          </a:bodyPr>
          <a:lstStyle/>
          <a:p>
            <a:pPr algn="ctr">
              <a:buNone/>
            </a:pPr>
            <a:r>
              <a:rPr lang="ru-RU" sz="2800" dirty="0" smtClean="0">
                <a:latin typeface="Times New Roman" pitchFamily="18" charset="0"/>
                <a:cs typeface="Times New Roman" pitchFamily="18" charset="0"/>
              </a:rPr>
              <a:t>Вы </a:t>
            </a:r>
            <a:r>
              <a:rPr lang="ru-RU" sz="2800" dirty="0">
                <a:latin typeface="Times New Roman" pitchFamily="18" charset="0"/>
                <a:cs typeface="Times New Roman" pitchFamily="18" charset="0"/>
              </a:rPr>
              <a:t>можете проверить себя, ответив на следующие </a:t>
            </a:r>
            <a:r>
              <a:rPr lang="ru-RU" sz="2800" dirty="0" smtClean="0">
                <a:latin typeface="Times New Roman" pitchFamily="18" charset="0"/>
                <a:cs typeface="Times New Roman" pitchFamily="18" charset="0"/>
              </a:rPr>
              <a:t>вопросы.</a:t>
            </a:r>
          </a:p>
          <a:p>
            <a:pPr indent="384048" algn="just">
              <a:spcBef>
                <a:spcPts val="1200"/>
              </a:spcBef>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Куда </a:t>
            </a:r>
            <a:r>
              <a:rPr lang="ru-RU" sz="2800" dirty="0">
                <a:latin typeface="Times New Roman" pitchFamily="18" charset="0"/>
                <a:cs typeface="Times New Roman" pitchFamily="18" charset="0"/>
              </a:rPr>
              <a:t>сместится кривая спроса на масляные обогреватели теплой зимой — влево или вправо? Почему? </a:t>
            </a:r>
            <a:endParaRPr lang="ru-RU" sz="2800" dirty="0" smtClean="0">
              <a:latin typeface="Times New Roman" pitchFamily="18" charset="0"/>
              <a:cs typeface="Times New Roman" pitchFamily="18" charset="0"/>
            </a:endParaRPr>
          </a:p>
          <a:p>
            <a:pPr indent="384048" algn="just">
              <a:spcBef>
                <a:spcPts val="1200"/>
              </a:spcBef>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Что </a:t>
            </a:r>
            <a:r>
              <a:rPr lang="ru-RU" sz="2800" dirty="0">
                <a:latin typeface="Times New Roman" pitchFamily="18" charset="0"/>
                <a:cs typeface="Times New Roman" pitchFamily="18" charset="0"/>
              </a:rPr>
              <a:t>произойдет со спросом  на билеты на бейсбол, если молодежь потеряет к нему интерес и отдаст предпочтение баскетболу? </a:t>
            </a:r>
            <a:endParaRPr lang="ru-RU" sz="2800" dirty="0" smtClean="0">
              <a:latin typeface="Times New Roman" pitchFamily="18" charset="0"/>
              <a:cs typeface="Times New Roman" pitchFamily="18" charset="0"/>
            </a:endParaRPr>
          </a:p>
          <a:p>
            <a:pPr indent="384048" algn="just">
              <a:spcBef>
                <a:spcPts val="1200"/>
              </a:spcBef>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Как </a:t>
            </a:r>
            <a:r>
              <a:rPr lang="ru-RU" sz="2800" dirty="0">
                <a:latin typeface="Times New Roman" pitchFamily="18" charset="0"/>
                <a:cs typeface="Times New Roman" pitchFamily="18" charset="0"/>
              </a:rPr>
              <a:t>повлияет резкое падение цен на </a:t>
            </a:r>
          </a:p>
          <a:p>
            <a:pPr indent="0" algn="just">
              <a:spcBef>
                <a:spcPts val="0"/>
              </a:spcBef>
              <a:buClr>
                <a:srgbClr val="002060"/>
              </a:buClr>
              <a:buNone/>
            </a:pPr>
            <a:r>
              <a:rPr lang="ru-RU" sz="2800" dirty="0" smtClean="0">
                <a:latin typeface="Times New Roman" pitchFamily="18" charset="0"/>
                <a:cs typeface="Times New Roman" pitchFamily="18" charset="0"/>
              </a:rPr>
              <a:t>персональные </a:t>
            </a:r>
            <a:r>
              <a:rPr lang="ru-RU" sz="2800" dirty="0">
                <a:latin typeface="Times New Roman" pitchFamily="18" charset="0"/>
                <a:cs typeface="Times New Roman" pitchFamily="18" charset="0"/>
              </a:rPr>
              <a:t>компьютеры на спрос </a:t>
            </a:r>
          </a:p>
          <a:p>
            <a:pPr indent="0" algn="just">
              <a:spcBef>
                <a:spcPts val="0"/>
              </a:spcBef>
              <a:buClr>
                <a:srgbClr val="002060"/>
              </a:buClr>
              <a:buNone/>
            </a:pPr>
            <a:r>
              <a:rPr lang="ru-RU" sz="2800" dirty="0" smtClean="0">
                <a:latin typeface="Times New Roman" pitchFamily="18" charset="0"/>
                <a:cs typeface="Times New Roman" pitchFamily="18" charset="0"/>
              </a:rPr>
              <a:t>на </a:t>
            </a:r>
            <a:r>
              <a:rPr lang="ru-RU" sz="2800" dirty="0">
                <a:latin typeface="Times New Roman" pitchFamily="18" charset="0"/>
                <a:cs typeface="Times New Roman" pitchFamily="18" charset="0"/>
              </a:rPr>
              <a:t>печатные машинки? </a:t>
            </a:r>
            <a:endParaRPr lang="ru-RU" sz="2800" dirty="0" smtClean="0">
              <a:latin typeface="Times New Roman" pitchFamily="18" charset="0"/>
              <a:cs typeface="Times New Roman" pitchFamily="18" charset="0"/>
            </a:endParaRPr>
          </a:p>
          <a:p>
            <a:pPr indent="384048" algn="just">
              <a:spcBef>
                <a:spcPts val="1200"/>
              </a:spcBef>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Что </a:t>
            </a:r>
            <a:r>
              <a:rPr lang="ru-RU" sz="2800" dirty="0">
                <a:latin typeface="Times New Roman" pitchFamily="18" charset="0"/>
                <a:cs typeface="Times New Roman" pitchFamily="18" charset="0"/>
              </a:rPr>
              <a:t>произойдет со </a:t>
            </a:r>
            <a:r>
              <a:rPr lang="ru-RU" sz="2800" dirty="0" smtClean="0">
                <a:latin typeface="Times New Roman" pitchFamily="18" charset="0"/>
                <a:cs typeface="Times New Roman" pitchFamily="18" charset="0"/>
              </a:rPr>
              <a:t>спросом</a:t>
            </a:r>
          </a:p>
          <a:p>
            <a:pPr indent="0" algn="just">
              <a:spcBef>
                <a:spcPts val="0"/>
              </a:spcBef>
              <a:buClr>
                <a:srgbClr val="002060"/>
              </a:buClr>
              <a:buNone/>
            </a:pPr>
            <a:r>
              <a:rPr lang="ru-RU" sz="2800" dirty="0" smtClean="0">
                <a:latin typeface="Times New Roman" pitchFamily="18" charset="0"/>
                <a:cs typeface="Times New Roman" pitchFamily="18" charset="0"/>
              </a:rPr>
              <a:t>на </a:t>
            </a:r>
            <a:r>
              <a:rPr lang="ru-RU" sz="2800" dirty="0">
                <a:latin typeface="Times New Roman" pitchFamily="18" charset="0"/>
                <a:cs typeface="Times New Roman" pitchFamily="18" charset="0"/>
              </a:rPr>
              <a:t>высшее образование, если зарплата </a:t>
            </a:r>
            <a:endParaRPr lang="ru-RU" sz="2800" dirty="0" smtClean="0">
              <a:latin typeface="Times New Roman" pitchFamily="18" charset="0"/>
              <a:cs typeface="Times New Roman" pitchFamily="18" charset="0"/>
            </a:endParaRPr>
          </a:p>
          <a:p>
            <a:pPr indent="0" algn="just">
              <a:spcBef>
                <a:spcPts val="0"/>
              </a:spcBef>
              <a:buClr>
                <a:srgbClr val="002060"/>
              </a:buClr>
              <a:buNone/>
            </a:pPr>
            <a:r>
              <a:rPr lang="ru-RU" sz="2800" dirty="0" smtClean="0">
                <a:latin typeface="Times New Roman" pitchFamily="18" charset="0"/>
                <a:cs typeface="Times New Roman" pitchFamily="18" charset="0"/>
              </a:rPr>
              <a:t>работников</a:t>
            </a:r>
            <a:r>
              <a:rPr lang="ru-RU" sz="2800" dirty="0">
                <a:latin typeface="Times New Roman" pitchFamily="18" charset="0"/>
                <a:cs typeface="Times New Roman" pitchFamily="18" charset="0"/>
              </a:rPr>
              <a:t>, не имеющих </a:t>
            </a:r>
            <a:r>
              <a:rPr lang="ru-RU" sz="2800" dirty="0" smtClean="0">
                <a:latin typeface="Times New Roman" pitchFamily="18" charset="0"/>
                <a:cs typeface="Times New Roman" pitchFamily="18" charset="0"/>
              </a:rPr>
              <a:t>высшего</a:t>
            </a:r>
          </a:p>
          <a:p>
            <a:pPr indent="0" algn="just">
              <a:spcBef>
                <a:spcPts val="0"/>
              </a:spcBef>
              <a:buClr>
                <a:srgbClr val="002060"/>
              </a:buClr>
              <a:buNone/>
            </a:pPr>
            <a:r>
              <a:rPr lang="ru-RU" sz="2800" dirty="0" smtClean="0">
                <a:latin typeface="Times New Roman" pitchFamily="18" charset="0"/>
                <a:cs typeface="Times New Roman" pitchFamily="18" charset="0"/>
              </a:rPr>
              <a:t>образования</a:t>
            </a:r>
            <a:r>
              <a:rPr lang="ru-RU" sz="2800" dirty="0">
                <a:latin typeface="Times New Roman" pitchFamily="18" charset="0"/>
                <a:cs typeface="Times New Roman" pitchFamily="18" charset="0"/>
              </a:rPr>
              <a:t>, уменьшится?</a:t>
            </a:r>
          </a:p>
          <a:p>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937" y="620688"/>
            <a:ext cx="3816424" cy="5616624"/>
          </a:xfrm>
        </p:spPr>
      </p:pic>
      <p:sp>
        <p:nvSpPr>
          <p:cNvPr id="5" name="Прямоугольник 4"/>
          <p:cNvSpPr/>
          <p:nvPr/>
        </p:nvSpPr>
        <p:spPr>
          <a:xfrm>
            <a:off x="5442551" y="1412776"/>
            <a:ext cx="5184577" cy="3970318"/>
          </a:xfrm>
          <a:prstGeom prst="rect">
            <a:avLst/>
          </a:prstGeom>
        </p:spPr>
        <p:txBody>
          <a:bodyPr wrap="square">
            <a:spAutoFit/>
          </a:bodyPr>
          <a:lstStyle/>
          <a:p>
            <a:pPr algn="ctr"/>
            <a:r>
              <a:rPr lang="ru-RU" sz="2000" i="1" dirty="0" smtClean="0">
                <a:latin typeface="Times New Roman" pitchFamily="18" charset="0"/>
                <a:cs typeface="Times New Roman" pitchFamily="18" charset="0"/>
              </a:rPr>
              <a:t>«Равновесие </a:t>
            </a:r>
            <a:r>
              <a:rPr lang="ru-RU" sz="2000" i="1" dirty="0">
                <a:latin typeface="Times New Roman" pitchFamily="18" charset="0"/>
                <a:cs typeface="Times New Roman" pitchFamily="18" charset="0"/>
              </a:rPr>
              <a:t>цен в обществе </a:t>
            </a:r>
            <a:r>
              <a:rPr lang="ru-RU" sz="2000" i="1" dirty="0" smtClean="0">
                <a:latin typeface="Times New Roman" pitchFamily="18" charset="0"/>
                <a:cs typeface="Times New Roman" pitchFamily="18" charset="0"/>
              </a:rPr>
              <a:t>поддерживается ничуть </a:t>
            </a:r>
            <a:r>
              <a:rPr lang="ru-RU" sz="2000" i="1" dirty="0">
                <a:latin typeface="Times New Roman" pitchFamily="18" charset="0"/>
                <a:cs typeface="Times New Roman" pitchFamily="18" charset="0"/>
              </a:rPr>
              <a:t>не хуже, чем уровень воды в океане. Источником такого рав­новесия является взаимодействие спроса и предложения. Всевозможные ухищрения и законы, с помощью которых общество пытается воздействовать на рынок, лишь ухуд­шают ситуацию, порождая негативные реакции, перепро­изводство и </a:t>
            </a:r>
            <a:r>
              <a:rPr lang="ru-RU" sz="2000" i="1" dirty="0" smtClean="0">
                <a:latin typeface="Times New Roman" pitchFamily="18" charset="0"/>
                <a:cs typeface="Times New Roman" pitchFamily="18" charset="0"/>
              </a:rPr>
              <a:t>банкротства»</a:t>
            </a:r>
            <a:endParaRPr lang="ru-RU" sz="2000" i="1" dirty="0">
              <a:latin typeface="Times New Roman" pitchFamily="18" charset="0"/>
              <a:cs typeface="Times New Roman" pitchFamily="18" charset="0"/>
            </a:endParaRPr>
          </a:p>
          <a:p>
            <a:pPr algn="ctr"/>
            <a:endParaRPr lang="ru-RU" sz="2400" b="1" i="1" dirty="0" smtClean="0">
              <a:latin typeface="Times New Roman" pitchFamily="18" charset="0"/>
              <a:cs typeface="Times New Roman" pitchFamily="18" charset="0"/>
            </a:endParaRPr>
          </a:p>
          <a:p>
            <a:pPr algn="ctr"/>
            <a:r>
              <a:rPr lang="ru-RU" sz="2400" i="1" dirty="0" smtClean="0">
                <a:latin typeface="Times New Roman" pitchFamily="18" charset="0"/>
                <a:cs typeface="Times New Roman" pitchFamily="18" charset="0"/>
              </a:rPr>
              <a:t>Ральф </a:t>
            </a:r>
            <a:r>
              <a:rPr lang="ru-RU" sz="2400" i="1" dirty="0" err="1">
                <a:latin typeface="Times New Roman" pitchFamily="18" charset="0"/>
                <a:cs typeface="Times New Roman" pitchFamily="18" charset="0"/>
              </a:rPr>
              <a:t>Уальдо</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Эмерсон</a:t>
            </a:r>
            <a:r>
              <a:rPr lang="ru-RU" sz="2400" i="1" dirty="0">
                <a:latin typeface="Times New Roman" pitchFamily="18" charset="0"/>
                <a:cs typeface="Times New Roman" pitchFamily="18" charset="0"/>
              </a:rPr>
              <a:t> </a:t>
            </a:r>
            <a:endParaRPr lang="ru-RU" sz="2400" i="1" dirty="0" smtClean="0">
              <a:latin typeface="Times New Roman" pitchFamily="18" charset="0"/>
              <a:cs typeface="Times New Roman" pitchFamily="18" charset="0"/>
            </a:endParaRPr>
          </a:p>
          <a:p>
            <a:pPr algn="ctr"/>
            <a:r>
              <a:rPr lang="ru-RU" sz="2400" i="1" dirty="0" smtClean="0">
                <a:latin typeface="Times New Roman" pitchFamily="18" charset="0"/>
                <a:cs typeface="Times New Roman" pitchFamily="18" charset="0"/>
              </a:rPr>
              <a:t>(</a:t>
            </a:r>
            <a:r>
              <a:rPr lang="en-US" sz="2400" i="1" dirty="0">
                <a:latin typeface="Times New Roman" pitchFamily="18" charset="0"/>
                <a:cs typeface="Times New Roman" pitchFamily="18" charset="0"/>
              </a:rPr>
              <a:t>Ralph Waldo Emerson</a:t>
            </a:r>
            <a:r>
              <a:rPr lang="ru-RU" sz="2400" i="1" dirty="0">
                <a:latin typeface="Times New Roman" pitchFamily="18" charset="0"/>
                <a:cs typeface="Times New Roman" pitchFamily="18" charset="0"/>
              </a:rPr>
              <a:t>)</a:t>
            </a:r>
          </a:p>
        </p:txBody>
      </p:sp>
    </p:spTree>
    <p:extLst>
      <p:ext uri="{BB962C8B-B14F-4D97-AF65-F5344CB8AC3E}">
        <p14:creationId xmlns:p14="http://schemas.microsoft.com/office/powerpoint/2010/main" val="175546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01" y="2852936"/>
            <a:ext cx="3196952" cy="3442052"/>
          </a:xfrm>
          <a:prstGeom prst="rect">
            <a:avLst/>
          </a:prstGeom>
        </p:spPr>
      </p:pic>
      <p:sp>
        <p:nvSpPr>
          <p:cNvPr id="2" name="Заголовок 1"/>
          <p:cNvSpPr>
            <a:spLocks noGrp="1"/>
          </p:cNvSpPr>
          <p:nvPr>
            <p:ph type="title"/>
          </p:nvPr>
        </p:nvSpPr>
        <p:spPr>
          <a:xfrm>
            <a:off x="251793" y="116632"/>
            <a:ext cx="11286808" cy="432048"/>
          </a:xfrm>
        </p:spPr>
        <p:txBody>
          <a:bodyPr>
            <a:normAutofit fontScale="90000"/>
          </a:bodyPr>
          <a:lstStyle/>
          <a:p>
            <a:pPr algn="ctr"/>
            <a:r>
              <a:rPr lang="ru-RU" sz="2400" i="1" dirty="0">
                <a:latin typeface="Times New Roman" pitchFamily="18" charset="0"/>
                <a:cs typeface="Times New Roman" pitchFamily="18" charset="0"/>
              </a:rPr>
              <a:t>Не путайте движение вдоль </a:t>
            </a:r>
            <a:r>
              <a:rPr lang="ru-RU" sz="2400" i="1" dirty="0" smtClean="0">
                <a:latin typeface="Times New Roman" pitchFamily="18" charset="0"/>
                <a:cs typeface="Times New Roman" pitchFamily="18" charset="0"/>
              </a:rPr>
              <a:t>кривой со </a:t>
            </a:r>
            <a:r>
              <a:rPr lang="ru-RU" sz="2400" i="1" dirty="0">
                <a:latin typeface="Times New Roman" pitchFamily="18" charset="0"/>
                <a:cs typeface="Times New Roman" pitchFamily="18" charset="0"/>
              </a:rPr>
              <a:t>смещением </a:t>
            </a:r>
            <a:r>
              <a:rPr lang="ru-RU" sz="2400" i="1" dirty="0" smtClean="0">
                <a:latin typeface="Times New Roman" pitchFamily="18" charset="0"/>
                <a:cs typeface="Times New Roman" pitchFamily="18" charset="0"/>
              </a:rPr>
              <a:t>кривой</a:t>
            </a:r>
            <a:endParaRPr lang="ru-RU" sz="2400" i="1" dirty="0">
              <a:latin typeface="Times New Roman" pitchFamily="18" charset="0"/>
              <a:cs typeface="Times New Roman" pitchFamily="18" charset="0"/>
            </a:endParaRPr>
          </a:p>
        </p:txBody>
      </p:sp>
      <p:sp>
        <p:nvSpPr>
          <p:cNvPr id="3" name="Содержимое 2"/>
          <p:cNvSpPr>
            <a:spLocks noGrp="1"/>
          </p:cNvSpPr>
          <p:nvPr>
            <p:ph idx="1"/>
          </p:nvPr>
        </p:nvSpPr>
        <p:spPr>
          <a:xfrm>
            <a:off x="15006" y="620688"/>
            <a:ext cx="11341025" cy="2160240"/>
          </a:xfrm>
        </p:spPr>
        <p:txBody>
          <a:bodyPr>
            <a:normAutofit fontScale="92500" lnSpcReduction="10000"/>
          </a:bodyPr>
          <a:lstStyle/>
          <a:p>
            <a:pPr indent="384048" algn="just">
              <a:spcBef>
                <a:spcPts val="1200"/>
              </a:spcBef>
              <a:buClr>
                <a:srgbClr val="002060"/>
              </a:buClr>
              <a:buFont typeface="Wingdings" panose="05000000000000000000" pitchFamily="2" charset="2"/>
              <a:buChar char="Ø"/>
            </a:pPr>
            <a:r>
              <a:rPr lang="ru-RU" sz="2000" dirty="0" smtClean="0">
                <a:latin typeface="Times New Roman" pitchFamily="18" charset="0"/>
                <a:cs typeface="Times New Roman" pitchFamily="18" charset="0"/>
              </a:rPr>
              <a:t>Нужно быть очень внимательным, чтобы не спутать изменение спроса (которое проявляется в смещении кривой спроса) с изменением величины спроса (которое означает передвижение из одной точки в другую на той же кривой спроса после изменения цены</a:t>
            </a:r>
            <a:r>
              <a:rPr lang="ru-RU" sz="2000" dirty="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indent="384048" algn="just">
              <a:spcBef>
                <a:spcPts val="1200"/>
              </a:spcBef>
              <a:buClr>
                <a:srgbClr val="002060"/>
              </a:buClr>
              <a:buFont typeface="Wingdings" panose="05000000000000000000" pitchFamily="2" charset="2"/>
              <a:buChar char="Ø"/>
            </a:pPr>
            <a:r>
              <a:rPr lang="ru-RU" sz="2000" dirty="0" smtClean="0">
                <a:latin typeface="Times New Roman" pitchFamily="18" charset="0"/>
                <a:cs typeface="Times New Roman" pitchFamily="18" charset="0"/>
              </a:rPr>
              <a:t>Изменение </a:t>
            </a:r>
            <a:r>
              <a:rPr lang="ru-RU" sz="2000" dirty="0">
                <a:latin typeface="Times New Roman" pitchFamily="18" charset="0"/>
                <a:cs typeface="Times New Roman" pitchFamily="18" charset="0"/>
              </a:rPr>
              <a:t>спроса происходит тогда, когда меняется один из факторов, приводящих к смещению кривой спроса. Возьмем, например, пиццу. Если доходы потребителей увеличатся, то они захотят купить больше пиццы, даже если ее цена не изменится. Другими словами, повышение доходов увеличит спрос и сдвинет кривую спроса на пиццу вправо. </a:t>
            </a:r>
          </a:p>
          <a:p>
            <a:pPr indent="384048" algn="just">
              <a:spcBef>
                <a:spcPts val="1200"/>
              </a:spcBef>
              <a:buClr>
                <a:srgbClr val="002060"/>
              </a:buClr>
              <a:buFont typeface="Wingdings" panose="05000000000000000000" pitchFamily="2" charset="2"/>
              <a:buChar char="Ø"/>
            </a:pPr>
            <a:endParaRPr lang="ru-RU" sz="2000" dirty="0">
              <a:latin typeface="Times New Roman" pitchFamily="18" charset="0"/>
              <a:cs typeface="Times New Roman" pitchFamily="18" charset="0"/>
            </a:endParaRPr>
          </a:p>
          <a:p>
            <a:pPr marL="36576" indent="0">
              <a:buNone/>
            </a:pPr>
            <a:endParaRPr lang="ru-RU" dirty="0"/>
          </a:p>
        </p:txBody>
      </p:sp>
      <p:sp>
        <p:nvSpPr>
          <p:cNvPr id="6" name="Прямоугольник 5"/>
          <p:cNvSpPr/>
          <p:nvPr/>
        </p:nvSpPr>
        <p:spPr>
          <a:xfrm>
            <a:off x="3516553" y="2996952"/>
            <a:ext cx="7488832" cy="3477875"/>
          </a:xfrm>
          <a:prstGeom prst="rect">
            <a:avLst/>
          </a:prstGeom>
        </p:spPr>
        <p:txBody>
          <a:bodyPr wrap="square">
            <a:spAutoFit/>
          </a:bodyPr>
          <a:lstStyle/>
          <a:p>
            <a:pPr marL="379476" indent="342900" algn="just">
              <a:buClr>
                <a:srgbClr val="002060"/>
              </a:buClr>
              <a:buFont typeface="Wingdings" panose="05000000000000000000" pitchFamily="2" charset="2"/>
              <a:buChar char="Ø"/>
            </a:pPr>
            <a:r>
              <a:rPr lang="ru-RU" sz="2000" dirty="0">
                <a:latin typeface="Times New Roman" pitchFamily="18" charset="0"/>
                <a:cs typeface="Times New Roman" pitchFamily="18" charset="0"/>
              </a:rPr>
              <a:t>Научитесь отличать это изменение от изменения величины спроса, вызванного желанием потребителей покупать большее количество пиццы после снижения на нее цены (при прочих равных условиях). </a:t>
            </a:r>
            <a:endParaRPr lang="ru-RU" sz="2000" dirty="0" smtClean="0">
              <a:latin typeface="Times New Roman" pitchFamily="18" charset="0"/>
              <a:cs typeface="Times New Roman" pitchFamily="18" charset="0"/>
            </a:endParaRPr>
          </a:p>
          <a:p>
            <a:pPr marL="379476" indent="342900" algn="just">
              <a:spcBef>
                <a:spcPts val="1200"/>
              </a:spcBef>
              <a:buClr>
                <a:srgbClr val="002060"/>
              </a:buClr>
              <a:buFont typeface="Wingdings" panose="05000000000000000000" pitchFamily="2" charset="2"/>
              <a:buChar char="Ø"/>
            </a:pPr>
            <a:r>
              <a:rPr lang="ru-RU" sz="2000" dirty="0" smtClean="0">
                <a:latin typeface="Times New Roman" pitchFamily="18" charset="0"/>
                <a:cs typeface="Times New Roman" pitchFamily="18" charset="0"/>
              </a:rPr>
              <a:t>В </a:t>
            </a:r>
            <a:r>
              <a:rPr lang="ru-RU" sz="2000" dirty="0">
                <a:latin typeface="Times New Roman" pitchFamily="18" charset="0"/>
                <a:cs typeface="Times New Roman" pitchFamily="18" charset="0"/>
              </a:rPr>
              <a:t>этом случае увеличение объема покупок происходит не в результате увеличения спроса, а в результате снижения цены. Это изменение отражается в </a:t>
            </a:r>
            <a:r>
              <a:rPr lang="ru-RU" sz="2000" b="1" i="1" dirty="0">
                <a:latin typeface="Times New Roman" pitchFamily="18" charset="0"/>
                <a:cs typeface="Times New Roman" pitchFamily="18" charset="0"/>
              </a:rPr>
              <a:t>движении вдоль</a:t>
            </a:r>
            <a:r>
              <a:rPr lang="ru-RU" sz="2000" b="1" dirty="0">
                <a:latin typeface="Times New Roman" pitchFamily="18" charset="0"/>
                <a:cs typeface="Times New Roman" pitchFamily="18" charset="0"/>
              </a:rPr>
              <a:t> </a:t>
            </a:r>
            <a:r>
              <a:rPr lang="ru-RU" sz="2000" dirty="0">
                <a:latin typeface="Times New Roman" pitchFamily="18" charset="0"/>
                <a:cs typeface="Times New Roman" pitchFamily="18" charset="0"/>
              </a:rPr>
              <a:t>кривой спроса, а не в ее </a:t>
            </a:r>
            <a:r>
              <a:rPr lang="ru-RU" sz="2000" b="1" i="1" dirty="0">
                <a:latin typeface="Times New Roman" pitchFamily="18" charset="0"/>
                <a:cs typeface="Times New Roman" pitchFamily="18" charset="0"/>
              </a:rPr>
              <a:t>смещении</a:t>
            </a:r>
            <a:r>
              <a:rPr lang="ru-RU" sz="2000" i="1" dirty="0">
                <a:latin typeface="Times New Roman" pitchFamily="18" charset="0"/>
                <a:cs typeface="Times New Roman" pitchFamily="18" charset="0"/>
              </a:rPr>
              <a:t>.</a:t>
            </a:r>
            <a:r>
              <a:rPr lang="ru-RU" sz="2000" dirty="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marL="379476" indent="342900" algn="just">
              <a:spcBef>
                <a:spcPts val="1200"/>
              </a:spcBef>
              <a:buClr>
                <a:srgbClr val="002060"/>
              </a:buClr>
              <a:buFont typeface="Wingdings" panose="05000000000000000000" pitchFamily="2" charset="2"/>
              <a:buChar char="Ø"/>
            </a:pPr>
            <a:r>
              <a:rPr lang="ru-RU" sz="2000" dirty="0" smtClean="0">
                <a:latin typeface="Times New Roman" pitchFamily="18" charset="0"/>
                <a:cs typeface="Times New Roman" pitchFamily="18" charset="0"/>
              </a:rPr>
              <a:t>Движение </a:t>
            </a:r>
            <a:r>
              <a:rPr lang="ru-RU" sz="2000" dirty="0">
                <a:latin typeface="Times New Roman" pitchFamily="18" charset="0"/>
                <a:cs typeface="Times New Roman" pitchFamily="18" charset="0"/>
              </a:rPr>
              <a:t>вдоль кривой спроса означает, что все прочие факторы остались неизменными, когда изменилась цена.</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24903" y="1412776"/>
            <a:ext cx="11404154" cy="4680519"/>
          </a:xfrm>
        </p:spPr>
        <p:txBody>
          <a:bodyPr>
            <a:noAutofit/>
          </a:bodyPr>
          <a:lstStyle/>
          <a:p>
            <a:pPr marL="36576" indent="0" algn="ctr">
              <a:buNone/>
            </a:pPr>
            <a:r>
              <a:rPr lang="ru-RU" sz="2400" dirty="0" smtClean="0">
                <a:latin typeface="Times New Roman" pitchFamily="18" charset="0"/>
                <a:cs typeface="Times New Roman" pitchFamily="18" charset="0"/>
              </a:rPr>
              <a:t>Перейдем теперь от изучения спроса к изучению предложения. </a:t>
            </a:r>
          </a:p>
          <a:p>
            <a:pPr indent="360000" algn="just">
              <a:spcBef>
                <a:spcPts val="600"/>
              </a:spcBef>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Обычно с помощью предложения рынок «сообщает» о тех условиях, при которых предприятия производят и продают свою продукцию. Проанализировав предложение помидоров, мы узнаем, какое их количество будет выслано на рынок при каждой цене помидоров. </a:t>
            </a:r>
          </a:p>
          <a:p>
            <a:pPr indent="360000" algn="just">
              <a:spcBef>
                <a:spcPts val="600"/>
              </a:spcBef>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Говоря точнее, шкала предложения отображает зависимость между величиной предложения блага и его ценой, при прочих равных условиях. </a:t>
            </a:r>
          </a:p>
          <a:p>
            <a:pPr indent="360000" algn="just">
              <a:spcBef>
                <a:spcPts val="600"/>
              </a:spcBef>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При обсуждении предложения мы будем считать неизменными следующие условия: издержки производства, цены но сопряженные блага и государственную политику.</a:t>
            </a:r>
          </a:p>
          <a:p>
            <a:pPr algn="ctr">
              <a:spcBef>
                <a:spcPts val="600"/>
              </a:spcBef>
              <a:buNone/>
            </a:pPr>
            <a:r>
              <a:rPr lang="ru-RU" sz="2400" b="1" i="1" dirty="0" smtClean="0">
                <a:latin typeface="Times New Roman" pitchFamily="18" charset="0"/>
                <a:cs typeface="Times New Roman" pitchFamily="18" charset="0"/>
              </a:rPr>
              <a:t>        Шкала предложения (или кривая предложения) товара показывает взаимосвязь рыночной цены и количества этого товара, которое производители хотят произвести и продать при прочих равных условиях.</a:t>
            </a:r>
            <a:endParaRPr lang="ru-RU" sz="2400" b="1" i="1" dirty="0">
              <a:latin typeface="Times New Roman" pitchFamily="18" charset="0"/>
              <a:cs typeface="Times New Roman" pitchFamily="18" charset="0"/>
            </a:endParaRPr>
          </a:p>
        </p:txBody>
      </p:sp>
      <p:sp>
        <p:nvSpPr>
          <p:cNvPr id="2" name="Прямоугольник 1"/>
          <p:cNvSpPr/>
          <p:nvPr/>
        </p:nvSpPr>
        <p:spPr>
          <a:xfrm>
            <a:off x="323801" y="386329"/>
            <a:ext cx="11305256" cy="646331"/>
          </a:xfrm>
          <a:prstGeom prst="rect">
            <a:avLst/>
          </a:prstGeom>
        </p:spPr>
        <p:txBody>
          <a:bodyPr wrap="square">
            <a:spAutoFit/>
          </a:bodyPr>
          <a:lstStyle/>
          <a:p>
            <a:pPr algn="ctr"/>
            <a:r>
              <a:rPr lang="ru-RU" sz="3600" dirty="0" smtClean="0">
                <a:latin typeface="Times New Roman" pitchFamily="18" charset="0"/>
                <a:cs typeface="Times New Roman" pitchFamily="18" charset="0"/>
              </a:rPr>
              <a:t>Шкала предложения </a:t>
            </a:r>
            <a:endParaRPr lang="ru-RU"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793" y="214290"/>
            <a:ext cx="11431043" cy="838200"/>
          </a:xfrm>
        </p:spPr>
        <p:txBody>
          <a:bodyPr>
            <a:normAutofit/>
          </a:bodyPr>
          <a:lstStyle/>
          <a:p>
            <a:pPr algn="ctr"/>
            <a:r>
              <a:rPr lang="ru-RU" sz="3600" dirty="0">
                <a:solidFill>
                  <a:schemeClr val="tx1"/>
                </a:solidFill>
                <a:latin typeface="Times New Roman" pitchFamily="18" charset="0"/>
                <a:cs typeface="Times New Roman" pitchFamily="18" charset="0"/>
              </a:rPr>
              <a:t>Кривая предложения</a:t>
            </a:r>
          </a:p>
        </p:txBody>
      </p:sp>
      <p:sp>
        <p:nvSpPr>
          <p:cNvPr id="3" name="Содержимое 2"/>
          <p:cNvSpPr>
            <a:spLocks noGrp="1"/>
          </p:cNvSpPr>
          <p:nvPr>
            <p:ph sz="quarter" idx="1"/>
          </p:nvPr>
        </p:nvSpPr>
        <p:spPr>
          <a:xfrm>
            <a:off x="251793" y="1556792"/>
            <a:ext cx="11286808" cy="2736304"/>
          </a:xfrm>
        </p:spPr>
        <p:txBody>
          <a:bodyPr>
            <a:normAutofit fontScale="62500" lnSpcReduction="20000"/>
          </a:bodyPr>
          <a:lstStyle/>
          <a:p>
            <a:pPr marL="0" indent="432000" algn="just">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Данные </a:t>
            </a:r>
            <a:r>
              <a:rPr lang="ru-RU" sz="2800" b="1" dirty="0">
                <a:latin typeface="Times New Roman" pitchFamily="18" charset="0"/>
                <a:cs typeface="Times New Roman" pitchFamily="18" charset="0"/>
              </a:rPr>
              <a:t>табл. 3 </a:t>
            </a:r>
            <a:r>
              <a:rPr lang="ru-RU" sz="2800" dirty="0">
                <a:latin typeface="Times New Roman" pitchFamily="18" charset="0"/>
                <a:cs typeface="Times New Roman" pitchFamily="18" charset="0"/>
              </a:rPr>
              <a:t>и </a:t>
            </a:r>
            <a:r>
              <a:rPr lang="ru-RU" sz="2800" b="1" dirty="0">
                <a:latin typeface="Times New Roman" pitchFamily="18" charset="0"/>
                <a:cs typeface="Times New Roman" pitchFamily="18" charset="0"/>
              </a:rPr>
              <a:t>рис. 4 </a:t>
            </a:r>
            <a:r>
              <a:rPr lang="ru-RU" sz="2800" dirty="0">
                <a:latin typeface="Times New Roman" pitchFamily="18" charset="0"/>
                <a:cs typeface="Times New Roman" pitchFamily="18" charset="0"/>
              </a:rPr>
              <a:t>показывают нам, что если упаковка кукурузных хлопьев будет стоить 1 долл., никто не будет их производить</a:t>
            </a:r>
            <a:r>
              <a:rPr lang="ru-RU" sz="2800" dirty="0" smtClean="0">
                <a:latin typeface="Times New Roman" pitchFamily="18" charset="0"/>
                <a:cs typeface="Times New Roman" pitchFamily="18" charset="0"/>
              </a:rPr>
              <a:t>. При такой низкой цене производители дробленных злаковых для завтрака, вероятно, захотят организовать на своих предприятиях производство другого вида дробленных злаковых, например отрубей, которые принесут им большую прибыль, чем кукурузные хлопья.    </a:t>
            </a:r>
          </a:p>
          <a:p>
            <a:pPr marL="0" indent="432000" algn="just">
              <a:spcBef>
                <a:spcPts val="1200"/>
              </a:spcBef>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По </a:t>
            </a:r>
            <a:r>
              <a:rPr lang="ru-RU" sz="2800" dirty="0">
                <a:latin typeface="Times New Roman" pitchFamily="18" charset="0"/>
                <a:cs typeface="Times New Roman" pitchFamily="18" charset="0"/>
              </a:rPr>
              <a:t>мере роста цены кукурузных хлопьев, будет увеличиваться и их производство. При самых высоких ценах на кукурузные хлопья производители продуктов из злаковых сочтут их выпуск очень выгодным и захотят увеличить количество рабочих, занятых в производстве, или приобрести автоматизированное оборудование и даже вовлечь больше фабрик в их производство. Всё это приведёт к увеличению объёма производства кукурузных хлопьев при более высоких рыночных ценах. </a:t>
            </a:r>
          </a:p>
        </p:txBody>
      </p:sp>
      <p:graphicFrame>
        <p:nvGraphicFramePr>
          <p:cNvPr id="4" name="Таблица 3"/>
          <p:cNvGraphicFramePr>
            <a:graphicFrameLocks noGrp="1"/>
          </p:cNvGraphicFramePr>
          <p:nvPr>
            <p:extLst>
              <p:ext uri="{D42A27DB-BD31-4B8C-83A1-F6EECF244321}">
                <p14:modId xmlns:p14="http://schemas.microsoft.com/office/powerpoint/2010/main" val="1800017396"/>
              </p:ext>
            </p:extLst>
          </p:nvPr>
        </p:nvGraphicFramePr>
        <p:xfrm>
          <a:off x="1223901" y="3752166"/>
          <a:ext cx="9433048" cy="2583847"/>
        </p:xfrm>
        <a:graphic>
          <a:graphicData uri="http://schemas.openxmlformats.org/drawingml/2006/table">
            <a:tbl>
              <a:tblPr firstRow="1" bandRow="1">
                <a:tableStyleId>{5C22544A-7EE6-4342-B048-85BDC9FD1C3A}</a:tableStyleId>
              </a:tblPr>
              <a:tblGrid>
                <a:gridCol w="1440160"/>
                <a:gridCol w="3312368"/>
                <a:gridCol w="4680520"/>
              </a:tblGrid>
              <a:tr h="360039">
                <a:tc gridSpan="3">
                  <a:txBody>
                    <a:bodyPr/>
                    <a:lstStyle/>
                    <a:p>
                      <a:pPr algn="ctr"/>
                      <a:r>
                        <a:rPr lang="ru-RU" sz="1800" dirty="0" smtClean="0">
                          <a:latin typeface="Times New Roman" panose="02020603050405020304" pitchFamily="18" charset="0"/>
                          <a:cs typeface="Times New Roman" panose="02020603050405020304" pitchFamily="18" charset="0"/>
                        </a:rPr>
                        <a:t>Шкала предложения кукурузных хлопьев</a:t>
                      </a:r>
                      <a:endParaRPr lang="ru-RU" sz="1800" dirty="0">
                        <a:latin typeface="Times New Roman" panose="02020603050405020304" pitchFamily="18" charset="0"/>
                        <a:cs typeface="Times New Roman" panose="02020603050405020304" pitchFamily="18" charset="0"/>
                      </a:endParaRPr>
                    </a:p>
                  </a:txBody>
                  <a:tcPr marL="118809" marR="118809">
                    <a:solidFill>
                      <a:srgbClr val="00A249"/>
                    </a:solidFill>
                  </a:tcPr>
                </a:tc>
                <a:tc hMerge="1">
                  <a:txBody>
                    <a:bodyPr/>
                    <a:lstStyle/>
                    <a:p>
                      <a:endParaRPr lang="ru-RU"/>
                    </a:p>
                  </a:txBody>
                  <a:tcPr/>
                </a:tc>
                <a:tc hMerge="1">
                  <a:txBody>
                    <a:bodyPr/>
                    <a:lstStyle/>
                    <a:p>
                      <a:endParaRPr lang="ru-RU"/>
                    </a:p>
                  </a:txBody>
                  <a:tcPr/>
                </a:tc>
              </a:tr>
              <a:tr h="426327">
                <a:tc>
                  <a:txBody>
                    <a:bodyPr/>
                    <a:lstStyle/>
                    <a:p>
                      <a:pPr algn="ctr"/>
                      <a:endParaRPr lang="ru-RU" sz="1800" dirty="0">
                        <a:latin typeface="Times New Roman" panose="02020603050405020304" pitchFamily="18" charset="0"/>
                        <a:cs typeface="Times New Roman" panose="02020603050405020304" pitchFamily="18" charset="0"/>
                      </a:endParaRPr>
                    </a:p>
                  </a:txBody>
                  <a:tcPr marL="118809" marR="118809">
                    <a:solidFill>
                      <a:srgbClr val="D8EEC0"/>
                    </a:solidFill>
                  </a:tcPr>
                </a:tc>
                <a:tc>
                  <a:txBody>
                    <a:bodyPr/>
                    <a:lstStyle/>
                    <a:p>
                      <a:pPr algn="ctr"/>
                      <a:r>
                        <a:rPr lang="ru-RU" sz="1700" dirty="0" smtClean="0">
                          <a:latin typeface="Times New Roman" panose="02020603050405020304" pitchFamily="18" charset="0"/>
                          <a:cs typeface="Times New Roman" panose="02020603050405020304" pitchFamily="18" charset="0"/>
                        </a:rPr>
                        <a:t>Цена Р (долл. За упаковку)</a:t>
                      </a:r>
                    </a:p>
                  </a:txBody>
                  <a:tcPr marL="118809" marR="118809">
                    <a:solidFill>
                      <a:srgbClr val="D8EEC0"/>
                    </a:solidFill>
                  </a:tcPr>
                </a:tc>
                <a:tc>
                  <a:txBody>
                    <a:bodyPr/>
                    <a:lstStyle/>
                    <a:p>
                      <a:pPr algn="ctr"/>
                      <a:r>
                        <a:rPr lang="ru-RU" sz="1700" dirty="0" smtClean="0">
                          <a:latin typeface="Times New Roman" panose="02020603050405020304" pitchFamily="18" charset="0"/>
                          <a:cs typeface="Times New Roman" panose="02020603050405020304" pitchFamily="18" charset="0"/>
                        </a:rPr>
                        <a:t>Величина спроса </a:t>
                      </a:r>
                      <a:r>
                        <a:rPr lang="en-US" sz="1700" dirty="0" smtClean="0">
                          <a:latin typeface="Times New Roman" panose="02020603050405020304" pitchFamily="18" charset="0"/>
                          <a:cs typeface="Times New Roman" panose="02020603050405020304" pitchFamily="18" charset="0"/>
                        </a:rPr>
                        <a:t>Q (</a:t>
                      </a:r>
                      <a:r>
                        <a:rPr lang="ru-RU" sz="1700" dirty="0" smtClean="0">
                          <a:latin typeface="Times New Roman" panose="02020603050405020304" pitchFamily="18" charset="0"/>
                          <a:cs typeface="Times New Roman" panose="02020603050405020304" pitchFamily="18" charset="0"/>
                        </a:rPr>
                        <a:t>млн.</a:t>
                      </a:r>
                      <a:r>
                        <a:rPr lang="ru-RU" sz="1700" baseline="0" dirty="0" smtClean="0">
                          <a:latin typeface="Times New Roman" panose="02020603050405020304" pitchFamily="18" charset="0"/>
                          <a:cs typeface="Times New Roman" panose="02020603050405020304" pitchFamily="18" charset="0"/>
                        </a:rPr>
                        <a:t> упаковок в год)</a:t>
                      </a:r>
                      <a:endParaRPr lang="ru-RU" sz="1700" dirty="0">
                        <a:latin typeface="Times New Roman" panose="02020603050405020304" pitchFamily="18" charset="0"/>
                        <a:cs typeface="Times New Roman" panose="02020603050405020304" pitchFamily="18" charset="0"/>
                      </a:endParaRPr>
                    </a:p>
                  </a:txBody>
                  <a:tcPr marL="118809" marR="118809">
                    <a:solidFill>
                      <a:srgbClr val="D8EEC0"/>
                    </a:solidFill>
                  </a:tcPr>
                </a:tc>
              </a:tr>
              <a:tr h="288032">
                <a:tc>
                  <a:txBody>
                    <a:bodyPr/>
                    <a:lstStyle/>
                    <a:p>
                      <a:pPr algn="ctr"/>
                      <a:r>
                        <a:rPr lang="en-US" sz="1700" dirty="0" smtClean="0">
                          <a:latin typeface="Times New Roman" panose="02020603050405020304" pitchFamily="18" charset="0"/>
                          <a:cs typeface="Times New Roman" panose="02020603050405020304" pitchFamily="18" charset="0"/>
                        </a:rPr>
                        <a:t>A</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c>
                  <a:txBody>
                    <a:bodyPr/>
                    <a:lstStyle/>
                    <a:p>
                      <a:pPr algn="ctr"/>
                      <a:r>
                        <a:rPr lang="ru-RU" sz="1700" dirty="0" smtClean="0">
                          <a:latin typeface="Times New Roman" panose="02020603050405020304" pitchFamily="18" charset="0"/>
                          <a:cs typeface="Times New Roman" panose="02020603050405020304" pitchFamily="18" charset="0"/>
                        </a:rPr>
                        <a:t>5</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c>
                  <a:txBody>
                    <a:bodyPr/>
                    <a:lstStyle/>
                    <a:p>
                      <a:pPr algn="ctr"/>
                      <a:r>
                        <a:rPr lang="ru-RU" sz="1700" dirty="0" smtClean="0">
                          <a:latin typeface="Times New Roman" panose="02020603050405020304" pitchFamily="18" charset="0"/>
                          <a:cs typeface="Times New Roman" panose="02020603050405020304" pitchFamily="18" charset="0"/>
                        </a:rPr>
                        <a:t>18</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r>
              <a:tr h="210304">
                <a:tc>
                  <a:txBody>
                    <a:bodyPr/>
                    <a:lstStyle/>
                    <a:p>
                      <a:pPr algn="ctr"/>
                      <a:r>
                        <a:rPr lang="en-US" sz="1700" dirty="0" smtClean="0">
                          <a:latin typeface="Times New Roman" panose="02020603050405020304" pitchFamily="18" charset="0"/>
                          <a:cs typeface="Times New Roman" panose="02020603050405020304" pitchFamily="18" charset="0"/>
                        </a:rPr>
                        <a:t>B</a:t>
                      </a:r>
                      <a:endParaRPr lang="ru-RU" sz="1700" dirty="0">
                        <a:latin typeface="Times New Roman" panose="02020603050405020304" pitchFamily="18" charset="0"/>
                        <a:cs typeface="Times New Roman" panose="02020603050405020304" pitchFamily="18" charset="0"/>
                      </a:endParaRPr>
                    </a:p>
                  </a:txBody>
                  <a:tcPr marL="118809" marR="118809">
                    <a:solidFill>
                      <a:srgbClr val="D8EEC0"/>
                    </a:solidFill>
                  </a:tcPr>
                </a:tc>
                <a:tc>
                  <a:txBody>
                    <a:bodyPr/>
                    <a:lstStyle/>
                    <a:p>
                      <a:pPr algn="ctr"/>
                      <a:r>
                        <a:rPr lang="ru-RU" sz="1700" dirty="0" smtClean="0">
                          <a:latin typeface="Times New Roman" panose="02020603050405020304" pitchFamily="18" charset="0"/>
                          <a:cs typeface="Times New Roman" panose="02020603050405020304" pitchFamily="18" charset="0"/>
                        </a:rPr>
                        <a:t>4</a:t>
                      </a:r>
                      <a:endParaRPr lang="ru-RU" sz="1700" dirty="0">
                        <a:latin typeface="Times New Roman" panose="02020603050405020304" pitchFamily="18" charset="0"/>
                        <a:cs typeface="Times New Roman" panose="02020603050405020304" pitchFamily="18" charset="0"/>
                      </a:endParaRPr>
                    </a:p>
                  </a:txBody>
                  <a:tcPr marL="118809" marR="118809">
                    <a:solidFill>
                      <a:srgbClr val="D8EEC0"/>
                    </a:solidFill>
                  </a:tcPr>
                </a:tc>
                <a:tc>
                  <a:txBody>
                    <a:bodyPr/>
                    <a:lstStyle/>
                    <a:p>
                      <a:pPr algn="ctr"/>
                      <a:r>
                        <a:rPr lang="ru-RU" sz="1700" dirty="0" smtClean="0">
                          <a:latin typeface="Times New Roman" panose="02020603050405020304" pitchFamily="18" charset="0"/>
                          <a:cs typeface="Times New Roman" panose="02020603050405020304" pitchFamily="18" charset="0"/>
                        </a:rPr>
                        <a:t>16</a:t>
                      </a:r>
                      <a:endParaRPr lang="ru-RU" sz="1700" dirty="0">
                        <a:latin typeface="Times New Roman" panose="02020603050405020304" pitchFamily="18" charset="0"/>
                        <a:cs typeface="Times New Roman" panose="02020603050405020304" pitchFamily="18" charset="0"/>
                      </a:endParaRPr>
                    </a:p>
                  </a:txBody>
                  <a:tcPr marL="118809" marR="118809">
                    <a:solidFill>
                      <a:srgbClr val="D8EEC0"/>
                    </a:solidFill>
                  </a:tcPr>
                </a:tc>
              </a:tr>
              <a:tr h="204584">
                <a:tc>
                  <a:txBody>
                    <a:bodyPr/>
                    <a:lstStyle/>
                    <a:p>
                      <a:pPr algn="ctr"/>
                      <a:r>
                        <a:rPr lang="en-US" sz="1700" dirty="0" smtClean="0">
                          <a:latin typeface="Times New Roman" panose="02020603050405020304" pitchFamily="18" charset="0"/>
                          <a:cs typeface="Times New Roman" panose="02020603050405020304" pitchFamily="18" charset="0"/>
                        </a:rPr>
                        <a:t>C</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c>
                  <a:txBody>
                    <a:bodyPr/>
                    <a:lstStyle/>
                    <a:p>
                      <a:pPr algn="ctr"/>
                      <a:r>
                        <a:rPr lang="ru-RU" sz="1700" dirty="0" smtClean="0">
                          <a:latin typeface="Times New Roman" panose="02020603050405020304" pitchFamily="18" charset="0"/>
                          <a:cs typeface="Times New Roman" panose="02020603050405020304" pitchFamily="18" charset="0"/>
                        </a:rPr>
                        <a:t>3</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c>
                  <a:txBody>
                    <a:bodyPr/>
                    <a:lstStyle/>
                    <a:p>
                      <a:pPr algn="ctr"/>
                      <a:r>
                        <a:rPr lang="en-US" sz="1700" dirty="0" smtClean="0">
                          <a:latin typeface="Times New Roman" panose="02020603050405020304" pitchFamily="18" charset="0"/>
                          <a:cs typeface="Times New Roman" panose="02020603050405020304" pitchFamily="18" charset="0"/>
                        </a:rPr>
                        <a:t>12</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r>
              <a:tr h="370100">
                <a:tc>
                  <a:txBody>
                    <a:bodyPr/>
                    <a:lstStyle/>
                    <a:p>
                      <a:pPr algn="ctr"/>
                      <a:r>
                        <a:rPr lang="en-US" sz="1700" dirty="0" smtClean="0">
                          <a:latin typeface="Times New Roman" panose="02020603050405020304" pitchFamily="18" charset="0"/>
                          <a:cs typeface="Times New Roman" panose="02020603050405020304" pitchFamily="18" charset="0"/>
                        </a:rPr>
                        <a:t>D</a:t>
                      </a:r>
                      <a:endParaRPr lang="ru-RU" sz="1700" dirty="0">
                        <a:latin typeface="Times New Roman" panose="02020603050405020304" pitchFamily="18" charset="0"/>
                        <a:cs typeface="Times New Roman" panose="02020603050405020304" pitchFamily="18" charset="0"/>
                      </a:endParaRPr>
                    </a:p>
                  </a:txBody>
                  <a:tcPr marL="118809" marR="118809">
                    <a:solidFill>
                      <a:srgbClr val="D8EEC0"/>
                    </a:solidFill>
                  </a:tcPr>
                </a:tc>
                <a:tc>
                  <a:txBody>
                    <a:bodyPr/>
                    <a:lstStyle/>
                    <a:p>
                      <a:pPr algn="ctr"/>
                      <a:r>
                        <a:rPr lang="ru-RU" sz="1700" dirty="0" smtClean="0">
                          <a:latin typeface="Times New Roman" panose="02020603050405020304" pitchFamily="18" charset="0"/>
                          <a:cs typeface="Times New Roman" panose="02020603050405020304" pitchFamily="18" charset="0"/>
                        </a:rPr>
                        <a:t>2</a:t>
                      </a:r>
                      <a:endParaRPr lang="ru-RU" sz="1700" dirty="0">
                        <a:latin typeface="Times New Roman" panose="02020603050405020304" pitchFamily="18" charset="0"/>
                        <a:cs typeface="Times New Roman" panose="02020603050405020304" pitchFamily="18" charset="0"/>
                      </a:endParaRPr>
                    </a:p>
                  </a:txBody>
                  <a:tcPr marL="118809" marR="118809">
                    <a:solidFill>
                      <a:srgbClr val="D8EEC0"/>
                    </a:solidFill>
                  </a:tcPr>
                </a:tc>
                <a:tc>
                  <a:txBody>
                    <a:bodyPr/>
                    <a:lstStyle/>
                    <a:p>
                      <a:pPr algn="ctr"/>
                      <a:r>
                        <a:rPr lang="ru-RU" sz="1700" dirty="0" smtClean="0">
                          <a:latin typeface="Times New Roman" panose="02020603050405020304" pitchFamily="18" charset="0"/>
                          <a:cs typeface="Times New Roman" panose="02020603050405020304" pitchFamily="18" charset="0"/>
                        </a:rPr>
                        <a:t>7</a:t>
                      </a:r>
                      <a:endParaRPr lang="ru-RU" sz="1700" dirty="0">
                        <a:latin typeface="Times New Roman" panose="02020603050405020304" pitchFamily="18" charset="0"/>
                        <a:cs typeface="Times New Roman" panose="02020603050405020304" pitchFamily="18" charset="0"/>
                      </a:endParaRPr>
                    </a:p>
                  </a:txBody>
                  <a:tcPr marL="118809" marR="118809">
                    <a:solidFill>
                      <a:srgbClr val="D8EEC0"/>
                    </a:solidFill>
                  </a:tcPr>
                </a:tc>
              </a:tr>
              <a:tr h="370100">
                <a:tc>
                  <a:txBody>
                    <a:bodyPr/>
                    <a:lstStyle/>
                    <a:p>
                      <a:pPr algn="ctr"/>
                      <a:r>
                        <a:rPr lang="en-US" sz="1700" dirty="0" smtClean="0">
                          <a:latin typeface="Times New Roman" panose="02020603050405020304" pitchFamily="18" charset="0"/>
                          <a:cs typeface="Times New Roman" panose="02020603050405020304" pitchFamily="18" charset="0"/>
                        </a:rPr>
                        <a:t>E</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c>
                  <a:txBody>
                    <a:bodyPr/>
                    <a:lstStyle/>
                    <a:p>
                      <a:pPr algn="ctr"/>
                      <a:r>
                        <a:rPr lang="ru-RU" sz="1700" dirty="0" smtClean="0">
                          <a:latin typeface="Times New Roman" panose="02020603050405020304" pitchFamily="18" charset="0"/>
                          <a:cs typeface="Times New Roman" panose="02020603050405020304" pitchFamily="18" charset="0"/>
                        </a:rPr>
                        <a:t>1</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c>
                  <a:txBody>
                    <a:bodyPr/>
                    <a:lstStyle/>
                    <a:p>
                      <a:pPr algn="ctr"/>
                      <a:r>
                        <a:rPr lang="ru-RU" sz="1700" dirty="0" smtClean="0">
                          <a:latin typeface="Times New Roman" panose="02020603050405020304" pitchFamily="18" charset="0"/>
                          <a:cs typeface="Times New Roman" panose="02020603050405020304" pitchFamily="18" charset="0"/>
                        </a:rPr>
                        <a:t>0</a:t>
                      </a:r>
                      <a:endParaRPr lang="ru-RU" sz="1700" dirty="0">
                        <a:latin typeface="Times New Roman" panose="02020603050405020304" pitchFamily="18" charset="0"/>
                        <a:cs typeface="Times New Roman" panose="02020603050405020304" pitchFamily="18" charset="0"/>
                      </a:endParaRPr>
                    </a:p>
                  </a:txBody>
                  <a:tcPr marL="118809" marR="118809">
                    <a:solidFill>
                      <a:schemeClr val="bg1">
                        <a:lumMod val="95000"/>
                      </a:schemeClr>
                    </a:solidFill>
                  </a:tcPr>
                </a:tc>
              </a:tr>
            </a:tbl>
          </a:graphicData>
        </a:graphic>
      </p:graphicFrame>
      <p:sp>
        <p:nvSpPr>
          <p:cNvPr id="6" name="Прямоугольник 5"/>
          <p:cNvSpPr/>
          <p:nvPr/>
        </p:nvSpPr>
        <p:spPr>
          <a:xfrm>
            <a:off x="1187897" y="6277962"/>
            <a:ext cx="9793088" cy="369332"/>
          </a:xfrm>
          <a:prstGeom prst="rect">
            <a:avLst/>
          </a:prstGeom>
        </p:spPr>
        <p:txBody>
          <a:bodyPr wrap="square">
            <a:spAutoFit/>
          </a:bodyPr>
          <a:lstStyle/>
          <a:p>
            <a:r>
              <a:rPr lang="ru-RU" dirty="0">
                <a:latin typeface="Times New Roman" pitchFamily="18" charset="0"/>
                <a:cs typeface="Times New Roman" pitchFamily="18" charset="0"/>
              </a:rPr>
              <a:t> </a:t>
            </a:r>
            <a:r>
              <a:rPr lang="ru-RU" b="1" dirty="0">
                <a:latin typeface="Times New Roman" pitchFamily="18" charset="0"/>
                <a:cs typeface="Times New Roman" pitchFamily="18" charset="0"/>
              </a:rPr>
              <a:t>Таблица 3. Шкала предложения показывает взаимосвязь величины предложения и цены</a:t>
            </a:r>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292353" y="235612"/>
            <a:ext cx="6350526" cy="6325627"/>
          </a:xfrm>
        </p:spPr>
        <p:txBody>
          <a:bodyPr>
            <a:noAutofit/>
          </a:bodyPr>
          <a:lstStyle/>
          <a:p>
            <a:pPr marL="0" indent="384048" algn="just">
              <a:buClr>
                <a:srgbClr val="002060"/>
              </a:buClr>
              <a:buFont typeface="Wingdings" panose="05000000000000000000" pitchFamily="2" charset="2"/>
              <a:buChar char="Ø"/>
            </a:pPr>
            <a:r>
              <a:rPr lang="ru-RU" sz="1900" b="1" dirty="0" smtClean="0">
                <a:latin typeface="Times New Roman" pitchFamily="18" charset="0"/>
                <a:cs typeface="Times New Roman" pitchFamily="18" charset="0"/>
              </a:rPr>
              <a:t>Рис</a:t>
            </a:r>
            <a:r>
              <a:rPr lang="ru-RU" sz="1900" b="1" dirty="0">
                <a:latin typeface="Times New Roman" pitchFamily="18" charset="0"/>
                <a:cs typeface="Times New Roman" pitchFamily="18" charset="0"/>
              </a:rPr>
              <a:t>.</a:t>
            </a:r>
            <a:r>
              <a:rPr lang="en-US" sz="1900" b="1" dirty="0">
                <a:latin typeface="Times New Roman" pitchFamily="18" charset="0"/>
                <a:cs typeface="Times New Roman" pitchFamily="18" charset="0"/>
              </a:rPr>
              <a:t> </a:t>
            </a:r>
            <a:r>
              <a:rPr lang="ru-RU" sz="1900" b="1" dirty="0">
                <a:latin typeface="Times New Roman" pitchFamily="18" charset="0"/>
                <a:cs typeface="Times New Roman" pitchFamily="18" charset="0"/>
              </a:rPr>
              <a:t>4 </a:t>
            </a:r>
            <a:r>
              <a:rPr lang="ru-RU" sz="1900" dirty="0">
                <a:latin typeface="Times New Roman" pitchFamily="18" charset="0"/>
                <a:cs typeface="Times New Roman" pitchFamily="18" charset="0"/>
              </a:rPr>
              <a:t>отображает типичный пример восходящей кривой предложения отдельного товара. Основной причиной, определяющей направление наклона кривой, является действе «закона убывающей отдачи», который мы рассмотрим более подробно дальше. Мы поясним этот важный закон на примере вина. </a:t>
            </a:r>
            <a:endParaRPr lang="en-US" sz="1900" dirty="0" smtClean="0">
              <a:latin typeface="Times New Roman" pitchFamily="18" charset="0"/>
              <a:cs typeface="Times New Roman" pitchFamily="18" charset="0"/>
            </a:endParaRPr>
          </a:p>
          <a:p>
            <a:pPr marL="0" indent="384048" algn="just">
              <a:spcBef>
                <a:spcPts val="1200"/>
              </a:spcBef>
              <a:buClr>
                <a:srgbClr val="002060"/>
              </a:buClr>
              <a:buFont typeface="Wingdings" panose="05000000000000000000" pitchFamily="2" charset="2"/>
              <a:buChar char="Ø"/>
            </a:pPr>
            <a:r>
              <a:rPr lang="ru-RU" sz="1900" dirty="0" smtClean="0">
                <a:latin typeface="Times New Roman" pitchFamily="18" charset="0"/>
                <a:cs typeface="Times New Roman" pitchFamily="18" charset="0"/>
              </a:rPr>
              <a:t>Если </a:t>
            </a:r>
            <a:r>
              <a:rPr lang="ru-RU" sz="1900" dirty="0">
                <a:latin typeface="Times New Roman" pitchFamily="18" charset="0"/>
                <a:cs typeface="Times New Roman" pitchFamily="18" charset="0"/>
              </a:rPr>
              <a:t>спрос на вино увеличится, то придется привлечь дополнительных работников на все те же ограниченные участки земли, пригодные для выращивания определенных сортов винограда</a:t>
            </a:r>
            <a:r>
              <a:rPr lang="ru-RU" sz="1900" dirty="0" smtClean="0">
                <a:latin typeface="Times New Roman" pitchFamily="18" charset="0"/>
                <a:cs typeface="Times New Roman" pitchFamily="18" charset="0"/>
              </a:rPr>
              <a:t>.</a:t>
            </a:r>
            <a:r>
              <a:rPr lang="ru-RU" sz="1900" dirty="0"/>
              <a:t> </a:t>
            </a:r>
            <a:endParaRPr lang="en-US" sz="1900" dirty="0" smtClean="0"/>
          </a:p>
          <a:p>
            <a:pPr marL="0" indent="384048" algn="just">
              <a:spcBef>
                <a:spcPts val="1200"/>
              </a:spcBef>
              <a:buClr>
                <a:srgbClr val="002060"/>
              </a:buClr>
              <a:buFont typeface="Wingdings" panose="05000000000000000000" pitchFamily="2" charset="2"/>
              <a:buChar char="Ø"/>
            </a:pPr>
            <a:r>
              <a:rPr lang="ru-RU" sz="1900" dirty="0" smtClean="0">
                <a:latin typeface="Times New Roman" pitchFamily="18" charset="0"/>
                <a:cs typeface="Times New Roman" pitchFamily="18" charset="0"/>
              </a:rPr>
              <a:t>Каждый </a:t>
            </a:r>
            <a:r>
              <a:rPr lang="ru-RU" sz="1900" dirty="0">
                <a:latin typeface="Times New Roman" pitchFamily="18" charset="0"/>
                <a:cs typeface="Times New Roman" pitchFamily="18" charset="0"/>
              </a:rPr>
              <a:t>новый рабочий будет добавлять все меньше и меньше дополнительного продукта. Поэтому цена, которую нужно будет заплатить за это дополнительное количество вина, будет выше. </a:t>
            </a:r>
            <a:endParaRPr lang="en-US" sz="1900" dirty="0" smtClean="0">
              <a:latin typeface="Times New Roman" pitchFamily="18" charset="0"/>
              <a:cs typeface="Times New Roman" pitchFamily="18" charset="0"/>
            </a:endParaRPr>
          </a:p>
          <a:p>
            <a:pPr marL="0" indent="384048" algn="just">
              <a:spcBef>
                <a:spcPts val="1200"/>
              </a:spcBef>
              <a:buClr>
                <a:srgbClr val="002060"/>
              </a:buClr>
              <a:buFont typeface="Wingdings" panose="05000000000000000000" pitchFamily="2" charset="2"/>
              <a:buChar char="Ø"/>
            </a:pPr>
            <a:r>
              <a:rPr lang="ru-RU" sz="1900" dirty="0" smtClean="0">
                <a:latin typeface="Times New Roman" pitchFamily="18" charset="0"/>
                <a:cs typeface="Times New Roman" pitchFamily="18" charset="0"/>
              </a:rPr>
              <a:t>Поднимая </a:t>
            </a:r>
            <a:r>
              <a:rPr lang="ru-RU" sz="1900" dirty="0">
                <a:latin typeface="Times New Roman" pitchFamily="18" charset="0"/>
                <a:cs typeface="Times New Roman" pitchFamily="18" charset="0"/>
              </a:rPr>
              <a:t>цену на вино, общество может подтолкнуть виноделов к производству и продаже большего количества этого продукта, поэтому кривая предложения вина будет восходящей. Подобное объяснение можно применить и к другим благам.</a:t>
            </a:r>
            <a:endParaRPr lang="ru-RU" sz="19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7" y="440687"/>
            <a:ext cx="4896544" cy="5184576"/>
          </a:xfrm>
          <a:prstGeom prst="rect">
            <a:avLst/>
          </a:prstGeom>
        </p:spPr>
      </p:pic>
      <p:sp>
        <p:nvSpPr>
          <p:cNvPr id="4" name="Прямоугольник 3"/>
          <p:cNvSpPr/>
          <p:nvPr/>
        </p:nvSpPr>
        <p:spPr>
          <a:xfrm>
            <a:off x="237978" y="5661248"/>
            <a:ext cx="4896544" cy="646331"/>
          </a:xfrm>
          <a:prstGeom prst="rect">
            <a:avLst/>
          </a:prstGeom>
        </p:spPr>
        <p:txBody>
          <a:bodyPr wrap="square">
            <a:spAutoFit/>
          </a:bodyPr>
          <a:lstStyle/>
          <a:p>
            <a:pPr algn="ctr">
              <a:buNone/>
            </a:pPr>
            <a:r>
              <a:rPr lang="ru-RU" b="1" dirty="0">
                <a:latin typeface="Times New Roman" pitchFamily="18" charset="0"/>
                <a:cs typeface="Times New Roman" pitchFamily="18" charset="0"/>
              </a:rPr>
              <a:t>Рис. 4. </a:t>
            </a:r>
            <a:r>
              <a:rPr lang="ru-RU" b="1" dirty="0" smtClean="0">
                <a:latin typeface="Times New Roman" pitchFamily="18" charset="0"/>
                <a:cs typeface="Times New Roman" pitchFamily="18" charset="0"/>
              </a:rPr>
              <a:t>Кривая </a:t>
            </a:r>
            <a:r>
              <a:rPr lang="ru-RU" b="1" dirty="0">
                <a:latin typeface="Times New Roman" pitchFamily="18" charset="0"/>
                <a:cs typeface="Times New Roman" pitchFamily="18" charset="0"/>
              </a:rPr>
              <a:t>предложения показывает взаимосвязь величины предложения и </a:t>
            </a:r>
            <a:r>
              <a:rPr lang="ru-RU" b="1" dirty="0" smtClean="0">
                <a:latin typeface="Times New Roman" pitchFamily="18" charset="0"/>
                <a:cs typeface="Times New Roman" pitchFamily="18" charset="0"/>
              </a:rPr>
              <a:t>цены</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dirty="0">
                <a:solidFill>
                  <a:schemeClr val="tx1"/>
                </a:solidFill>
                <a:latin typeface="Times New Roman" pitchFamily="18" charset="0"/>
                <a:cs typeface="Times New Roman" pitchFamily="18" charset="0"/>
              </a:rPr>
              <a:t>Что скрывается за кривой предложения?</a:t>
            </a:r>
          </a:p>
        </p:txBody>
      </p:sp>
      <p:sp>
        <p:nvSpPr>
          <p:cNvPr id="3" name="Содержимое 2"/>
          <p:cNvSpPr>
            <a:spLocks noGrp="1"/>
          </p:cNvSpPr>
          <p:nvPr>
            <p:ph sz="quarter" idx="1"/>
          </p:nvPr>
        </p:nvSpPr>
        <p:spPr>
          <a:xfrm>
            <a:off x="179786" y="1628800"/>
            <a:ext cx="11161240" cy="5229200"/>
          </a:xfrm>
        </p:spPr>
        <p:txBody>
          <a:bodyPr>
            <a:normAutofit fontScale="92500" lnSpcReduction="20000"/>
          </a:bodyPr>
          <a:lstStyle/>
          <a:p>
            <a:pPr indent="360000" algn="just">
              <a:buClr>
                <a:srgbClr val="002060"/>
              </a:buClr>
              <a:buFont typeface="Wingdings" panose="05000000000000000000" pitchFamily="2" charset="2"/>
              <a:buChar char="Ø"/>
            </a:pPr>
            <a:r>
              <a:rPr lang="ru-RU" sz="2600" dirty="0" smtClean="0">
                <a:latin typeface="Times New Roman" pitchFamily="18" charset="0"/>
                <a:cs typeface="Times New Roman" pitchFamily="18" charset="0"/>
              </a:rPr>
              <a:t>При изучении сил, оказывающих влияние на кривую предложения, необходимо постоянно помнить о том, что производители поставляют товары для получения прибыли, а не для развлечения или из милосердия. </a:t>
            </a:r>
            <a:endParaRPr lang="en-US" sz="2600" dirty="0" smtClean="0">
              <a:latin typeface="Times New Roman" pitchFamily="18" charset="0"/>
              <a:cs typeface="Times New Roman" pitchFamily="18" charset="0"/>
            </a:endParaRPr>
          </a:p>
          <a:p>
            <a:pPr indent="360000" algn="just">
              <a:spcBef>
                <a:spcPts val="1800"/>
              </a:spcBef>
              <a:buClr>
                <a:srgbClr val="002060"/>
              </a:buClr>
              <a:buFont typeface="Wingdings" panose="05000000000000000000" pitchFamily="2" charset="2"/>
              <a:buChar char="Ø"/>
            </a:pPr>
            <a:r>
              <a:rPr lang="ru-RU" sz="2600" dirty="0" smtClean="0">
                <a:latin typeface="Times New Roman" pitchFamily="18" charset="0"/>
                <a:cs typeface="Times New Roman" pitchFamily="18" charset="0"/>
              </a:rPr>
              <a:t>Например, производитель изделий из дробленого зерна поставит больше кукурузных хлопьев при более высокой цене, потому что это принесет ему прибыль, и, наоборот, если их цена опустится ниже издержек производства, предприниматели займутся чем-нибудь другим.</a:t>
            </a:r>
            <a:endParaRPr lang="en-US" sz="2600" dirty="0" smtClean="0">
              <a:latin typeface="Times New Roman" pitchFamily="18" charset="0"/>
              <a:cs typeface="Times New Roman" pitchFamily="18" charset="0"/>
            </a:endParaRPr>
          </a:p>
          <a:p>
            <a:pPr indent="360000" algn="just">
              <a:spcBef>
                <a:spcPts val="1800"/>
              </a:spcBef>
              <a:buClr>
                <a:srgbClr val="002060"/>
              </a:buClr>
              <a:buFont typeface="Wingdings" panose="05000000000000000000" pitchFamily="2" charset="2"/>
              <a:buChar char="Ø"/>
            </a:pPr>
            <a:r>
              <a:rPr lang="ru-RU" sz="2600" dirty="0" smtClean="0">
                <a:latin typeface="Times New Roman" pitchFamily="18" charset="0"/>
                <a:cs typeface="Times New Roman" pitchFamily="18" charset="0"/>
              </a:rPr>
              <a:t>Одним из основных элементов кривой предложения является </a:t>
            </a:r>
            <a:r>
              <a:rPr lang="ru-RU" sz="2600" b="1" i="1" dirty="0" smtClean="0">
                <a:latin typeface="Times New Roman" pitchFamily="18" charset="0"/>
                <a:cs typeface="Times New Roman" pitchFamily="18" charset="0"/>
              </a:rPr>
              <a:t>издержки производства</a:t>
            </a:r>
            <a:r>
              <a:rPr lang="ru-RU" sz="2600" dirty="0" smtClean="0">
                <a:latin typeface="Times New Roman" pitchFamily="18" charset="0"/>
                <a:cs typeface="Times New Roman" pitchFamily="18" charset="0"/>
              </a:rPr>
              <a:t>. Если производственные затраты ниже рыночной цены, то производителю выгодно поставлять большой объём товара. Если же они выше рыночной цены, предприятия производят меньшее количество товара, переключаются на производство других товаров или просто прекращают свою деятельность.</a:t>
            </a:r>
          </a:p>
          <a:p>
            <a:pPr>
              <a:buNone/>
            </a:pPr>
            <a:r>
              <a:rPr lang="ru-RU" dirty="0" smtClean="0">
                <a:latin typeface="Times New Roman" pitchFamily="18" charset="0"/>
                <a:cs typeface="Times New Roman" pitchFamily="18" charset="0"/>
              </a:rPr>
              <a:t>          </a:t>
            </a:r>
          </a:p>
          <a:p>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609" y="3469325"/>
            <a:ext cx="3836144" cy="2877108"/>
          </a:xfrm>
          <a:prstGeom prst="rect">
            <a:avLst/>
          </a:prstGeom>
        </p:spPr>
      </p:pic>
      <p:sp>
        <p:nvSpPr>
          <p:cNvPr id="3" name="Содержимое 2"/>
          <p:cNvSpPr>
            <a:spLocks noGrp="1"/>
          </p:cNvSpPr>
          <p:nvPr>
            <p:ph idx="1"/>
          </p:nvPr>
        </p:nvSpPr>
        <p:spPr>
          <a:xfrm>
            <a:off x="202406" y="260648"/>
            <a:ext cx="11354644" cy="3718766"/>
          </a:xfrm>
        </p:spPr>
        <p:txBody>
          <a:bodyPr>
            <a:normAutofit/>
          </a:bodyPr>
          <a:lstStyle/>
          <a:p>
            <a:pPr marL="0" indent="0" algn="ctr">
              <a:buClr>
                <a:srgbClr val="002060"/>
              </a:buClr>
              <a:buNone/>
            </a:pPr>
            <a:r>
              <a:rPr lang="ru-RU" sz="2800" dirty="0" smtClean="0">
                <a:latin typeface="Times New Roman" pitchFamily="18" charset="0"/>
                <a:cs typeface="Times New Roman" pitchFamily="18" charset="0"/>
              </a:rPr>
              <a:t>В первую очередь издержки производства определяются ценами на ресурсы и техническим прогрессом. </a:t>
            </a:r>
            <a:endParaRPr lang="en-US" sz="2800" dirty="0" smtClean="0">
              <a:latin typeface="Times New Roman" pitchFamily="18" charset="0"/>
              <a:cs typeface="Times New Roman" pitchFamily="18" charset="0"/>
            </a:endParaRPr>
          </a:p>
          <a:p>
            <a:pPr marL="0" indent="432000" algn="just">
              <a:spcBef>
                <a:spcPts val="1800"/>
              </a:spcBef>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Цены на такие ресурсы, как труд, энергия или оборудование действительно оказывают большое влияние на издержки производства при данном уровне выпуска. </a:t>
            </a:r>
            <a:endParaRPr lang="en-US" sz="2400" dirty="0" smtClean="0">
              <a:latin typeface="Times New Roman" pitchFamily="18" charset="0"/>
              <a:cs typeface="Times New Roman" pitchFamily="18" charset="0"/>
            </a:endParaRPr>
          </a:p>
          <a:p>
            <a:pPr marL="0" indent="432000" algn="just">
              <a:spcBef>
                <a:spcPts val="1800"/>
              </a:spcBef>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Например, когда в 70-х годах цены на нефть резко увеличилась, это привело к повышению цен на энергию, потребляемую производителями, в результате чего увеличилось их предложение. </a:t>
            </a:r>
            <a:endParaRPr lang="en-US" sz="2400" dirty="0" smtClean="0">
              <a:latin typeface="Times New Roman" pitchFamily="18" charset="0"/>
              <a:cs typeface="Times New Roman" pitchFamily="18" charset="0"/>
            </a:endParaRPr>
          </a:p>
          <a:p>
            <a:pPr>
              <a:buNone/>
            </a:pPr>
            <a:r>
              <a:rPr lang="ru-RU" sz="2400" dirty="0" smtClean="0">
                <a:latin typeface="Times New Roman" pitchFamily="18" charset="0"/>
                <a:cs typeface="Times New Roman" pitchFamily="18" charset="0"/>
              </a:rPr>
              <a:t>      </a:t>
            </a:r>
            <a:endParaRPr lang="ru-RU" sz="2400" dirty="0"/>
          </a:p>
        </p:txBody>
      </p:sp>
      <p:sp>
        <p:nvSpPr>
          <p:cNvPr id="4" name="Прямоугольник 3"/>
          <p:cNvSpPr/>
          <p:nvPr/>
        </p:nvSpPr>
        <p:spPr>
          <a:xfrm>
            <a:off x="179785" y="3573016"/>
            <a:ext cx="6912768" cy="2308324"/>
          </a:xfrm>
          <a:prstGeom prst="rect">
            <a:avLst/>
          </a:prstGeom>
        </p:spPr>
        <p:txBody>
          <a:bodyPr wrap="square">
            <a:spAutoFit/>
          </a:bodyPr>
          <a:lstStyle/>
          <a:p>
            <a:pPr indent="432000" algn="just">
              <a:buClr>
                <a:srgbClr val="002060"/>
              </a:buClr>
              <a:buFont typeface="Wingdings" panose="05000000000000000000" pitchFamily="2" charset="2"/>
              <a:buChar char="Ø"/>
            </a:pPr>
            <a:r>
              <a:rPr lang="ru-RU" sz="2400" dirty="0">
                <a:latin typeface="Times New Roman" pitchFamily="18" charset="0"/>
                <a:cs typeface="Times New Roman" pitchFamily="18" charset="0"/>
              </a:rPr>
              <a:t>В результате существенного снижения цен на компьютеры за последние три десятилетия, предприниматели стали интенсивно заменять ручной труд компьютерным там, где это было возможно, например, при начислении зарплаты и проведении других бухгалтерских операций.</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588" y="2194222"/>
            <a:ext cx="3046090" cy="3986669"/>
          </a:xfrm>
          <a:prstGeom prst="rect">
            <a:avLst/>
          </a:prstGeom>
        </p:spPr>
      </p:pic>
      <p:sp>
        <p:nvSpPr>
          <p:cNvPr id="3" name="Содержимое 2"/>
          <p:cNvSpPr>
            <a:spLocks noGrp="1"/>
          </p:cNvSpPr>
          <p:nvPr>
            <p:ph idx="1"/>
          </p:nvPr>
        </p:nvSpPr>
        <p:spPr>
          <a:xfrm>
            <a:off x="251793" y="116632"/>
            <a:ext cx="11629057" cy="2880320"/>
          </a:xfrm>
        </p:spPr>
        <p:txBody>
          <a:bodyPr>
            <a:normAutofit/>
          </a:bodyPr>
          <a:lstStyle/>
          <a:p>
            <a:pPr marL="0" indent="384048" algn="just">
              <a:buNone/>
            </a:pPr>
            <a:r>
              <a:rPr lang="ru-RU" sz="2200" dirty="0">
                <a:latin typeface="Times New Roman" pitchFamily="18" charset="0"/>
                <a:cs typeface="Times New Roman" pitchFamily="18" charset="0"/>
              </a:rPr>
              <a:t> Не менее важным фактором, определяющим уровень издержек производства, является </a:t>
            </a:r>
            <a:r>
              <a:rPr lang="ru-RU" sz="2200" b="1" i="1" dirty="0">
                <a:latin typeface="Times New Roman" pitchFamily="18" charset="0"/>
                <a:cs typeface="Times New Roman" pitchFamily="18" charset="0"/>
              </a:rPr>
              <a:t>технический прогресс</a:t>
            </a:r>
            <a:r>
              <a:rPr lang="ru-RU" sz="2200" dirty="0">
                <a:latin typeface="Times New Roman" pitchFamily="18" charset="0"/>
                <a:cs typeface="Times New Roman" pitchFamily="18" charset="0"/>
              </a:rPr>
              <a:t>, суть которого состоит в изменениях, позволяющих снижать количество необходимых ресурсов, используемых при производстве одного и того же объема выпуска. </a:t>
            </a:r>
            <a:r>
              <a:rPr lang="ru-RU"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marL="0" indent="432000">
              <a:spcBef>
                <a:spcPts val="1200"/>
              </a:spcBef>
              <a:buClr>
                <a:srgbClr val="002060"/>
              </a:buClr>
              <a:buFont typeface="Wingdings" panose="05000000000000000000" pitchFamily="2" charset="2"/>
              <a:buChar char="Ø"/>
            </a:pPr>
            <a:r>
              <a:rPr lang="ru-RU" sz="2200" dirty="0" smtClean="0">
                <a:latin typeface="Times New Roman" pitchFamily="18" charset="0"/>
                <a:cs typeface="Times New Roman" pitchFamily="18" charset="0"/>
              </a:rPr>
              <a:t>Эти </a:t>
            </a:r>
            <a:r>
              <a:rPr lang="ru-RU" sz="2200" dirty="0">
                <a:latin typeface="Times New Roman" pitchFamily="18" charset="0"/>
                <a:cs typeface="Times New Roman" pitchFamily="18" charset="0"/>
              </a:rPr>
              <a:t>изменения могут происходить в разных формах, начиная с поистине революционных научных открытий, позволяющих усовершенствовать существующие технологии, и заканчивая простой реорганизацией процесса производства. </a:t>
            </a:r>
            <a:endParaRPr lang="en-US" sz="2200" dirty="0" smtClean="0">
              <a:latin typeface="Times New Roman" pitchFamily="18" charset="0"/>
              <a:cs typeface="Times New Roman" pitchFamily="18" charset="0"/>
            </a:endParaRPr>
          </a:p>
        </p:txBody>
      </p:sp>
      <p:sp>
        <p:nvSpPr>
          <p:cNvPr id="4" name="Прямоугольник 3"/>
          <p:cNvSpPr/>
          <p:nvPr/>
        </p:nvSpPr>
        <p:spPr>
          <a:xfrm>
            <a:off x="251793" y="2610683"/>
            <a:ext cx="8114608" cy="3570208"/>
          </a:xfrm>
          <a:prstGeom prst="rect">
            <a:avLst/>
          </a:prstGeom>
        </p:spPr>
        <p:txBody>
          <a:bodyPr wrap="square">
            <a:spAutoFit/>
          </a:bodyPr>
          <a:lstStyle/>
          <a:p>
            <a:pPr indent="432000">
              <a:spcBef>
                <a:spcPts val="1200"/>
              </a:spcBef>
              <a:buClr>
                <a:srgbClr val="002060"/>
              </a:buClr>
              <a:buFont typeface="Wingdings" panose="05000000000000000000" pitchFamily="2" charset="2"/>
              <a:buChar char="Ø"/>
            </a:pPr>
            <a:r>
              <a:rPr lang="ru-RU" sz="2200" dirty="0">
                <a:latin typeface="Times New Roman" pitchFamily="18" charset="0"/>
                <a:cs typeface="Times New Roman" pitchFamily="18" charset="0"/>
              </a:rPr>
              <a:t>Например, за последние десять лет предприятия стали работать более эффективно. Для того, чтобы сделать автомобиль, сегодня нужно намного меньше времени, чем всего 10 лет назад. Это усовершенствование позволяет автомобилестроителям производить больше машин при тех же издержках. </a:t>
            </a:r>
            <a:endParaRPr lang="en-US" sz="2200" dirty="0">
              <a:latin typeface="Times New Roman" pitchFamily="18" charset="0"/>
              <a:cs typeface="Times New Roman" pitchFamily="18" charset="0"/>
            </a:endParaRPr>
          </a:p>
          <a:p>
            <a:pPr indent="432000">
              <a:spcBef>
                <a:spcPts val="1200"/>
              </a:spcBef>
              <a:buClr>
                <a:srgbClr val="002060"/>
              </a:buClr>
              <a:buFont typeface="Wingdings" panose="05000000000000000000" pitchFamily="2" charset="2"/>
              <a:buChar char="Ø"/>
            </a:pPr>
            <a:r>
              <a:rPr lang="ru-RU" sz="2200" dirty="0">
                <a:latin typeface="Times New Roman" pitchFamily="18" charset="0"/>
                <a:cs typeface="Times New Roman" pitchFamily="18" charset="0"/>
              </a:rPr>
              <a:t>Или возьмем другой пример: если использование компьютерной программы позволяет клиенту открыть банковский счет с помощью нескольких быстрых перемещений по экрану компьютера, это также ведет у снижению издержек производства.</a:t>
            </a:r>
          </a:p>
          <a:p>
            <a:pPr>
              <a:buNone/>
            </a:pPr>
            <a:r>
              <a:rPr lang="ru-RU" dirty="0">
                <a:latin typeface="Times New Roman" pitchFamily="18" charset="0"/>
                <a:cs typeface="Times New Roman" pitchFamily="18" charset="0"/>
              </a:rPr>
              <a:t>         </a:t>
            </a:r>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142900"/>
            <a:ext cx="11377264" cy="2998068"/>
          </a:xfrm>
        </p:spPr>
        <p:txBody>
          <a:bodyPr>
            <a:noAutofit/>
          </a:bodyPr>
          <a:lstStyle/>
          <a:p>
            <a:pPr marL="360000" indent="432000" algn="just">
              <a:buClr>
                <a:srgbClr val="002060"/>
              </a:buClr>
              <a:buFont typeface="Wingdings" panose="05000000000000000000" pitchFamily="2" charset="2"/>
              <a:buChar char="Ø"/>
            </a:pPr>
            <a:r>
              <a:rPr lang="ru-RU" sz="2200" dirty="0">
                <a:latin typeface="Times New Roman" pitchFamily="18" charset="0"/>
                <a:cs typeface="Times New Roman" pitchFamily="18" charset="0"/>
              </a:rPr>
              <a:t>Но издержки производства – это не единственный фактор, оказывающий влияние </a:t>
            </a:r>
            <a:r>
              <a:rPr lang="ru-RU" sz="2200" dirty="0" smtClean="0">
                <a:latin typeface="Times New Roman" pitchFamily="18" charset="0"/>
                <a:cs typeface="Times New Roman" pitchFamily="18" charset="0"/>
              </a:rPr>
              <a:t>на кривую </a:t>
            </a:r>
            <a:r>
              <a:rPr lang="ru-RU" sz="2200" dirty="0">
                <a:latin typeface="Times New Roman" pitchFamily="18" charset="0"/>
                <a:cs typeface="Times New Roman" pitchFamily="18" charset="0"/>
              </a:rPr>
              <a:t>предложения. Предприятия всегда имеют возможность </a:t>
            </a:r>
            <a:r>
              <a:rPr lang="ru-RU" sz="2200" dirty="0" smtClean="0">
                <a:latin typeface="Times New Roman" pitchFamily="18" charset="0"/>
                <a:cs typeface="Times New Roman" pitchFamily="18" charset="0"/>
              </a:rPr>
              <a:t>альтернативного использования </a:t>
            </a:r>
            <a:r>
              <a:rPr lang="ru-RU" sz="2200" dirty="0">
                <a:latin typeface="Times New Roman" pitchFamily="18" charset="0"/>
                <a:cs typeface="Times New Roman" pitchFamily="18" charset="0"/>
              </a:rPr>
              <a:t>своих производственных фондов. </a:t>
            </a:r>
            <a:endParaRPr lang="ru-RU" sz="2200" dirty="0" smtClean="0">
              <a:latin typeface="Times New Roman" pitchFamily="18" charset="0"/>
              <a:cs typeface="Times New Roman" pitchFamily="18" charset="0"/>
            </a:endParaRPr>
          </a:p>
          <a:p>
            <a:pPr marL="360000" indent="432000" algn="just">
              <a:spcBef>
                <a:spcPts val="1800"/>
              </a:spcBef>
              <a:buClr>
                <a:srgbClr val="002060"/>
              </a:buClr>
              <a:buFont typeface="Wingdings" panose="05000000000000000000" pitchFamily="2" charset="2"/>
              <a:buChar char="Ø"/>
            </a:pPr>
            <a:r>
              <a:rPr lang="ru-RU" sz="2200" dirty="0" smtClean="0">
                <a:latin typeface="Times New Roman" pitchFamily="18" charset="0"/>
                <a:cs typeface="Times New Roman" pitchFamily="18" charset="0"/>
              </a:rPr>
              <a:t>Поэтому </a:t>
            </a:r>
            <a:r>
              <a:rPr lang="ru-RU" sz="2200" dirty="0">
                <a:latin typeface="Times New Roman" pitchFamily="18" charset="0"/>
                <a:cs typeface="Times New Roman" pitchFamily="18" charset="0"/>
              </a:rPr>
              <a:t>на предложение </a:t>
            </a:r>
            <a:r>
              <a:rPr lang="ru-RU" sz="2200" dirty="0" smtClean="0">
                <a:latin typeface="Times New Roman" pitchFamily="18" charset="0"/>
                <a:cs typeface="Times New Roman" pitchFamily="18" charset="0"/>
              </a:rPr>
              <a:t>также влияют </a:t>
            </a:r>
            <a:r>
              <a:rPr lang="ru-RU" sz="2200" b="1" i="1" dirty="0">
                <a:latin typeface="Times New Roman" pitchFamily="18" charset="0"/>
                <a:cs typeface="Times New Roman" pitchFamily="18" charset="0"/>
              </a:rPr>
              <a:t>цены </a:t>
            </a:r>
            <a:r>
              <a:rPr lang="ru-RU" sz="2200" b="1" i="1" dirty="0" smtClean="0">
                <a:latin typeface="Times New Roman" pitchFamily="18" charset="0"/>
                <a:cs typeface="Times New Roman" pitchFamily="18" charset="0"/>
              </a:rPr>
              <a:t>сопряженных </a:t>
            </a:r>
            <a:r>
              <a:rPr lang="ru-RU" sz="2200" b="1" i="1" dirty="0">
                <a:latin typeface="Times New Roman" pitchFamily="18" charset="0"/>
                <a:cs typeface="Times New Roman" pitchFamily="18" charset="0"/>
              </a:rPr>
              <a:t>товаров</a:t>
            </a:r>
            <a:r>
              <a:rPr lang="ru-RU" sz="2200" dirty="0">
                <a:latin typeface="Times New Roman" pitchFamily="18" charset="0"/>
                <a:cs typeface="Times New Roman" pitchFamily="18" charset="0"/>
              </a:rPr>
              <a:t>, особенно тех, которые могут быть </a:t>
            </a:r>
            <a:r>
              <a:rPr lang="ru-RU" sz="2200" dirty="0" smtClean="0">
                <a:latin typeface="Times New Roman" pitchFamily="18" charset="0"/>
                <a:cs typeface="Times New Roman" pitchFamily="18" charset="0"/>
              </a:rPr>
              <a:t>быстро заменены</a:t>
            </a:r>
            <a:r>
              <a:rPr lang="ru-RU" sz="2200" dirty="0">
                <a:latin typeface="Times New Roman" pitchFamily="18" charset="0"/>
                <a:cs typeface="Times New Roman" pitchFamily="18" charset="0"/>
              </a:rPr>
              <a:t>, существенно не затрагивая производственного процесса. Если </a:t>
            </a:r>
            <a:r>
              <a:rPr lang="ru-RU" sz="2200" dirty="0" smtClean="0">
                <a:latin typeface="Times New Roman" pitchFamily="18" charset="0"/>
                <a:cs typeface="Times New Roman" pitchFamily="18" charset="0"/>
              </a:rPr>
              <a:t>цена одного </a:t>
            </a:r>
            <a:r>
              <a:rPr lang="ru-RU" sz="2200" dirty="0">
                <a:latin typeface="Times New Roman" pitchFamily="18" charset="0"/>
                <a:cs typeface="Times New Roman" pitchFamily="18" charset="0"/>
              </a:rPr>
              <a:t>из таких товаров увеличится, то предложение субститута уменьшится</a:t>
            </a:r>
            <a:r>
              <a:rPr lang="ru-RU" sz="22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p:txBody>
      </p:sp>
      <p:sp>
        <p:nvSpPr>
          <p:cNvPr id="2" name="Прямоугольник 1"/>
          <p:cNvSpPr/>
          <p:nvPr/>
        </p:nvSpPr>
        <p:spPr>
          <a:xfrm>
            <a:off x="4764173" y="2708920"/>
            <a:ext cx="7008900" cy="3708708"/>
          </a:xfrm>
          <a:prstGeom prst="rect">
            <a:avLst/>
          </a:prstGeom>
        </p:spPr>
        <p:txBody>
          <a:bodyPr wrap="square">
            <a:spAutoFit/>
          </a:bodyPr>
          <a:lstStyle/>
          <a:p>
            <a:pPr indent="432000" algn="just">
              <a:spcBef>
                <a:spcPts val="1800"/>
              </a:spcBef>
              <a:buClr>
                <a:srgbClr val="002060"/>
              </a:buClr>
              <a:buFont typeface="Wingdings" panose="05000000000000000000" pitchFamily="2" charset="2"/>
              <a:buChar char="Ø"/>
            </a:pPr>
            <a:r>
              <a:rPr lang="ru-RU" sz="2000" dirty="0">
                <a:latin typeface="Times New Roman" pitchFamily="18" charset="0"/>
                <a:cs typeface="Times New Roman" pitchFamily="18" charset="0"/>
              </a:rPr>
              <a:t> Например, автомобильные компании обычно выпускают несколько различных моделей одного автомобиля на одном и том же заводе. Если спрос на какую-то модель увеличился, и ее цена тоже выросла, то они организуют производство этой модели на сборочных конвейерах, которые раньше участвовали в выпуске других моделей, в результате этих действий их предложение снизится. </a:t>
            </a:r>
          </a:p>
          <a:p>
            <a:pPr indent="432000" algn="just">
              <a:spcBef>
                <a:spcPts val="1800"/>
              </a:spcBef>
              <a:buClr>
                <a:srgbClr val="002060"/>
              </a:buClr>
              <a:buFont typeface="Wingdings" panose="05000000000000000000" pitchFamily="2" charset="2"/>
              <a:buChar char="Ø"/>
            </a:pPr>
            <a:r>
              <a:rPr lang="ru-RU" sz="2000" dirty="0">
                <a:latin typeface="Times New Roman" pitchFamily="18" charset="0"/>
                <a:cs typeface="Times New Roman" pitchFamily="18" charset="0"/>
              </a:rPr>
              <a:t>Или же, если увеличится спрос и цена на грузовики, то все предприятие может переключиться на производство грузовиков, и предложение легковых автомобилей уменьшится. </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47" y="3037671"/>
            <a:ext cx="3953632" cy="316894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188640"/>
            <a:ext cx="11449272" cy="6480720"/>
          </a:xfrm>
        </p:spPr>
        <p:txBody>
          <a:bodyPr>
            <a:normAutofit fontScale="77500" lnSpcReduction="20000"/>
          </a:bodyPr>
          <a:lstStyle/>
          <a:p>
            <a:pPr marL="0" indent="457200" algn="just">
              <a:buClr>
                <a:srgbClr val="002060"/>
              </a:buClr>
              <a:buNone/>
            </a:pPr>
            <a:r>
              <a:rPr lang="ru-RU" sz="3100" b="1" i="1" dirty="0" smtClean="0">
                <a:latin typeface="Times New Roman" pitchFamily="18" charset="0"/>
                <a:cs typeface="Times New Roman" pitchFamily="18" charset="0"/>
              </a:rPr>
              <a:t>Государственная </a:t>
            </a:r>
            <a:r>
              <a:rPr lang="ru-RU" sz="3100" b="1" i="1" dirty="0">
                <a:latin typeface="Times New Roman" pitchFamily="18" charset="0"/>
                <a:cs typeface="Times New Roman" pitchFamily="18" charset="0"/>
              </a:rPr>
              <a:t>политика</a:t>
            </a:r>
            <a:r>
              <a:rPr lang="ru-RU" sz="3100" dirty="0">
                <a:latin typeface="Times New Roman" pitchFamily="18" charset="0"/>
                <a:cs typeface="Times New Roman" pitchFamily="18" charset="0"/>
              </a:rPr>
              <a:t> также оказывает большое воздействие на кривую спроса. Решения, связанные с охраной окружающей среды и здоровья </a:t>
            </a:r>
            <a:r>
              <a:rPr lang="ru-RU" sz="3100" dirty="0" smtClean="0">
                <a:latin typeface="Times New Roman" pitchFamily="18" charset="0"/>
                <a:cs typeface="Times New Roman" pitchFamily="18" charset="0"/>
              </a:rPr>
              <a:t>человека, определяют, какие технологии </a:t>
            </a:r>
            <a:r>
              <a:rPr lang="ru-RU" sz="3100" dirty="0">
                <a:latin typeface="Times New Roman" pitchFamily="18" charset="0"/>
                <a:cs typeface="Times New Roman" pitchFamily="18" charset="0"/>
              </a:rPr>
              <a:t>могут быть использованы в </a:t>
            </a:r>
            <a:r>
              <a:rPr lang="ru-RU" sz="3100" dirty="0" smtClean="0">
                <a:latin typeface="Times New Roman" pitchFamily="18" charset="0"/>
                <a:cs typeface="Times New Roman" pitchFamily="18" charset="0"/>
              </a:rPr>
              <a:t>производственном </a:t>
            </a:r>
            <a:r>
              <a:rPr lang="ru-RU" sz="3100" dirty="0">
                <a:latin typeface="Times New Roman" pitchFamily="18" charset="0"/>
                <a:cs typeface="Times New Roman" pitchFamily="18" charset="0"/>
              </a:rPr>
              <a:t>процессе, в то время как налоги и законы о минимальной зарплате могут значительно увеличить цены на ресурсы. </a:t>
            </a:r>
            <a:endParaRPr lang="ru-RU" sz="3100" dirty="0" smtClean="0">
              <a:latin typeface="Times New Roman" pitchFamily="18" charset="0"/>
              <a:cs typeface="Times New Roman" pitchFamily="18" charset="0"/>
            </a:endParaRPr>
          </a:p>
          <a:p>
            <a:pPr marL="0" indent="-457200" algn="just">
              <a:spcBef>
                <a:spcPts val="1200"/>
              </a:spcBef>
              <a:buClr>
                <a:srgbClr val="002060"/>
              </a:buClr>
              <a:buFont typeface="Wingdings" panose="05000000000000000000" pitchFamily="2" charset="2"/>
              <a:buChar char="Ø"/>
            </a:pPr>
            <a:r>
              <a:rPr lang="ru-RU" sz="3100" dirty="0" smtClean="0">
                <a:latin typeface="Times New Roman" pitchFamily="18" charset="0"/>
                <a:cs typeface="Times New Roman" pitchFamily="18" charset="0"/>
              </a:rPr>
              <a:t>На </a:t>
            </a:r>
            <a:r>
              <a:rPr lang="ru-RU" sz="3100" dirty="0">
                <a:latin typeface="Times New Roman" pitchFamily="18" charset="0"/>
                <a:cs typeface="Times New Roman" pitchFamily="18" charset="0"/>
              </a:rPr>
              <a:t>местном рынке энергоносителей государственные </a:t>
            </a:r>
            <a:r>
              <a:rPr lang="ru-RU" sz="3100" dirty="0" smtClean="0">
                <a:latin typeface="Times New Roman" pitchFamily="18" charset="0"/>
                <a:cs typeface="Times New Roman" pitchFamily="18" charset="0"/>
              </a:rPr>
              <a:t>органы </a:t>
            </a:r>
            <a:r>
              <a:rPr lang="ru-RU" sz="3100" dirty="0">
                <a:latin typeface="Times New Roman" pitchFamily="18" charset="0"/>
                <a:cs typeface="Times New Roman" pitchFamily="18" charset="0"/>
              </a:rPr>
              <a:t>регулируют количество предприятий, которые могут работать на этом рынке, а также предельные цены на их продукций и услуги.  </a:t>
            </a:r>
            <a:endParaRPr lang="ru-RU" sz="3100" dirty="0" smtClean="0">
              <a:latin typeface="Times New Roman" pitchFamily="18" charset="0"/>
              <a:cs typeface="Times New Roman" pitchFamily="18" charset="0"/>
            </a:endParaRPr>
          </a:p>
          <a:p>
            <a:pPr marL="0" indent="-457200" algn="just">
              <a:spcBef>
                <a:spcPts val="1200"/>
              </a:spcBef>
              <a:buClr>
                <a:srgbClr val="002060"/>
              </a:buClr>
              <a:buFont typeface="Wingdings" panose="05000000000000000000" pitchFamily="2" charset="2"/>
              <a:buChar char="Ø"/>
            </a:pPr>
            <a:r>
              <a:rPr lang="ru-RU" sz="3100" dirty="0" smtClean="0">
                <a:latin typeface="Times New Roman" pitchFamily="18" charset="0"/>
                <a:cs typeface="Times New Roman" pitchFamily="18" charset="0"/>
              </a:rPr>
              <a:t>Государственная </a:t>
            </a:r>
            <a:r>
              <a:rPr lang="ru-RU" sz="3100" dirty="0">
                <a:latin typeface="Times New Roman" pitchFamily="18" charset="0"/>
                <a:cs typeface="Times New Roman" pitchFamily="18" charset="0"/>
              </a:rPr>
              <a:t>торговая политика также оказывает сильное влияние на предложение. Например, если соглашение о свободной торговле откроет рынок США для мексиканских товаров, это увеличит их предложение. </a:t>
            </a:r>
            <a:endParaRPr lang="ru-RU" sz="3100" dirty="0" smtClean="0">
              <a:latin typeface="Times New Roman" pitchFamily="18" charset="0"/>
              <a:cs typeface="Times New Roman" pitchFamily="18" charset="0"/>
            </a:endParaRPr>
          </a:p>
          <a:p>
            <a:pPr marL="0" indent="457200" algn="just">
              <a:spcBef>
                <a:spcPts val="2400"/>
              </a:spcBef>
              <a:buClr>
                <a:srgbClr val="002060"/>
              </a:buClr>
              <a:buNone/>
            </a:pPr>
            <a:r>
              <a:rPr lang="ru-RU" sz="3100" dirty="0" smtClean="0">
                <a:latin typeface="Times New Roman" pitchFamily="18" charset="0"/>
                <a:cs typeface="Times New Roman" pitchFamily="18" charset="0"/>
              </a:rPr>
              <a:t>И </a:t>
            </a:r>
            <a:r>
              <a:rPr lang="ru-RU" sz="3100" dirty="0">
                <a:latin typeface="Times New Roman" pitchFamily="18" charset="0"/>
                <a:cs typeface="Times New Roman" pitchFamily="18" charset="0"/>
              </a:rPr>
              <a:t>наконец, на кривую спроса влияют </a:t>
            </a:r>
            <a:r>
              <a:rPr lang="ru-RU" sz="3100" b="1" i="1" dirty="0">
                <a:latin typeface="Times New Roman" pitchFamily="18" charset="0"/>
                <a:cs typeface="Times New Roman" pitchFamily="18" charset="0"/>
              </a:rPr>
              <a:t>особые факторы</a:t>
            </a:r>
            <a:r>
              <a:rPr lang="ru-RU" sz="3100" i="1" dirty="0">
                <a:latin typeface="Times New Roman" pitchFamily="18" charset="0"/>
                <a:cs typeface="Times New Roman" pitchFamily="18" charset="0"/>
              </a:rPr>
              <a:t>. </a:t>
            </a:r>
            <a:r>
              <a:rPr lang="ru-RU" sz="3100" dirty="0">
                <a:latin typeface="Times New Roman" pitchFamily="18" charset="0"/>
                <a:cs typeface="Times New Roman" pitchFamily="18" charset="0"/>
              </a:rPr>
              <a:t>Погодные условия оказывают очень сильное влияние на сельское хозяйство и производство спортивных товаров, например лыж. </a:t>
            </a:r>
            <a:endParaRPr lang="ru-RU" sz="3100" dirty="0" smtClean="0">
              <a:latin typeface="Times New Roman" pitchFamily="18" charset="0"/>
              <a:cs typeface="Times New Roman" pitchFamily="18" charset="0"/>
            </a:endParaRPr>
          </a:p>
          <a:p>
            <a:pPr marL="0" indent="-457200" algn="just">
              <a:spcBef>
                <a:spcPts val="1200"/>
              </a:spcBef>
              <a:buClr>
                <a:srgbClr val="002060"/>
              </a:buClr>
              <a:buFont typeface="Wingdings" panose="05000000000000000000" pitchFamily="2" charset="2"/>
              <a:buChar char="Ø"/>
            </a:pPr>
            <a:r>
              <a:rPr lang="ru-RU" sz="3100" dirty="0" smtClean="0">
                <a:latin typeface="Times New Roman" pitchFamily="18" charset="0"/>
                <a:cs typeface="Times New Roman" pitchFamily="18" charset="0"/>
              </a:rPr>
              <a:t>Компьютерная </a:t>
            </a:r>
            <a:r>
              <a:rPr lang="ru-RU" sz="3100" dirty="0">
                <a:latin typeface="Times New Roman" pitchFamily="18" charset="0"/>
                <a:cs typeface="Times New Roman" pitchFamily="18" charset="0"/>
              </a:rPr>
              <a:t>промышленность </a:t>
            </a:r>
            <a:r>
              <a:rPr lang="ru-RU" sz="3100" dirty="0" smtClean="0">
                <a:latin typeface="Times New Roman" pitchFamily="18" charset="0"/>
                <a:cs typeface="Times New Roman" pitchFamily="18" charset="0"/>
              </a:rPr>
              <a:t>была </a:t>
            </a:r>
            <a:r>
              <a:rPr lang="ru-RU" sz="3100" dirty="0">
                <a:latin typeface="Times New Roman" pitchFamily="18" charset="0"/>
                <a:cs typeface="Times New Roman" pitchFamily="18" charset="0"/>
              </a:rPr>
              <a:t>«пронизана» духом инноваций, которые привели к нескончаемому потоку новых товаров. Рыночная структура, наряду с ценовыми ожиданиями, также оказывает значительное влияние на решения, принимаемые производителями о предложении своих товаров. </a:t>
            </a:r>
            <a:endParaRPr lang="ru-RU" sz="31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507932216"/>
              </p:ext>
            </p:extLst>
          </p:nvPr>
        </p:nvGraphicFramePr>
        <p:xfrm>
          <a:off x="467817" y="1268760"/>
          <a:ext cx="10945216" cy="4569603"/>
        </p:xfrm>
        <a:graphic>
          <a:graphicData uri="http://schemas.openxmlformats.org/drawingml/2006/table">
            <a:tbl>
              <a:tblPr firstRow="1" bandRow="1">
                <a:tableStyleId>{5C22544A-7EE6-4342-B048-85BDC9FD1C3A}</a:tableStyleId>
              </a:tblPr>
              <a:tblGrid>
                <a:gridCol w="4392488"/>
                <a:gridCol w="6552728"/>
              </a:tblGrid>
              <a:tr h="399003">
                <a:tc>
                  <a:txBody>
                    <a:bodyPr/>
                    <a:lstStyle/>
                    <a:p>
                      <a:pPr algn="ctr"/>
                      <a:r>
                        <a:rPr lang="ru-RU" sz="1800" dirty="0" smtClean="0"/>
                        <a:t>Факторы,</a:t>
                      </a:r>
                      <a:r>
                        <a:rPr lang="ru-RU" sz="1800" baseline="0" dirty="0" smtClean="0"/>
                        <a:t> влияющие на кривую предложения</a:t>
                      </a:r>
                      <a:endParaRPr lang="ru-RU" sz="1800" dirty="0"/>
                    </a:p>
                  </a:txBody>
                  <a:tcPr marL="118809" marR="118809">
                    <a:solidFill>
                      <a:schemeClr val="accent4">
                        <a:lumMod val="75000"/>
                      </a:schemeClr>
                    </a:solidFill>
                  </a:tcPr>
                </a:tc>
                <a:tc>
                  <a:txBody>
                    <a:bodyPr/>
                    <a:lstStyle/>
                    <a:p>
                      <a:pPr algn="ctr"/>
                      <a:r>
                        <a:rPr lang="ru-RU" sz="1800" dirty="0" smtClean="0"/>
                        <a:t>Примеры</a:t>
                      </a:r>
                      <a:endParaRPr lang="ru-RU" sz="1800" dirty="0"/>
                    </a:p>
                  </a:txBody>
                  <a:tcPr marL="118809" marR="118809">
                    <a:solidFill>
                      <a:schemeClr val="accent4">
                        <a:lumMod val="75000"/>
                      </a:schemeClr>
                    </a:solidFill>
                  </a:tcPr>
                </a:tc>
              </a:tr>
              <a:tr h="761171">
                <a:tc>
                  <a:txBody>
                    <a:bodyPr/>
                    <a:lstStyle/>
                    <a:p>
                      <a:pPr algn="ctr"/>
                      <a:r>
                        <a:rPr lang="ru-RU" sz="1800" dirty="0" smtClean="0"/>
                        <a:t>1. Технологии</a:t>
                      </a:r>
                      <a:endParaRPr lang="ru-RU" sz="1800" dirty="0"/>
                    </a:p>
                  </a:txBody>
                  <a:tcPr marL="118809" marR="118809">
                    <a:solidFill>
                      <a:srgbClr val="D8EEC0"/>
                    </a:solidFill>
                  </a:tcPr>
                </a:tc>
                <a:tc>
                  <a:txBody>
                    <a:bodyPr/>
                    <a:lstStyle/>
                    <a:p>
                      <a:pPr algn="ctr"/>
                      <a:r>
                        <a:rPr lang="ru-RU" sz="1800" dirty="0" smtClean="0"/>
                        <a:t>Компьютеризация</a:t>
                      </a:r>
                      <a:r>
                        <a:rPr lang="ru-RU" sz="1800" baseline="0" dirty="0" smtClean="0"/>
                        <a:t> производства снижает издержки производства и увеличивает предложение</a:t>
                      </a:r>
                      <a:endParaRPr lang="ru-RU" sz="1800" dirty="0"/>
                    </a:p>
                  </a:txBody>
                  <a:tcPr marL="118809" marR="118809">
                    <a:solidFill>
                      <a:srgbClr val="D8EEC0"/>
                    </a:solidFill>
                  </a:tcPr>
                </a:tc>
              </a:tr>
              <a:tr h="720080">
                <a:tc>
                  <a:txBody>
                    <a:bodyPr/>
                    <a:lstStyle/>
                    <a:p>
                      <a:pPr algn="ctr"/>
                      <a:r>
                        <a:rPr lang="ru-RU" sz="1800" dirty="0" smtClean="0"/>
                        <a:t>2. Цены на ресурсы</a:t>
                      </a:r>
                      <a:endParaRPr lang="ru-RU" sz="1800" dirty="0"/>
                    </a:p>
                  </a:txBody>
                  <a:tcPr marL="118809" marR="118809">
                    <a:solidFill>
                      <a:schemeClr val="bg1">
                        <a:lumMod val="95000"/>
                      </a:schemeClr>
                    </a:solidFill>
                  </a:tcPr>
                </a:tc>
                <a:tc>
                  <a:txBody>
                    <a:bodyPr/>
                    <a:lstStyle/>
                    <a:p>
                      <a:pPr algn="ctr"/>
                      <a:r>
                        <a:rPr lang="ru-RU" sz="1800" dirty="0" smtClean="0"/>
                        <a:t>Снижение зарплаты рабочих уменьшает издержки производства и увеличивает предложение</a:t>
                      </a:r>
                      <a:endParaRPr lang="ru-RU" sz="1800" dirty="0"/>
                    </a:p>
                  </a:txBody>
                  <a:tcPr marL="118809" marR="118809">
                    <a:solidFill>
                      <a:schemeClr val="bg1">
                        <a:lumMod val="95000"/>
                      </a:schemeClr>
                    </a:solidFill>
                  </a:tcPr>
                </a:tc>
              </a:tr>
              <a:tr h="720080">
                <a:tc>
                  <a:txBody>
                    <a:bodyPr/>
                    <a:lstStyle/>
                    <a:p>
                      <a:pPr algn="ctr"/>
                      <a:r>
                        <a:rPr lang="ru-RU" sz="1800" dirty="0" smtClean="0"/>
                        <a:t>3. Цены на сопряженные товары</a:t>
                      </a:r>
                      <a:endParaRPr lang="ru-RU" sz="1800" dirty="0"/>
                    </a:p>
                  </a:txBody>
                  <a:tcPr marL="118809" marR="118809">
                    <a:solidFill>
                      <a:srgbClr val="D8EEC0"/>
                    </a:solidFill>
                  </a:tcPr>
                </a:tc>
                <a:tc>
                  <a:txBody>
                    <a:bodyPr/>
                    <a:lstStyle/>
                    <a:p>
                      <a:pPr algn="ctr"/>
                      <a:r>
                        <a:rPr lang="ru-RU" sz="1800" dirty="0" smtClean="0"/>
                        <a:t>Если</a:t>
                      </a:r>
                      <a:r>
                        <a:rPr lang="ru-RU" sz="1800" baseline="0" dirty="0" smtClean="0"/>
                        <a:t> цены на грузовики снижаются, то предложение легковых автомобилей увеличивается</a:t>
                      </a:r>
                      <a:endParaRPr lang="ru-RU" sz="1800" dirty="0"/>
                    </a:p>
                  </a:txBody>
                  <a:tcPr marL="118809" marR="118809">
                    <a:solidFill>
                      <a:srgbClr val="D8EEC0"/>
                    </a:solidFill>
                  </a:tcPr>
                </a:tc>
              </a:tr>
              <a:tr h="792088">
                <a:tc>
                  <a:txBody>
                    <a:bodyPr/>
                    <a:lstStyle/>
                    <a:p>
                      <a:pPr algn="ctr"/>
                      <a:r>
                        <a:rPr lang="ru-RU" sz="1800" dirty="0" smtClean="0"/>
                        <a:t>4. Государственная политика</a:t>
                      </a:r>
                      <a:endParaRPr lang="ru-RU" sz="1800" dirty="0"/>
                    </a:p>
                  </a:txBody>
                  <a:tcPr marL="118809" marR="118809">
                    <a:solidFill>
                      <a:schemeClr val="bg1">
                        <a:lumMod val="95000"/>
                      </a:schemeClr>
                    </a:solidFill>
                  </a:tcPr>
                </a:tc>
                <a:tc>
                  <a:txBody>
                    <a:bodyPr/>
                    <a:lstStyle/>
                    <a:p>
                      <a:pPr algn="ctr"/>
                      <a:r>
                        <a:rPr lang="ru-RU" sz="1800" dirty="0" smtClean="0"/>
                        <a:t>Устранение квот и тарифов на импортные автомобили увеличивает предложение автомобилей</a:t>
                      </a:r>
                      <a:endParaRPr lang="ru-RU" sz="1800" dirty="0"/>
                    </a:p>
                  </a:txBody>
                  <a:tcPr marL="118809" marR="118809">
                    <a:solidFill>
                      <a:schemeClr val="bg1">
                        <a:lumMod val="95000"/>
                      </a:schemeClr>
                    </a:solidFill>
                  </a:tcPr>
                </a:tc>
              </a:tr>
              <a:tr h="936104">
                <a:tc>
                  <a:txBody>
                    <a:bodyPr/>
                    <a:lstStyle/>
                    <a:p>
                      <a:pPr algn="ctr"/>
                      <a:r>
                        <a:rPr lang="ru-RU" sz="1800" dirty="0" smtClean="0"/>
                        <a:t>5. Особые факторы</a:t>
                      </a:r>
                      <a:endParaRPr lang="ru-RU" sz="1800" dirty="0"/>
                    </a:p>
                  </a:txBody>
                  <a:tcPr marL="118809" marR="118809">
                    <a:solidFill>
                      <a:srgbClr val="D8EEC0"/>
                    </a:solidFill>
                  </a:tcPr>
                </a:tc>
                <a:tc>
                  <a:txBody>
                    <a:bodyPr/>
                    <a:lstStyle/>
                    <a:p>
                      <a:pPr algn="ctr"/>
                      <a:r>
                        <a:rPr lang="ru-RU" sz="1800" dirty="0" smtClean="0"/>
                        <a:t>Если правительство</a:t>
                      </a:r>
                      <a:r>
                        <a:rPr lang="ru-RU" sz="1800" baseline="0" dirty="0" smtClean="0"/>
                        <a:t> снизит требования к оборудованию, контролирующему загрязнение воздуха, то предложение автомобилей может возрасти</a:t>
                      </a:r>
                      <a:endParaRPr lang="ru-RU" sz="1800" dirty="0"/>
                    </a:p>
                  </a:txBody>
                  <a:tcPr marL="118809" marR="118809">
                    <a:solidFill>
                      <a:srgbClr val="D8EEC0"/>
                    </a:solidFill>
                  </a:tcPr>
                </a:tc>
              </a:tr>
            </a:tbl>
          </a:graphicData>
        </a:graphic>
      </p:graphicFrame>
      <p:sp>
        <p:nvSpPr>
          <p:cNvPr id="5" name="Содержимое 2"/>
          <p:cNvSpPr>
            <a:spLocks noGrp="1"/>
          </p:cNvSpPr>
          <p:nvPr>
            <p:ph idx="1"/>
          </p:nvPr>
        </p:nvSpPr>
        <p:spPr>
          <a:xfrm>
            <a:off x="323801" y="5877272"/>
            <a:ext cx="10873208" cy="504056"/>
          </a:xfrm>
        </p:spPr>
        <p:txBody>
          <a:bodyPr>
            <a:normAutofit/>
          </a:bodyPr>
          <a:lstStyle/>
          <a:p>
            <a:pPr algn="ctr">
              <a:buNone/>
            </a:pPr>
            <a:r>
              <a:rPr lang="ru-RU" sz="2100" b="1" dirty="0" smtClean="0">
                <a:latin typeface="Times New Roman" pitchFamily="18" charset="0"/>
                <a:cs typeface="Times New Roman" pitchFamily="18" charset="0"/>
              </a:rPr>
              <a:t>Таблица </a:t>
            </a:r>
            <a:r>
              <a:rPr lang="ru-RU" sz="2100" b="1" dirty="0">
                <a:latin typeface="Times New Roman" pitchFamily="18" charset="0"/>
                <a:cs typeface="Times New Roman" pitchFamily="18" charset="0"/>
              </a:rPr>
              <a:t>4. На предложение влияют издержки производства и ряд других факторов</a:t>
            </a:r>
            <a:endParaRPr lang="en-US" sz="2100" b="1" dirty="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a:p>
            <a:pPr>
              <a:buNone/>
            </a:pPr>
            <a:endParaRPr lang="ru-RU" dirty="0" smtClean="0">
              <a:latin typeface="Times New Roman" pitchFamily="18" charset="0"/>
              <a:cs typeface="Times New Roman" pitchFamily="18" charset="0"/>
            </a:endParaRPr>
          </a:p>
        </p:txBody>
      </p:sp>
      <p:sp>
        <p:nvSpPr>
          <p:cNvPr id="2" name="Прямоугольник 1"/>
          <p:cNvSpPr/>
          <p:nvPr/>
        </p:nvSpPr>
        <p:spPr>
          <a:xfrm>
            <a:off x="107777" y="188640"/>
            <a:ext cx="11449272" cy="830997"/>
          </a:xfrm>
          <a:prstGeom prst="rect">
            <a:avLst/>
          </a:prstGeom>
        </p:spPr>
        <p:txBody>
          <a:bodyPr wrap="square">
            <a:spAutoFit/>
          </a:bodyPr>
          <a:lstStyle/>
          <a:p>
            <a:pPr algn="ctr">
              <a:buClr>
                <a:srgbClr val="002060"/>
              </a:buClr>
            </a:pPr>
            <a:r>
              <a:rPr lang="ru-RU" sz="2400" b="1" dirty="0" smtClean="0">
                <a:latin typeface="Times New Roman" pitchFamily="18" charset="0"/>
                <a:cs typeface="Times New Roman" pitchFamily="18" charset="0"/>
              </a:rPr>
              <a:t>Табл</a:t>
            </a:r>
            <a:r>
              <a:rPr lang="ru-RU" sz="2400" b="1" dirty="0">
                <a:latin typeface="Times New Roman" pitchFamily="18" charset="0"/>
                <a:cs typeface="Times New Roman" pitchFamily="18" charset="0"/>
              </a:rPr>
              <a:t>. 4 </a:t>
            </a:r>
            <a:r>
              <a:rPr lang="ru-RU" sz="2400" dirty="0">
                <a:latin typeface="Times New Roman" pitchFamily="18" charset="0"/>
                <a:cs typeface="Times New Roman" pitchFamily="18" charset="0"/>
              </a:rPr>
              <a:t>напомнит вам основные факторы, влияющие на предложение, используя автомобили в качестве примера.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85" y="260648"/>
            <a:ext cx="11449272" cy="699560"/>
          </a:xfrm>
        </p:spPr>
        <p:txBody>
          <a:bodyPr>
            <a:normAutofit/>
          </a:bodyPr>
          <a:lstStyle/>
          <a:p>
            <a:pPr algn="ctr"/>
            <a:r>
              <a:rPr lang="ru-RU" sz="3600" dirty="0" smtClean="0">
                <a:solidFill>
                  <a:schemeClr val="tx1"/>
                </a:solidFill>
              </a:rPr>
              <a:t>Изменчивая природа рынков</a:t>
            </a:r>
            <a:endParaRPr lang="ru-RU" sz="3600" dirty="0">
              <a:solidFill>
                <a:schemeClr val="tx1"/>
              </a:solidFill>
            </a:endParaRPr>
          </a:p>
        </p:txBody>
      </p:sp>
      <p:sp>
        <p:nvSpPr>
          <p:cNvPr id="3" name="Содержимое 2"/>
          <p:cNvSpPr>
            <a:spLocks noGrp="1"/>
          </p:cNvSpPr>
          <p:nvPr>
            <p:ph sz="quarter" idx="1"/>
          </p:nvPr>
        </p:nvSpPr>
        <p:spPr>
          <a:xfrm>
            <a:off x="395809" y="1844824"/>
            <a:ext cx="10153128" cy="4608512"/>
          </a:xfrm>
        </p:spPr>
        <p:txBody>
          <a:bodyPr>
            <a:noAutofit/>
          </a:bodyPr>
          <a:lstStyle/>
          <a:p>
            <a:pPr marL="666900" indent="540000" algn="just">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Рынки </a:t>
            </a:r>
            <a:r>
              <a:rPr lang="ru-RU" sz="2400" dirty="0">
                <a:latin typeface="Times New Roman" pitchFamily="18" charset="0"/>
                <a:cs typeface="Times New Roman" pitchFamily="18" charset="0"/>
              </a:rPr>
              <a:t>во многом схожи с погодой. Они очень изменчивы, непредсказуемы, подвержены частым периодам «штормов и затишья» и</a:t>
            </a:r>
            <a:r>
              <a:rPr lang="en-US" sz="2400" dirty="0">
                <a:latin typeface="Times New Roman" pitchFamily="18" charset="0"/>
                <a:cs typeface="Times New Roman" pitchFamily="18" charset="0"/>
              </a:rPr>
              <a:t> </a:t>
            </a:r>
            <a:r>
              <a:rPr lang="ru-RU" sz="2400" dirty="0">
                <a:latin typeface="Times New Roman" pitchFamily="18" charset="0"/>
                <a:cs typeface="Times New Roman" pitchFamily="18" charset="0"/>
              </a:rPr>
              <a:t>представляют собой поистине удивительное явление. </a:t>
            </a:r>
            <a:endParaRPr lang="ru-RU" sz="2400" dirty="0" smtClean="0">
              <a:latin typeface="Times New Roman" pitchFamily="18" charset="0"/>
              <a:cs typeface="Times New Roman" pitchFamily="18" charset="0"/>
            </a:endParaRPr>
          </a:p>
          <a:p>
            <a:pPr marL="666900" indent="540000" algn="just">
              <a:spcBef>
                <a:spcPts val="1200"/>
              </a:spcBef>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Их </a:t>
            </a:r>
            <a:r>
              <a:rPr lang="ru-RU" sz="2400" dirty="0">
                <a:latin typeface="Times New Roman" pitchFamily="18" charset="0"/>
                <a:cs typeface="Times New Roman" pitchFamily="18" charset="0"/>
              </a:rPr>
              <a:t>сходство с погодой подтверждается результатами тщательного изучения их природы, которые свидетельствует о наличии определенных сил и закономерностей, лежащих в основе повседневных и на первый взгляд совершенно произвольных «движений» рынка. </a:t>
            </a:r>
            <a:endParaRPr lang="ru-RU" sz="2400" dirty="0" smtClean="0">
              <a:latin typeface="Times New Roman" pitchFamily="18" charset="0"/>
              <a:cs typeface="Times New Roman" pitchFamily="18" charset="0"/>
            </a:endParaRPr>
          </a:p>
          <a:p>
            <a:pPr marL="666900" indent="540000" algn="just">
              <a:spcBef>
                <a:spcPts val="1200"/>
              </a:spcBef>
              <a:buClr>
                <a:srgbClr val="002060"/>
              </a:buClr>
              <a:buFont typeface="Wingdings" panose="05000000000000000000" pitchFamily="2" charset="2"/>
              <a:buChar char="Ø"/>
            </a:pPr>
            <a:r>
              <a:rPr lang="ru-RU" sz="2400" dirty="0" smtClean="0">
                <a:latin typeface="Times New Roman" pitchFamily="18" charset="0"/>
                <a:cs typeface="Times New Roman" pitchFamily="18" charset="0"/>
              </a:rPr>
              <a:t>Важнейшим </a:t>
            </a:r>
            <a:r>
              <a:rPr lang="ru-RU" sz="2400" dirty="0">
                <a:latin typeface="Times New Roman" pitchFamily="18" charset="0"/>
                <a:cs typeface="Times New Roman" pitchFamily="18" charset="0"/>
              </a:rPr>
              <a:t>инструментом для понимания причин изменения цен и результатов деятельности отдельных рынков является анализ спроса и предложения.</a:t>
            </a:r>
            <a:r>
              <a:rPr lang="en-US" sz="2400" dirty="0">
                <a:latin typeface="Times New Roman" pitchFamily="18" charset="0"/>
                <a:cs typeface="Times New Roman" pitchFamily="18" charset="0"/>
              </a:rPr>
              <a:t> </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793" y="285729"/>
            <a:ext cx="11431043" cy="694999"/>
          </a:xfrm>
        </p:spPr>
        <p:txBody>
          <a:bodyPr>
            <a:normAutofit/>
          </a:bodyPr>
          <a:lstStyle/>
          <a:p>
            <a:pPr algn="ctr"/>
            <a:r>
              <a:rPr lang="ru-RU" sz="3600" dirty="0">
                <a:solidFill>
                  <a:schemeClr val="tx1"/>
                </a:solidFill>
                <a:latin typeface="Times New Roman" pitchFamily="18" charset="0"/>
                <a:cs typeface="Times New Roman" pitchFamily="18" charset="0"/>
              </a:rPr>
              <a:t>Изменения в предложении</a:t>
            </a:r>
          </a:p>
        </p:txBody>
      </p:sp>
      <p:sp>
        <p:nvSpPr>
          <p:cNvPr id="3" name="Содержимое 2"/>
          <p:cNvSpPr>
            <a:spLocks noGrp="1"/>
          </p:cNvSpPr>
          <p:nvPr>
            <p:ph sz="quarter" idx="1"/>
          </p:nvPr>
        </p:nvSpPr>
        <p:spPr>
          <a:xfrm>
            <a:off x="251793" y="1412776"/>
            <a:ext cx="11449271" cy="5256584"/>
          </a:xfrm>
        </p:spPr>
        <p:txBody>
          <a:bodyPr>
            <a:normAutofit/>
          </a:bodyPr>
          <a:lstStyle/>
          <a:p>
            <a:pPr marL="0" algn="just">
              <a:buNone/>
            </a:pPr>
            <a:r>
              <a:rPr lang="ru-RU" dirty="0" smtClean="0">
                <a:latin typeface="Times New Roman" pitchFamily="18" charset="0"/>
                <a:cs typeface="Times New Roman" pitchFamily="18" charset="0"/>
              </a:rPr>
              <a:t>        Предприятия постоянно меняют ассортимент выпускаемых товаров и предоставляемых услуг. Чем обусловлены такие изменения?</a:t>
            </a:r>
          </a:p>
          <a:p>
            <a:pPr marL="288000" indent="360000" algn="just">
              <a:spcBef>
                <a:spcPts val="1200"/>
              </a:spcBef>
              <a:buClr>
                <a:srgbClr val="002060"/>
              </a:buClr>
              <a:buFont typeface="Wingdings" panose="05000000000000000000" pitchFamily="2" charset="2"/>
              <a:buChar char="Ø"/>
            </a:pPr>
            <a:r>
              <a:rPr lang="ru-RU" i="1" dirty="0" smtClean="0">
                <a:latin typeface="Times New Roman" pitchFamily="18" charset="0"/>
                <a:cs typeface="Times New Roman" pitchFamily="18" charset="0"/>
              </a:rPr>
              <a:t>Предложение меняется, когда изменяется любой из факторов, кроме цены, воздействующих на него. Применительно к кривой предложения мы говорим, что предложение увеличивается (или сокращается), если его величина возрастает (или уменьшается) при каждой рыночной цене.</a:t>
            </a:r>
          </a:p>
          <a:p>
            <a:pPr marL="0" algn="just">
              <a:spcBef>
                <a:spcPts val="1200"/>
              </a:spcBef>
              <a:buNone/>
            </a:pPr>
            <a:r>
              <a:rPr lang="ru-RU" dirty="0" smtClean="0">
                <a:latin typeface="Times New Roman" pitchFamily="18" charset="0"/>
                <a:cs typeface="Times New Roman" pitchFamily="18" charset="0"/>
              </a:rPr>
              <a:t>        Когда меняются цены на автомобили, производители регулируют объём производства и величину предложения, но предложение и кривая предложения остаются неизменными. В противном случае когда, меняются другие факторы, влияющие на предложение, изменяется и предложение, и кривая предложения.</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6442643"/>
            <a:ext cx="5054003" cy="410662"/>
          </a:xfrm>
        </p:spPr>
        <p:txBody>
          <a:bodyPr>
            <a:normAutofit/>
          </a:bodyPr>
          <a:lstStyle/>
          <a:p>
            <a:pPr>
              <a:buNone/>
            </a:pPr>
            <a:r>
              <a:rPr lang="ru-RU" sz="1800" b="1" dirty="0" smtClean="0">
                <a:latin typeface="Times New Roman" pitchFamily="18" charset="0"/>
                <a:cs typeface="Times New Roman" pitchFamily="18" charset="0"/>
              </a:rPr>
              <a:t>Рис.</a:t>
            </a:r>
            <a:r>
              <a:rPr lang="en-US" sz="1800" b="1" dirty="0" smtClean="0">
                <a:latin typeface="Times New Roman" pitchFamily="18" charset="0"/>
                <a:cs typeface="Times New Roman" pitchFamily="18" charset="0"/>
              </a:rPr>
              <a:t> </a:t>
            </a:r>
            <a:r>
              <a:rPr lang="ru-RU" sz="1800" b="1" dirty="0" smtClean="0">
                <a:latin typeface="Times New Roman" pitchFamily="18" charset="0"/>
                <a:cs typeface="Times New Roman" pitchFamily="18" charset="0"/>
              </a:rPr>
              <a:t>5. Увеличение предложения автомобилей</a:t>
            </a:r>
          </a:p>
        </p:txBody>
      </p:sp>
      <p:sp>
        <p:nvSpPr>
          <p:cNvPr id="2" name="Прямоугольник 1"/>
          <p:cNvSpPr/>
          <p:nvPr/>
        </p:nvSpPr>
        <p:spPr>
          <a:xfrm>
            <a:off x="5508376" y="620688"/>
            <a:ext cx="5940425" cy="6017032"/>
          </a:xfrm>
          <a:prstGeom prst="rect">
            <a:avLst/>
          </a:prstGeom>
        </p:spPr>
        <p:txBody>
          <a:bodyPr>
            <a:spAutoFit/>
          </a:bodyPr>
          <a:lstStyle/>
          <a:p>
            <a:pPr indent="457200" algn="just">
              <a:spcBef>
                <a:spcPts val="1200"/>
              </a:spcBef>
            </a:pPr>
            <a:r>
              <a:rPr lang="ru-RU" dirty="0" smtClean="0">
                <a:latin typeface="Times New Roman" pitchFamily="18" charset="0"/>
                <a:cs typeface="Times New Roman" pitchFamily="18" charset="0"/>
              </a:rPr>
              <a:t>Предложение </a:t>
            </a:r>
            <a:r>
              <a:rPr lang="ru-RU" dirty="0">
                <a:latin typeface="Times New Roman" pitchFamily="18" charset="0"/>
                <a:cs typeface="Times New Roman" pitchFamily="18" charset="0"/>
              </a:rPr>
              <a:t>увеличится, если: </a:t>
            </a:r>
            <a:endParaRPr lang="ru-RU" dirty="0" smtClean="0">
              <a:latin typeface="Times New Roman" pitchFamily="18" charset="0"/>
              <a:cs typeface="Times New Roman" pitchFamily="18" charset="0"/>
            </a:endParaRPr>
          </a:p>
          <a:p>
            <a:pPr indent="-342900" algn="just">
              <a:spcBef>
                <a:spcPts val="6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благодаря </a:t>
            </a:r>
            <a:r>
              <a:rPr lang="ru-RU" dirty="0">
                <a:latin typeface="Times New Roman" pitchFamily="18" charset="0"/>
                <a:cs typeface="Times New Roman" pitchFamily="18" charset="0"/>
              </a:rPr>
              <a:t>компьютеризации проектирования и производства произойдет снижение издержек производства за счет уменьшения потребности в работниках; </a:t>
            </a:r>
            <a:endParaRPr lang="ru-RU" dirty="0" smtClean="0">
              <a:latin typeface="Times New Roman" pitchFamily="18" charset="0"/>
              <a:cs typeface="Times New Roman" pitchFamily="18" charset="0"/>
            </a:endParaRPr>
          </a:p>
          <a:p>
            <a:pPr indent="-3429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рабочие </a:t>
            </a:r>
            <a:r>
              <a:rPr lang="ru-RU" dirty="0">
                <a:latin typeface="Times New Roman" pitchFamily="18" charset="0"/>
                <a:cs typeface="Times New Roman" pitchFamily="18" charset="0"/>
              </a:rPr>
              <a:t>согласятся на уменьшение зарплаты; </a:t>
            </a:r>
            <a:endParaRPr lang="ru-RU" dirty="0" smtClean="0">
              <a:latin typeface="Times New Roman" pitchFamily="18" charset="0"/>
              <a:cs typeface="Times New Roman" pitchFamily="18" charset="0"/>
            </a:endParaRPr>
          </a:p>
          <a:p>
            <a:pPr indent="-3429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японским </a:t>
            </a:r>
            <a:r>
              <a:rPr lang="ru-RU" dirty="0">
                <a:latin typeface="Times New Roman" pitchFamily="18" charset="0"/>
                <a:cs typeface="Times New Roman" pitchFamily="18" charset="0"/>
              </a:rPr>
              <a:t>автомобильным компаниям позволят экспортировать больше машин в США; </a:t>
            </a:r>
            <a:endParaRPr lang="ru-RU" dirty="0" smtClean="0">
              <a:latin typeface="Times New Roman" pitchFamily="18" charset="0"/>
              <a:cs typeface="Times New Roman" pitchFamily="18" charset="0"/>
            </a:endParaRPr>
          </a:p>
          <a:p>
            <a:pPr indent="-3429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правительство </a:t>
            </a:r>
            <a:r>
              <a:rPr lang="ru-RU" dirty="0">
                <a:latin typeface="Times New Roman" pitchFamily="18" charset="0"/>
                <a:cs typeface="Times New Roman" pitchFamily="18" charset="0"/>
              </a:rPr>
              <a:t>изменит некоторые законодательные ограничения, действующие в отрасли. </a:t>
            </a:r>
            <a:endParaRPr lang="ru-RU" dirty="0" smtClean="0">
              <a:latin typeface="Times New Roman" pitchFamily="18" charset="0"/>
              <a:cs typeface="Times New Roman" pitchFamily="18" charset="0"/>
            </a:endParaRPr>
          </a:p>
          <a:p>
            <a:pPr indent="360000" algn="just">
              <a:spcBef>
                <a:spcPts val="1200"/>
              </a:spcBef>
              <a:buClr>
                <a:srgbClr val="002060"/>
              </a:buClr>
            </a:pPr>
            <a:r>
              <a:rPr lang="ru-RU" dirty="0" smtClean="0">
                <a:latin typeface="Times New Roman" pitchFamily="18" charset="0"/>
                <a:cs typeface="Times New Roman" pitchFamily="18" charset="0"/>
              </a:rPr>
              <a:t>Любой </a:t>
            </a:r>
            <a:r>
              <a:rPr lang="ru-RU" dirty="0">
                <a:latin typeface="Times New Roman" pitchFamily="18" charset="0"/>
                <a:cs typeface="Times New Roman" pitchFamily="18" charset="0"/>
              </a:rPr>
              <a:t>из этих факторов позволит увеличить предложение автомобилей в США при каждой цене. </a:t>
            </a:r>
            <a:r>
              <a:rPr lang="ru-RU" b="1" dirty="0" smtClean="0">
                <a:latin typeface="Times New Roman" pitchFamily="18" charset="0"/>
                <a:cs typeface="Times New Roman" pitchFamily="18" charset="0"/>
              </a:rPr>
              <a:t>Рис.5</a:t>
            </a:r>
            <a:r>
              <a:rPr lang="ru-RU" dirty="0" smtClean="0">
                <a:latin typeface="Times New Roman" pitchFamily="18" charset="0"/>
                <a:cs typeface="Times New Roman" pitchFamily="18" charset="0"/>
              </a:rPr>
              <a:t> </a:t>
            </a:r>
            <a:r>
              <a:rPr lang="ru-RU" dirty="0">
                <a:latin typeface="Times New Roman" pitchFamily="18" charset="0"/>
                <a:cs typeface="Times New Roman" pitchFamily="18" charset="0"/>
              </a:rPr>
              <a:t>графически отображает эту </a:t>
            </a:r>
            <a:r>
              <a:rPr lang="ru-RU" dirty="0" smtClean="0">
                <a:latin typeface="Times New Roman" pitchFamily="18" charset="0"/>
                <a:cs typeface="Times New Roman" pitchFamily="18" charset="0"/>
              </a:rPr>
              <a:t>ситуацию.</a:t>
            </a:r>
            <a:endParaRPr lang="ru-RU" dirty="0" smtClean="0"/>
          </a:p>
          <a:p>
            <a:pPr indent="360000" algn="just">
              <a:spcBef>
                <a:spcPts val="1200"/>
              </a:spcBef>
              <a:buClr>
                <a:srgbClr val="002060"/>
              </a:buClr>
            </a:pPr>
            <a:r>
              <a:rPr lang="ru-RU" dirty="0" smtClean="0">
                <a:latin typeface="Times New Roman" pitchFamily="18" charset="0"/>
                <a:cs typeface="Times New Roman" pitchFamily="18" charset="0"/>
              </a:rPr>
              <a:t>По </a:t>
            </a:r>
            <a:r>
              <a:rPr lang="ru-RU" dirty="0">
                <a:latin typeface="Times New Roman" pitchFamily="18" charset="0"/>
                <a:cs typeface="Times New Roman" pitchFamily="18" charset="0"/>
              </a:rPr>
              <a:t>мере уменьшения издержек производства или усиления конкуренции со стороны Японии предложение автомобилей возрастает. По каждой цене отечественные и иностранные производители будут поставлять больше автомобилей, поэтому кривая предложения сместится вправо. (Что произойдет с кривой предложения, если Конгресс США уменьшит квоту на импорт автомобилей?)</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85" y="620688"/>
            <a:ext cx="5183780" cy="5760640"/>
          </a:xfrm>
          <a:prstGeom prst="rect">
            <a:avLst/>
          </a:prstGeom>
        </p:spPr>
      </p:pic>
      <p:sp>
        <p:nvSpPr>
          <p:cNvPr id="5" name="Прямоугольник 4"/>
          <p:cNvSpPr/>
          <p:nvPr/>
        </p:nvSpPr>
        <p:spPr>
          <a:xfrm>
            <a:off x="179785" y="159023"/>
            <a:ext cx="11521280" cy="369332"/>
          </a:xfrm>
          <a:prstGeom prst="rect">
            <a:avLst/>
          </a:prstGeom>
        </p:spPr>
        <p:txBody>
          <a:bodyPr wrap="square">
            <a:spAutoFit/>
          </a:bodyPr>
          <a:lstStyle/>
          <a:p>
            <a:pPr algn="ctr"/>
            <a:r>
              <a:rPr lang="ru-RU" dirty="0">
                <a:latin typeface="Times New Roman" pitchFamily="18" charset="0"/>
                <a:cs typeface="Times New Roman" pitchFamily="18" charset="0"/>
              </a:rPr>
              <a:t> Мы можем пояснить изменение предложения на примере рынка автомобилей.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312" y="3565780"/>
            <a:ext cx="3697560" cy="2773170"/>
          </a:xfrm>
          <a:prstGeom prst="rect">
            <a:avLst/>
          </a:prstGeom>
        </p:spPr>
      </p:pic>
      <p:sp>
        <p:nvSpPr>
          <p:cNvPr id="3" name="Содержимое 2"/>
          <p:cNvSpPr>
            <a:spLocks noGrp="1"/>
          </p:cNvSpPr>
          <p:nvPr>
            <p:ph idx="1"/>
          </p:nvPr>
        </p:nvSpPr>
        <p:spPr>
          <a:xfrm>
            <a:off x="146547" y="188640"/>
            <a:ext cx="11035014" cy="3312367"/>
          </a:xfrm>
        </p:spPr>
        <p:txBody>
          <a:bodyPr>
            <a:normAutofit fontScale="92500" lnSpcReduction="10000"/>
          </a:bodyPr>
          <a:lstStyle/>
          <a:p>
            <a:pPr algn="ctr">
              <a:buNone/>
            </a:pPr>
            <a:r>
              <a:rPr lang="en-US" sz="2800"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Для того чтобы проверить, насколько вы разобрались в смещении кривых, подумайте над следующими вопросами: </a:t>
            </a:r>
          </a:p>
          <a:p>
            <a:pPr marL="0" indent="432000" algn="just">
              <a:spcBef>
                <a:spcPts val="1200"/>
              </a:spcBef>
              <a:buClr>
                <a:srgbClr val="002060"/>
              </a:buClr>
              <a:buFont typeface="Wingdings" panose="05000000000000000000" pitchFamily="2" charset="2"/>
              <a:buChar char="Ø"/>
            </a:pPr>
            <a:r>
              <a:rPr lang="ru-RU" sz="2800" dirty="0">
                <a:latin typeface="Times New Roman" pitchFamily="18" charset="0"/>
                <a:cs typeface="Times New Roman" pitchFamily="18" charset="0"/>
              </a:rPr>
              <a:t>Ч</a:t>
            </a:r>
            <a:r>
              <a:rPr lang="ru-RU" sz="2800" dirty="0" smtClean="0">
                <a:latin typeface="Times New Roman" pitchFamily="18" charset="0"/>
                <a:cs typeface="Times New Roman" pitchFamily="18" charset="0"/>
              </a:rPr>
              <a:t>то произойдет с кривой мирового предложения нефти, если революция в Саудовской Аравии приведет к сокращению добычи нефти? </a:t>
            </a:r>
          </a:p>
          <a:p>
            <a:pPr marL="0" indent="432000" algn="just">
              <a:spcBef>
                <a:spcPts val="1200"/>
              </a:spcBef>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Что произойдет с кривой предложения помидоров в США, если правительство установит квоты ввоза мексиканских помидоров, желая угодить своим фермерам, выращивающим помидоры, накануне президентских выборов? </a:t>
            </a:r>
          </a:p>
          <a:p>
            <a:endParaRPr lang="ru-RU" dirty="0"/>
          </a:p>
        </p:txBody>
      </p:sp>
      <p:sp>
        <p:nvSpPr>
          <p:cNvPr id="5" name="Прямоугольник 4"/>
          <p:cNvSpPr/>
          <p:nvPr/>
        </p:nvSpPr>
        <p:spPr>
          <a:xfrm>
            <a:off x="3978562" y="3789040"/>
            <a:ext cx="7200800" cy="1692771"/>
          </a:xfrm>
          <a:prstGeom prst="rect">
            <a:avLst/>
          </a:prstGeom>
        </p:spPr>
        <p:txBody>
          <a:bodyPr wrap="square">
            <a:spAutoFit/>
          </a:bodyPr>
          <a:lstStyle/>
          <a:p>
            <a:pPr indent="432000" algn="just">
              <a:buClr>
                <a:srgbClr val="002060"/>
              </a:buClr>
              <a:buFont typeface="Wingdings" panose="05000000000000000000" pitchFamily="2" charset="2"/>
              <a:buChar char="Ø"/>
            </a:pPr>
            <a:r>
              <a:rPr lang="ru-RU" sz="2600" dirty="0">
                <a:latin typeface="Times New Roman" pitchFamily="18" charset="0"/>
                <a:cs typeface="Times New Roman" pitchFamily="18" charset="0"/>
              </a:rPr>
              <a:t>Как изменится кривая предложения компьютеров, если </a:t>
            </a:r>
            <a:r>
              <a:rPr lang="en-US" sz="2600" i="1" dirty="0">
                <a:latin typeface="Times New Roman" pitchFamily="18" charset="0"/>
                <a:cs typeface="Times New Roman" pitchFamily="18" charset="0"/>
              </a:rPr>
              <a:t>Intel </a:t>
            </a:r>
            <a:r>
              <a:rPr lang="ru-RU" sz="2600" dirty="0">
                <a:latin typeface="Times New Roman" pitchFamily="18" charset="0"/>
                <a:cs typeface="Times New Roman" pitchFamily="18" charset="0"/>
              </a:rPr>
              <a:t>выпустит на рынок новый микропроцессор </a:t>
            </a:r>
            <a:r>
              <a:rPr lang="en-US" sz="2600" i="1" dirty="0" err="1">
                <a:latin typeface="Times New Roman" pitchFamily="18" charset="0"/>
                <a:cs typeface="Times New Roman" pitchFamily="18" charset="0"/>
              </a:rPr>
              <a:t>Sextium</a:t>
            </a:r>
            <a:r>
              <a:rPr lang="ru-RU" sz="2600" dirty="0">
                <a:latin typeface="Times New Roman" pitchFamily="18" charset="0"/>
                <a:cs typeface="Times New Roman" pitchFamily="18" charset="0"/>
              </a:rPr>
              <a:t>, существенно повышающий скорость работы компьютера?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801" y="8336"/>
            <a:ext cx="11286808" cy="838200"/>
          </a:xfrm>
        </p:spPr>
        <p:txBody>
          <a:bodyPr>
            <a:normAutofit/>
          </a:bodyPr>
          <a:lstStyle/>
          <a:p>
            <a:pPr algn="ctr"/>
            <a:r>
              <a:rPr lang="ru-RU" sz="2400" i="1" dirty="0">
                <a:latin typeface="Times New Roman" pitchFamily="18" charset="0"/>
                <a:cs typeface="Times New Roman" pitchFamily="18" charset="0"/>
              </a:rPr>
              <a:t>Не путайте движение вдоль кривой </a:t>
            </a:r>
            <a:r>
              <a:rPr lang="ru-RU" sz="2400" i="1" dirty="0" smtClean="0">
                <a:latin typeface="Times New Roman" pitchFamily="18" charset="0"/>
                <a:cs typeface="Times New Roman" pitchFamily="18" charset="0"/>
              </a:rPr>
              <a:t>со </a:t>
            </a:r>
            <a:r>
              <a:rPr lang="ru-RU" sz="2400" i="1" dirty="0">
                <a:latin typeface="Times New Roman" pitchFamily="18" charset="0"/>
                <a:cs typeface="Times New Roman" pitchFamily="18" charset="0"/>
              </a:rPr>
              <a:t>смещением </a:t>
            </a:r>
            <a:r>
              <a:rPr lang="ru-RU" sz="2400" i="1" dirty="0" smtClean="0">
                <a:latin typeface="Times New Roman" pitchFamily="18" charset="0"/>
                <a:cs typeface="Times New Roman" pitchFamily="18" charset="0"/>
              </a:rPr>
              <a:t>кривой!</a:t>
            </a:r>
            <a:endParaRPr lang="ru-RU" sz="2400" i="1" dirty="0">
              <a:latin typeface="Times New Roman" pitchFamily="18" charset="0"/>
              <a:cs typeface="Times New Roman" pitchFamily="18" charset="0"/>
            </a:endParaRPr>
          </a:p>
        </p:txBody>
      </p:sp>
      <p:sp>
        <p:nvSpPr>
          <p:cNvPr id="3" name="Содержимое 2"/>
          <p:cNvSpPr>
            <a:spLocks noGrp="1"/>
          </p:cNvSpPr>
          <p:nvPr>
            <p:ph idx="1"/>
          </p:nvPr>
        </p:nvSpPr>
        <p:spPr>
          <a:xfrm>
            <a:off x="179784" y="857208"/>
            <a:ext cx="4752529" cy="6000792"/>
          </a:xfrm>
        </p:spPr>
        <p:txBody>
          <a:bodyPr>
            <a:normAutofit fontScale="77500" lnSpcReduction="20000"/>
          </a:bodyPr>
          <a:lstStyle/>
          <a:p>
            <a:pPr marL="0" indent="432000" algn="just">
              <a:buClr>
                <a:srgbClr val="002060"/>
              </a:buClr>
              <a:buFont typeface="Wingdings" panose="05000000000000000000" pitchFamily="2" charset="2"/>
              <a:buChar char="Ø"/>
            </a:pPr>
            <a:r>
              <a:rPr lang="ru-RU" sz="2600" dirty="0" smtClean="0">
                <a:latin typeface="Times New Roman" pitchFamily="18" charset="0"/>
                <a:cs typeface="Times New Roman" pitchFamily="18" charset="0"/>
              </a:rPr>
              <a:t>Если </a:t>
            </a:r>
            <a:r>
              <a:rPr lang="ru-RU" sz="2600" dirty="0">
                <a:latin typeface="Times New Roman" pitchFamily="18" charset="0"/>
                <a:cs typeface="Times New Roman" pitchFamily="18" charset="0"/>
              </a:rPr>
              <a:t>вы ответили на приведенные выше вопросы, убедитесь, что вы помните о различии между движением вдоль кривой предложения и ее смещением. </a:t>
            </a:r>
            <a:endParaRPr lang="ru-RU" sz="2600" dirty="0" smtClean="0">
              <a:latin typeface="Times New Roman" pitchFamily="18" charset="0"/>
              <a:cs typeface="Times New Roman" pitchFamily="18" charset="0"/>
            </a:endParaRPr>
          </a:p>
          <a:p>
            <a:pPr marL="0" indent="432000" algn="just">
              <a:spcBef>
                <a:spcPts val="1200"/>
              </a:spcBef>
              <a:buClr>
                <a:srgbClr val="002060"/>
              </a:buClr>
              <a:buFont typeface="Wingdings" panose="05000000000000000000" pitchFamily="2" charset="2"/>
              <a:buChar char="Ø"/>
            </a:pPr>
            <a:r>
              <a:rPr lang="ru-RU" sz="2600" dirty="0" smtClean="0">
                <a:latin typeface="Times New Roman" pitchFamily="18" charset="0"/>
                <a:cs typeface="Times New Roman" pitchFamily="18" charset="0"/>
              </a:rPr>
              <a:t>Посмотрите </a:t>
            </a:r>
            <a:r>
              <a:rPr lang="ru-RU" sz="2600" dirty="0">
                <a:latin typeface="Times New Roman" pitchFamily="18" charset="0"/>
                <a:cs typeface="Times New Roman" pitchFamily="18" charset="0"/>
              </a:rPr>
              <a:t>еще раз на график, отражающий динамику цен на бензин (см. </a:t>
            </a:r>
            <a:r>
              <a:rPr lang="ru-RU" sz="2600" b="1" dirty="0">
                <a:latin typeface="Times New Roman" pitchFamily="18" charset="0"/>
                <a:cs typeface="Times New Roman" pitchFamily="18" charset="0"/>
              </a:rPr>
              <a:t>рис. 1</a:t>
            </a:r>
            <a:r>
              <a:rPr lang="ru-RU" sz="2600" dirty="0">
                <a:latin typeface="Times New Roman" pitchFamily="18" charset="0"/>
                <a:cs typeface="Times New Roman" pitchFamily="18" charset="0"/>
              </a:rPr>
              <a:t>).Когда в результате политических событий, имевших место в70-годы, цены на нефть выросли и ее добыча сократилась, эти изменения привели к смещению кривой предложения бензина влево. </a:t>
            </a:r>
            <a:r>
              <a:rPr lang="ru-RU" sz="2600" dirty="0" smtClean="0">
                <a:latin typeface="Times New Roman" pitchFamily="18" charset="0"/>
                <a:cs typeface="Times New Roman" pitchFamily="18" charset="0"/>
              </a:rPr>
              <a:t>А </a:t>
            </a:r>
            <a:r>
              <a:rPr lang="ru-RU" sz="2600" dirty="0">
                <a:latin typeface="Times New Roman" pitchFamily="18" charset="0"/>
                <a:cs typeface="Times New Roman" pitchFamily="18" charset="0"/>
              </a:rPr>
              <a:t>вот когда объемы продажи бензина уменьшились после повышения цен — это было движением вдоль кривой </a:t>
            </a:r>
            <a:r>
              <a:rPr lang="ru-RU" sz="2600" dirty="0" smtClean="0">
                <a:latin typeface="Times New Roman" pitchFamily="18" charset="0"/>
                <a:cs typeface="Times New Roman" pitchFamily="18" charset="0"/>
              </a:rPr>
              <a:t>спроса.</a:t>
            </a:r>
          </a:p>
          <a:p>
            <a:pPr marL="0" indent="432000" algn="just">
              <a:spcBef>
                <a:spcPts val="1200"/>
              </a:spcBef>
              <a:buClr>
                <a:srgbClr val="002060"/>
              </a:buClr>
              <a:buFont typeface="Wingdings" panose="05000000000000000000" pitchFamily="2" charset="2"/>
              <a:buChar char="Ø"/>
            </a:pPr>
            <a:r>
              <a:rPr lang="ru-RU" sz="2600" dirty="0" smtClean="0">
                <a:latin typeface="Times New Roman" pitchFamily="18" charset="0"/>
                <a:cs typeface="Times New Roman" pitchFamily="18" charset="0"/>
              </a:rPr>
              <a:t>Как </a:t>
            </a:r>
            <a:r>
              <a:rPr lang="ru-RU" sz="2600" dirty="0">
                <a:latin typeface="Times New Roman" pitchFamily="18" charset="0"/>
                <a:cs typeface="Times New Roman" pitchFamily="18" charset="0"/>
              </a:rPr>
              <a:t>бы вы отобразили графически увеличение предложения цыплят, вызванного повышением цен на </a:t>
            </a:r>
            <a:r>
              <a:rPr lang="ru-RU" sz="2600" dirty="0" smtClean="0">
                <a:latin typeface="Times New Roman" pitchFamily="18" charset="0"/>
                <a:cs typeface="Times New Roman" pitchFamily="18" charset="0"/>
              </a:rPr>
              <a:t>цыплят?</a:t>
            </a:r>
          </a:p>
          <a:p>
            <a:pPr marL="0" indent="432000" algn="just">
              <a:spcBef>
                <a:spcPts val="1200"/>
              </a:spcBef>
              <a:buClr>
                <a:srgbClr val="002060"/>
              </a:buClr>
              <a:buFont typeface="Wingdings" panose="05000000000000000000" pitchFamily="2" charset="2"/>
              <a:buChar char="Ø"/>
            </a:pPr>
            <a:r>
              <a:rPr lang="ru-RU" sz="2600" dirty="0" smtClean="0">
                <a:latin typeface="Times New Roman" pitchFamily="18" charset="0"/>
                <a:cs typeface="Times New Roman" pitchFamily="18" charset="0"/>
              </a:rPr>
              <a:t>А </a:t>
            </a:r>
            <a:r>
              <a:rPr lang="ru-RU" sz="2600" dirty="0">
                <a:latin typeface="Times New Roman" pitchFamily="18" charset="0"/>
                <a:cs typeface="Times New Roman" pitchFamily="18" charset="0"/>
              </a:rPr>
              <a:t>что вы скажете о ситуации, в которой предложение цыплят возрастает из-за снижения цен их корма?</a:t>
            </a:r>
          </a:p>
          <a:p>
            <a:pPr>
              <a:buNone/>
            </a:pPr>
            <a:endParaRPr lang="ru-RU" sz="3400" dirty="0">
              <a:latin typeface="Times New Roman" pitchFamily="18" charset="0"/>
              <a:cs typeface="Times New Roman" pitchFamily="18" charset="0"/>
            </a:endParaRPr>
          </a:p>
          <a:p>
            <a:endParaRPr lang="ru-RU" dirty="0"/>
          </a:p>
        </p:txBody>
      </p:sp>
      <p:pic>
        <p:nvPicPr>
          <p:cNvPr id="6" name="Picture 2" descr="C:\Users\Shpala\Desktop\govno_ebanoe_2.png"/>
          <p:cNvPicPr>
            <a:picLocks noChangeAspect="1" noChangeArrowheads="1"/>
          </p:cNvPicPr>
          <p:nvPr/>
        </p:nvPicPr>
        <p:blipFill>
          <a:blip r:embed="rId2" cstate="print"/>
          <a:srcRect/>
          <a:stretch>
            <a:fillRect/>
          </a:stretch>
        </p:blipFill>
        <p:spPr bwMode="auto">
          <a:xfrm>
            <a:off x="5095268" y="836712"/>
            <a:ext cx="6625574" cy="5328593"/>
          </a:xfrm>
          <a:prstGeom prst="rect">
            <a:avLst/>
          </a:prstGeom>
          <a:noFill/>
        </p:spPr>
      </p:pic>
      <p:sp>
        <p:nvSpPr>
          <p:cNvPr id="7" name="Прямоугольник 6"/>
          <p:cNvSpPr/>
          <p:nvPr/>
        </p:nvSpPr>
        <p:spPr>
          <a:xfrm>
            <a:off x="6520295" y="6192414"/>
            <a:ext cx="3775521" cy="369332"/>
          </a:xfrm>
          <a:prstGeom prst="rect">
            <a:avLst/>
          </a:prstGeom>
        </p:spPr>
        <p:txBody>
          <a:bodyPr wrap="none">
            <a:spAutoFit/>
          </a:bodyPr>
          <a:lstStyle/>
          <a:p>
            <a:r>
              <a:rPr lang="ru-RU" b="1" dirty="0">
                <a:latin typeface="Times New Roman" pitchFamily="18" charset="0"/>
                <a:cs typeface="Times New Roman" pitchFamily="18" charset="0"/>
              </a:rPr>
              <a:t> Рис. 1. </a:t>
            </a:r>
            <a:r>
              <a:rPr lang="ru-RU" b="1" dirty="0" smtClean="0">
                <a:latin typeface="Times New Roman" pitchFamily="18" charset="0"/>
                <a:cs typeface="Times New Roman" pitchFamily="18" charset="0"/>
              </a:rPr>
              <a:t>Изменения </a:t>
            </a:r>
            <a:r>
              <a:rPr lang="ru-RU" b="1" dirty="0">
                <a:latin typeface="Times New Roman" pitchFamily="18" charset="0"/>
                <a:cs typeface="Times New Roman" pitchFamily="18" charset="0"/>
              </a:rPr>
              <a:t>цены на </a:t>
            </a:r>
            <a:r>
              <a:rPr lang="ru-RU" b="1" dirty="0" smtClean="0">
                <a:latin typeface="Times New Roman" pitchFamily="18" charset="0"/>
                <a:cs typeface="Times New Roman" pitchFamily="18" charset="0"/>
              </a:rPr>
              <a:t>бензин</a:t>
            </a:r>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793" y="260648"/>
            <a:ext cx="11430824" cy="720080"/>
          </a:xfrm>
        </p:spPr>
        <p:txBody>
          <a:bodyPr>
            <a:normAutofit/>
          </a:bodyPr>
          <a:lstStyle/>
          <a:p>
            <a:pPr algn="ctr"/>
            <a:r>
              <a:rPr lang="ru-RU" sz="3600" dirty="0">
                <a:solidFill>
                  <a:schemeClr val="tx1"/>
                </a:solidFill>
                <a:latin typeface="Times New Roman" pitchFamily="18" charset="0"/>
                <a:cs typeface="Times New Roman" pitchFamily="18" charset="0"/>
              </a:rPr>
              <a:t>Равновесие спроса и предложения</a:t>
            </a:r>
          </a:p>
        </p:txBody>
      </p:sp>
      <p:sp>
        <p:nvSpPr>
          <p:cNvPr id="3" name="Содержимое 2"/>
          <p:cNvSpPr>
            <a:spLocks noGrp="1"/>
          </p:cNvSpPr>
          <p:nvPr>
            <p:ph sz="quarter" idx="1"/>
          </p:nvPr>
        </p:nvSpPr>
        <p:spPr>
          <a:xfrm>
            <a:off x="323801" y="1556792"/>
            <a:ext cx="11089231" cy="4968552"/>
          </a:xfrm>
        </p:spPr>
        <p:txBody>
          <a:bodyPr>
            <a:normAutofit/>
          </a:bodyPr>
          <a:lstStyle/>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   До сих пор мы рассматривали предложение и спрос изолировано. Мы знаем, какое количество товара охотно купят или продадут при каждой цене. Мы видим, что потребители предъявляют спрос на разное количество кукурузных хлопьев, автомобилей и компьютеров, так как он является функцией цен соответствующих товаров. </a:t>
            </a:r>
          </a:p>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Аналогично, производители охотно поставят разное количество тех или иных товаров в зависимости от их цены. Но как мы можем объединить эти две составляющие рынка?</a:t>
            </a:r>
          </a:p>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Ответ таков: в результате взаимодействия спроса и предложения устанавливается равновесная цена и равновесный объем, или рыночное равновесие.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817" y="1052736"/>
            <a:ext cx="6624736" cy="4896544"/>
          </a:xfrm>
        </p:spPr>
        <p:txBody>
          <a:bodyPr>
            <a:normAutofit fontScale="40000" lnSpcReduction="20000"/>
          </a:bodyPr>
          <a:lstStyle/>
          <a:p>
            <a:pPr marL="0" indent="432000" algn="just">
              <a:buClr>
                <a:srgbClr val="002060"/>
              </a:buClr>
              <a:buFont typeface="Wingdings" panose="05000000000000000000" pitchFamily="2" charset="2"/>
              <a:buChar char="Ø"/>
            </a:pPr>
            <a:r>
              <a:rPr lang="ru-RU" sz="6500" b="1" i="1" dirty="0">
                <a:latin typeface="Times New Roman" pitchFamily="18" charset="0"/>
                <a:cs typeface="Times New Roman" pitchFamily="18" charset="0"/>
              </a:rPr>
              <a:t>Рыночное равновесие</a:t>
            </a:r>
            <a:r>
              <a:rPr lang="ru-RU" sz="6500" dirty="0">
                <a:latin typeface="Times New Roman" pitchFamily="18" charset="0"/>
                <a:cs typeface="Times New Roman" pitchFamily="18" charset="0"/>
              </a:rPr>
              <a:t> наступает при той цене и том количестве, когда силы спроса и предложения уравновешиваются. </a:t>
            </a:r>
            <a:endParaRPr lang="ru-RU" sz="6500" dirty="0" smtClean="0">
              <a:latin typeface="Times New Roman" pitchFamily="18" charset="0"/>
              <a:cs typeface="Times New Roman" pitchFamily="18" charset="0"/>
            </a:endParaRPr>
          </a:p>
          <a:p>
            <a:pPr marL="0" indent="432000" algn="just">
              <a:spcBef>
                <a:spcPts val="1800"/>
              </a:spcBef>
              <a:buClr>
                <a:srgbClr val="002060"/>
              </a:buClr>
              <a:buFont typeface="Wingdings" panose="05000000000000000000" pitchFamily="2" charset="2"/>
              <a:buChar char="Ø"/>
            </a:pPr>
            <a:r>
              <a:rPr lang="ru-RU" sz="6500" dirty="0" smtClean="0">
                <a:latin typeface="Times New Roman" pitchFamily="18" charset="0"/>
                <a:cs typeface="Times New Roman" pitchFamily="18" charset="0"/>
              </a:rPr>
              <a:t>При </a:t>
            </a:r>
            <a:r>
              <a:rPr lang="ru-RU" sz="6500" dirty="0">
                <a:latin typeface="Times New Roman" pitchFamily="18" charset="0"/>
                <a:cs typeface="Times New Roman" pitchFamily="18" charset="0"/>
              </a:rPr>
              <a:t>равновесной цене количество товара, которое хотят купить потребители, равно количеству товара, которое продавцы хотят продать.</a:t>
            </a:r>
          </a:p>
          <a:p>
            <a:pPr marL="0" indent="432000" algn="just">
              <a:spcBef>
                <a:spcPts val="1800"/>
              </a:spcBef>
              <a:buClr>
                <a:srgbClr val="002060"/>
              </a:buClr>
              <a:buFont typeface="Wingdings" panose="05000000000000000000" pitchFamily="2" charset="2"/>
              <a:buChar char="Ø"/>
            </a:pPr>
            <a:r>
              <a:rPr lang="ru-RU" sz="6500" dirty="0">
                <a:latin typeface="Times New Roman" pitchFamily="18" charset="0"/>
                <a:cs typeface="Times New Roman" pitchFamily="18" charset="0"/>
              </a:rPr>
              <a:t>Мы называем это </a:t>
            </a:r>
            <a:r>
              <a:rPr lang="ru-RU" sz="6500" dirty="0" smtClean="0">
                <a:latin typeface="Times New Roman" pitchFamily="18" charset="0"/>
                <a:cs typeface="Times New Roman" pitchFamily="18" charset="0"/>
              </a:rPr>
              <a:t>положение равновесным</a:t>
            </a:r>
            <a:r>
              <a:rPr lang="ru-RU" sz="6500" dirty="0">
                <a:latin typeface="Times New Roman" pitchFamily="18" charset="0"/>
                <a:cs typeface="Times New Roman" pitchFamily="18" charset="0"/>
              </a:rPr>
              <a:t>, потому что когда спрос и предложение находятся в равновесии, нет никаких причин для роста или снижения цены до тех пор, пока все прочие условия остаются неизменными. </a:t>
            </a:r>
            <a:endParaRPr lang="ru-RU" sz="6500" dirty="0"/>
          </a:p>
          <a:p>
            <a:pPr marL="0" indent="0">
              <a:buNone/>
            </a:pP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200" y="1039585"/>
            <a:ext cx="4105806" cy="4621664"/>
          </a:xfrm>
          <a:prstGeom prst="rect">
            <a:avLst/>
          </a:prstGeom>
        </p:spPr>
      </p:pic>
    </p:spTree>
    <p:extLst>
      <p:ext uri="{BB962C8B-B14F-4D97-AF65-F5344CB8AC3E}">
        <p14:creationId xmlns:p14="http://schemas.microsoft.com/office/powerpoint/2010/main" val="1179657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p:cNvGraphicFramePr>
          <p:nvPr>
            <p:extLst>
              <p:ext uri="{D42A27DB-BD31-4B8C-83A1-F6EECF244321}">
                <p14:modId xmlns:p14="http://schemas.microsoft.com/office/powerpoint/2010/main" val="1596126220"/>
              </p:ext>
            </p:extLst>
          </p:nvPr>
        </p:nvGraphicFramePr>
        <p:xfrm>
          <a:off x="251793" y="2924944"/>
          <a:ext cx="11392043" cy="3534648"/>
        </p:xfrm>
        <a:graphic>
          <a:graphicData uri="http://schemas.openxmlformats.org/drawingml/2006/table">
            <a:tbl>
              <a:tblPr firstRow="1" bandRow="1">
                <a:tableStyleId>{5C22544A-7EE6-4342-B048-85BDC9FD1C3A}</a:tableStyleId>
              </a:tblPr>
              <a:tblGrid>
                <a:gridCol w="624948"/>
                <a:gridCol w="2280977"/>
                <a:gridCol w="2448272"/>
                <a:gridCol w="2664296"/>
                <a:gridCol w="1512168"/>
                <a:gridCol w="1861382"/>
              </a:tblGrid>
              <a:tr h="370840">
                <a:tc gridSpan="6">
                  <a:txBody>
                    <a:bodyPr/>
                    <a:lstStyle/>
                    <a:p>
                      <a:pPr algn="ctr"/>
                      <a:r>
                        <a:rPr lang="ru-RU" sz="1700" dirty="0" smtClean="0"/>
                        <a:t>Объединение</a:t>
                      </a:r>
                      <a:r>
                        <a:rPr lang="ru-RU" sz="1700" baseline="0" dirty="0" smtClean="0"/>
                        <a:t> спроса и предложения на кукурузные хлопья</a:t>
                      </a:r>
                      <a:endParaRPr lang="ru-RU" sz="1700" dirty="0"/>
                    </a:p>
                  </a:txBody>
                  <a:tcPr marL="118809" marR="118809">
                    <a:solidFill>
                      <a:schemeClr val="accent4">
                        <a:lumMod val="75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781288">
                <a:tc rowSpan="2">
                  <a:txBody>
                    <a:bodyPr/>
                    <a:lstStyle/>
                    <a:p>
                      <a:pPr algn="ctr"/>
                      <a:endParaRPr lang="ru-RU" sz="1700" dirty="0"/>
                    </a:p>
                  </a:txBody>
                  <a:tcPr marL="118809" marR="118809">
                    <a:solidFill>
                      <a:srgbClr val="D8EEC0"/>
                    </a:solidFill>
                  </a:tcPr>
                </a:tc>
                <a:tc>
                  <a:txBody>
                    <a:bodyPr/>
                    <a:lstStyle/>
                    <a:p>
                      <a:pPr algn="ctr"/>
                      <a:r>
                        <a:rPr lang="ru-RU" sz="1700" dirty="0" smtClean="0"/>
                        <a:t>Возможные цены</a:t>
                      </a:r>
                      <a:r>
                        <a:rPr lang="ru-RU" sz="1700" baseline="0" dirty="0" smtClean="0"/>
                        <a:t> </a:t>
                      </a:r>
                      <a:r>
                        <a:rPr lang="ru-RU" sz="1700" dirty="0" smtClean="0"/>
                        <a:t>(долл. за</a:t>
                      </a:r>
                      <a:r>
                        <a:rPr lang="ru-RU" sz="1700" baseline="0" dirty="0" smtClean="0"/>
                        <a:t> упаковку)</a:t>
                      </a:r>
                      <a:endParaRPr lang="ru-RU" sz="1700" dirty="0"/>
                    </a:p>
                  </a:txBody>
                  <a:tcPr marL="118809" marR="118809">
                    <a:solidFill>
                      <a:srgbClr val="D8EEC0"/>
                    </a:solidFill>
                  </a:tcPr>
                </a:tc>
                <a:tc>
                  <a:txBody>
                    <a:bodyPr/>
                    <a:lstStyle/>
                    <a:p>
                      <a:pPr algn="ctr"/>
                      <a:r>
                        <a:rPr lang="ru-RU" sz="1700" dirty="0" smtClean="0"/>
                        <a:t>Величина</a:t>
                      </a:r>
                      <a:r>
                        <a:rPr lang="ru-RU" sz="1700" baseline="0" dirty="0" smtClean="0"/>
                        <a:t> спроса</a:t>
                      </a:r>
                    </a:p>
                    <a:p>
                      <a:pPr algn="ctr"/>
                      <a:r>
                        <a:rPr lang="ru-RU" sz="1700" baseline="0" dirty="0" smtClean="0"/>
                        <a:t>(млн. упаковок в год)</a:t>
                      </a:r>
                      <a:endParaRPr lang="ru-RU" sz="1700" dirty="0"/>
                    </a:p>
                  </a:txBody>
                  <a:tcPr marL="118809" marR="118809">
                    <a:solidFill>
                      <a:srgbClr val="D8EEC0"/>
                    </a:solidFill>
                  </a:tcPr>
                </a:tc>
                <a:tc>
                  <a:txBody>
                    <a:bodyPr/>
                    <a:lstStyle/>
                    <a:p>
                      <a:pPr algn="ctr"/>
                      <a:r>
                        <a:rPr lang="ru-RU" sz="1700" dirty="0" smtClean="0"/>
                        <a:t>Величина предложения</a:t>
                      </a:r>
                    </a:p>
                    <a:p>
                      <a:pPr algn="ctr"/>
                      <a:r>
                        <a:rPr lang="ru-RU" sz="1700" dirty="0" smtClean="0"/>
                        <a:t>(млн. упаковок в год)</a:t>
                      </a:r>
                      <a:endParaRPr lang="ru-RU" sz="1700" dirty="0"/>
                    </a:p>
                  </a:txBody>
                  <a:tcPr marL="118809" marR="118809">
                    <a:solidFill>
                      <a:srgbClr val="D8EEC0"/>
                    </a:solidFill>
                  </a:tcPr>
                </a:tc>
                <a:tc>
                  <a:txBody>
                    <a:bodyPr/>
                    <a:lstStyle/>
                    <a:p>
                      <a:pPr algn="ctr"/>
                      <a:r>
                        <a:rPr lang="ru-RU" sz="1700" dirty="0" smtClean="0"/>
                        <a:t>Состояние</a:t>
                      </a:r>
                      <a:r>
                        <a:rPr lang="ru-RU" sz="1700" baseline="0" dirty="0" smtClean="0"/>
                        <a:t> рынка</a:t>
                      </a:r>
                      <a:endParaRPr lang="ru-RU" sz="1700" dirty="0"/>
                    </a:p>
                  </a:txBody>
                  <a:tcPr marL="118809" marR="118809">
                    <a:solidFill>
                      <a:srgbClr val="D8EEC0"/>
                    </a:solidFill>
                  </a:tcPr>
                </a:tc>
                <a:tc>
                  <a:txBody>
                    <a:bodyPr/>
                    <a:lstStyle/>
                    <a:p>
                      <a:pPr algn="ctr"/>
                      <a:r>
                        <a:rPr lang="ru-RU" sz="1700" dirty="0" smtClean="0"/>
                        <a:t>Давление на цену</a:t>
                      </a:r>
                      <a:endParaRPr lang="ru-RU" sz="1700" dirty="0"/>
                    </a:p>
                  </a:txBody>
                  <a:tcPr marL="118809" marR="118809">
                    <a:solidFill>
                      <a:srgbClr val="D8EEC0"/>
                    </a:solidFill>
                  </a:tcPr>
                </a:tc>
              </a:tr>
              <a:tr h="216024">
                <a:tc vMerge="1">
                  <a:txBody>
                    <a:bodyPr/>
                    <a:lstStyle/>
                    <a:p>
                      <a:pPr algn="ctr"/>
                      <a:endParaRPr lang="ru-RU"/>
                    </a:p>
                  </a:txBody>
                  <a:tcPr/>
                </a:tc>
                <a:tc>
                  <a:txBody>
                    <a:bodyPr/>
                    <a:lstStyle/>
                    <a:p>
                      <a:pPr algn="ctr"/>
                      <a:r>
                        <a:rPr lang="ru-RU" sz="1700" dirty="0" smtClean="0"/>
                        <a:t>(1)</a:t>
                      </a:r>
                      <a:endParaRPr lang="ru-RU" sz="1700" dirty="0"/>
                    </a:p>
                  </a:txBody>
                  <a:tcPr marL="118809" marR="118809">
                    <a:solidFill>
                      <a:schemeClr val="bg1">
                        <a:lumMod val="95000"/>
                      </a:schemeClr>
                    </a:solidFill>
                  </a:tcPr>
                </a:tc>
                <a:tc>
                  <a:txBody>
                    <a:bodyPr/>
                    <a:lstStyle/>
                    <a:p>
                      <a:pPr algn="ctr"/>
                      <a:r>
                        <a:rPr lang="ru-RU" sz="1700" dirty="0" smtClean="0"/>
                        <a:t>(2)</a:t>
                      </a:r>
                      <a:endParaRPr lang="ru-RU" sz="1700" dirty="0"/>
                    </a:p>
                  </a:txBody>
                  <a:tcPr marL="118809" marR="118809">
                    <a:solidFill>
                      <a:schemeClr val="bg1">
                        <a:lumMod val="95000"/>
                      </a:schemeClr>
                    </a:solidFill>
                  </a:tcPr>
                </a:tc>
                <a:tc>
                  <a:txBody>
                    <a:bodyPr/>
                    <a:lstStyle/>
                    <a:p>
                      <a:pPr algn="ctr"/>
                      <a:r>
                        <a:rPr lang="ru-RU" sz="1700" dirty="0" smtClean="0"/>
                        <a:t>(3)</a:t>
                      </a:r>
                      <a:endParaRPr lang="ru-RU" sz="1700" dirty="0"/>
                    </a:p>
                  </a:txBody>
                  <a:tcPr marL="118809" marR="118809">
                    <a:solidFill>
                      <a:schemeClr val="bg1">
                        <a:lumMod val="95000"/>
                      </a:schemeClr>
                    </a:solidFill>
                  </a:tcPr>
                </a:tc>
                <a:tc>
                  <a:txBody>
                    <a:bodyPr/>
                    <a:lstStyle/>
                    <a:p>
                      <a:pPr algn="ctr"/>
                      <a:r>
                        <a:rPr lang="ru-RU" sz="1700" dirty="0" smtClean="0"/>
                        <a:t>(4)</a:t>
                      </a:r>
                      <a:endParaRPr lang="ru-RU" sz="1700" dirty="0"/>
                    </a:p>
                  </a:txBody>
                  <a:tcPr marL="118809" marR="118809">
                    <a:solidFill>
                      <a:schemeClr val="bg1">
                        <a:lumMod val="95000"/>
                      </a:schemeClr>
                    </a:solidFill>
                  </a:tcPr>
                </a:tc>
                <a:tc>
                  <a:txBody>
                    <a:bodyPr/>
                    <a:lstStyle/>
                    <a:p>
                      <a:pPr algn="ctr"/>
                      <a:r>
                        <a:rPr lang="ru-RU" sz="1700" dirty="0" smtClean="0"/>
                        <a:t>(5)</a:t>
                      </a:r>
                      <a:endParaRPr lang="ru-RU" sz="1700" dirty="0"/>
                    </a:p>
                  </a:txBody>
                  <a:tcPr marL="118809" marR="118809">
                    <a:solidFill>
                      <a:schemeClr val="bg1">
                        <a:lumMod val="95000"/>
                      </a:schemeClr>
                    </a:solidFill>
                  </a:tcPr>
                </a:tc>
              </a:tr>
              <a:tr h="257318">
                <a:tc>
                  <a:txBody>
                    <a:bodyPr/>
                    <a:lstStyle/>
                    <a:p>
                      <a:pPr algn="ctr"/>
                      <a:r>
                        <a:rPr lang="en-US" sz="1700" dirty="0" smtClean="0"/>
                        <a:t>A</a:t>
                      </a:r>
                      <a:endParaRPr lang="ru-RU" sz="1700" dirty="0"/>
                    </a:p>
                  </a:txBody>
                  <a:tcPr marL="118809" marR="118809">
                    <a:solidFill>
                      <a:srgbClr val="D8EEC0"/>
                    </a:solidFill>
                  </a:tcPr>
                </a:tc>
                <a:tc>
                  <a:txBody>
                    <a:bodyPr/>
                    <a:lstStyle/>
                    <a:p>
                      <a:pPr algn="ctr"/>
                      <a:r>
                        <a:rPr lang="en-US" sz="1700" dirty="0" smtClean="0"/>
                        <a:t>5</a:t>
                      </a:r>
                      <a:endParaRPr lang="ru-RU" sz="1700" dirty="0"/>
                    </a:p>
                  </a:txBody>
                  <a:tcPr marL="118809" marR="118809">
                    <a:solidFill>
                      <a:srgbClr val="D8EEC0"/>
                    </a:solidFill>
                  </a:tcPr>
                </a:tc>
                <a:tc>
                  <a:txBody>
                    <a:bodyPr/>
                    <a:lstStyle/>
                    <a:p>
                      <a:pPr algn="ctr"/>
                      <a:r>
                        <a:rPr lang="en-US" sz="1700" dirty="0" smtClean="0"/>
                        <a:t>9</a:t>
                      </a:r>
                      <a:endParaRPr lang="ru-RU" sz="1700" dirty="0"/>
                    </a:p>
                  </a:txBody>
                  <a:tcPr marL="118809" marR="118809">
                    <a:solidFill>
                      <a:srgbClr val="D8EEC0"/>
                    </a:solidFill>
                  </a:tcPr>
                </a:tc>
                <a:tc>
                  <a:txBody>
                    <a:bodyPr/>
                    <a:lstStyle/>
                    <a:p>
                      <a:pPr algn="ctr"/>
                      <a:r>
                        <a:rPr lang="en-US" sz="1700" dirty="0" smtClean="0"/>
                        <a:t>18</a:t>
                      </a:r>
                      <a:endParaRPr lang="ru-RU" sz="1700" dirty="0"/>
                    </a:p>
                  </a:txBody>
                  <a:tcPr marL="118809" marR="118809">
                    <a:solidFill>
                      <a:srgbClr val="D8EEC0"/>
                    </a:solidFill>
                  </a:tcPr>
                </a:tc>
                <a:tc>
                  <a:txBody>
                    <a:bodyPr/>
                    <a:lstStyle/>
                    <a:p>
                      <a:pPr algn="ctr"/>
                      <a:r>
                        <a:rPr lang="ru-RU" sz="1700" dirty="0" smtClean="0"/>
                        <a:t>Излишек </a:t>
                      </a:r>
                      <a:endParaRPr lang="ru-RU" sz="1700" dirty="0"/>
                    </a:p>
                  </a:txBody>
                  <a:tcPr marL="118809" marR="118809">
                    <a:solidFill>
                      <a:srgbClr val="D8EEC0"/>
                    </a:solidFill>
                  </a:tcPr>
                </a:tc>
                <a:tc>
                  <a:txBody>
                    <a:bodyPr/>
                    <a:lstStyle/>
                    <a:p>
                      <a:pPr algn="ctr"/>
                      <a:r>
                        <a:rPr lang="ru-RU" sz="1700" dirty="0" smtClean="0"/>
                        <a:t>Понижение </a:t>
                      </a:r>
                      <a:endParaRPr lang="ru-RU" sz="1700" dirty="0"/>
                    </a:p>
                  </a:txBody>
                  <a:tcPr marL="118809" marR="118809">
                    <a:solidFill>
                      <a:srgbClr val="D8EEC0"/>
                    </a:solidFill>
                  </a:tcPr>
                </a:tc>
              </a:tr>
              <a:tr h="338846">
                <a:tc>
                  <a:txBody>
                    <a:bodyPr/>
                    <a:lstStyle/>
                    <a:p>
                      <a:pPr algn="ctr"/>
                      <a:r>
                        <a:rPr lang="en-US" sz="1700" dirty="0" smtClean="0"/>
                        <a:t>B</a:t>
                      </a:r>
                      <a:endParaRPr lang="ru-RU" sz="1700" dirty="0"/>
                    </a:p>
                  </a:txBody>
                  <a:tcPr marL="118809" marR="118809">
                    <a:solidFill>
                      <a:schemeClr val="bg1">
                        <a:lumMod val="95000"/>
                      </a:schemeClr>
                    </a:solidFill>
                  </a:tcPr>
                </a:tc>
                <a:tc>
                  <a:txBody>
                    <a:bodyPr/>
                    <a:lstStyle/>
                    <a:p>
                      <a:pPr algn="ctr"/>
                      <a:r>
                        <a:rPr lang="en-US" sz="1700" dirty="0" smtClean="0"/>
                        <a:t>4</a:t>
                      </a:r>
                      <a:endParaRPr lang="ru-RU" sz="1700" dirty="0"/>
                    </a:p>
                  </a:txBody>
                  <a:tcPr marL="118809" marR="118809">
                    <a:solidFill>
                      <a:schemeClr val="bg1">
                        <a:lumMod val="95000"/>
                      </a:schemeClr>
                    </a:solidFill>
                  </a:tcPr>
                </a:tc>
                <a:tc>
                  <a:txBody>
                    <a:bodyPr/>
                    <a:lstStyle/>
                    <a:p>
                      <a:pPr algn="ctr"/>
                      <a:r>
                        <a:rPr lang="en-US" sz="1700" dirty="0" smtClean="0"/>
                        <a:t>10</a:t>
                      </a:r>
                      <a:endParaRPr lang="ru-RU" sz="1700" dirty="0"/>
                    </a:p>
                  </a:txBody>
                  <a:tcPr marL="118809" marR="118809">
                    <a:solidFill>
                      <a:schemeClr val="bg1">
                        <a:lumMod val="95000"/>
                      </a:schemeClr>
                    </a:solidFill>
                  </a:tcPr>
                </a:tc>
                <a:tc>
                  <a:txBody>
                    <a:bodyPr/>
                    <a:lstStyle/>
                    <a:p>
                      <a:pPr algn="ctr"/>
                      <a:r>
                        <a:rPr lang="en-US" sz="1700" dirty="0" smtClean="0"/>
                        <a:t>16</a:t>
                      </a:r>
                      <a:endParaRPr lang="ru-RU" sz="1700" dirty="0"/>
                    </a:p>
                  </a:txBody>
                  <a:tcPr marL="118809" marR="118809">
                    <a:solidFill>
                      <a:schemeClr val="bg1">
                        <a:lumMod val="95000"/>
                      </a:schemeClr>
                    </a:solidFill>
                  </a:tcPr>
                </a:tc>
                <a:tc>
                  <a:txBody>
                    <a:bodyPr/>
                    <a:lstStyle/>
                    <a:p>
                      <a:pPr algn="ctr"/>
                      <a:r>
                        <a:rPr lang="ru-RU" sz="1700" dirty="0" smtClean="0"/>
                        <a:t>Излишек</a:t>
                      </a:r>
                      <a:endParaRPr lang="ru-RU" sz="1700" dirty="0"/>
                    </a:p>
                  </a:txBody>
                  <a:tcPr marL="118809" marR="118809">
                    <a:solidFill>
                      <a:schemeClr val="bg1">
                        <a:lumMod val="95000"/>
                      </a:schemeClr>
                    </a:solidFill>
                  </a:tcPr>
                </a:tc>
                <a:tc>
                  <a:txBody>
                    <a:bodyPr/>
                    <a:lstStyle/>
                    <a:p>
                      <a:pPr algn="ctr"/>
                      <a:r>
                        <a:rPr lang="ru-RU" sz="1700" dirty="0" smtClean="0"/>
                        <a:t>Понижение</a:t>
                      </a:r>
                      <a:endParaRPr lang="ru-RU" sz="1700" dirty="0"/>
                    </a:p>
                  </a:txBody>
                  <a:tcPr marL="118809" marR="118809">
                    <a:solidFill>
                      <a:schemeClr val="bg1">
                        <a:lumMod val="95000"/>
                      </a:schemeClr>
                    </a:solidFill>
                  </a:tcPr>
                </a:tc>
              </a:tr>
              <a:tr h="276358">
                <a:tc>
                  <a:txBody>
                    <a:bodyPr/>
                    <a:lstStyle/>
                    <a:p>
                      <a:pPr algn="ctr"/>
                      <a:r>
                        <a:rPr lang="en-US" sz="1700" dirty="0" smtClean="0"/>
                        <a:t>C</a:t>
                      </a:r>
                      <a:endParaRPr lang="ru-RU" sz="1700" dirty="0"/>
                    </a:p>
                  </a:txBody>
                  <a:tcPr marL="118809" marR="118809">
                    <a:solidFill>
                      <a:srgbClr val="D8EEC0"/>
                    </a:solidFill>
                  </a:tcPr>
                </a:tc>
                <a:tc>
                  <a:txBody>
                    <a:bodyPr/>
                    <a:lstStyle/>
                    <a:p>
                      <a:pPr algn="ctr"/>
                      <a:r>
                        <a:rPr lang="en-US" sz="1700" dirty="0" smtClean="0"/>
                        <a:t>3</a:t>
                      </a:r>
                      <a:endParaRPr lang="ru-RU" sz="1700" dirty="0"/>
                    </a:p>
                  </a:txBody>
                  <a:tcPr marL="118809" marR="118809">
                    <a:solidFill>
                      <a:srgbClr val="D8EEC0"/>
                    </a:solidFill>
                  </a:tcPr>
                </a:tc>
                <a:tc>
                  <a:txBody>
                    <a:bodyPr/>
                    <a:lstStyle/>
                    <a:p>
                      <a:pPr algn="ctr"/>
                      <a:r>
                        <a:rPr lang="en-US" sz="1700" dirty="0" smtClean="0"/>
                        <a:t>12</a:t>
                      </a:r>
                      <a:endParaRPr lang="ru-RU" sz="1700" dirty="0"/>
                    </a:p>
                  </a:txBody>
                  <a:tcPr marL="118809" marR="118809">
                    <a:solidFill>
                      <a:srgbClr val="D8EEC0"/>
                    </a:solidFill>
                  </a:tcPr>
                </a:tc>
                <a:tc>
                  <a:txBody>
                    <a:bodyPr/>
                    <a:lstStyle/>
                    <a:p>
                      <a:pPr algn="ctr"/>
                      <a:r>
                        <a:rPr lang="en-US" sz="1700" dirty="0" smtClean="0"/>
                        <a:t>12</a:t>
                      </a:r>
                      <a:endParaRPr lang="ru-RU" sz="1700" dirty="0"/>
                    </a:p>
                  </a:txBody>
                  <a:tcPr marL="118809" marR="118809">
                    <a:solidFill>
                      <a:srgbClr val="D8EEC0"/>
                    </a:solidFill>
                  </a:tcPr>
                </a:tc>
                <a:tc>
                  <a:txBody>
                    <a:bodyPr/>
                    <a:lstStyle/>
                    <a:p>
                      <a:pPr algn="ctr"/>
                      <a:r>
                        <a:rPr lang="ru-RU" sz="1700" dirty="0" smtClean="0"/>
                        <a:t>Равновесие </a:t>
                      </a:r>
                      <a:endParaRPr lang="ru-RU" sz="1700" dirty="0"/>
                    </a:p>
                  </a:txBody>
                  <a:tcPr marL="118809" marR="118809">
                    <a:solidFill>
                      <a:srgbClr val="D8EEC0"/>
                    </a:solidFill>
                  </a:tcPr>
                </a:tc>
                <a:tc>
                  <a:txBody>
                    <a:bodyPr/>
                    <a:lstStyle/>
                    <a:p>
                      <a:pPr algn="ctr"/>
                      <a:r>
                        <a:rPr lang="ru-RU" sz="1700" dirty="0" smtClean="0"/>
                        <a:t>Нейтральное </a:t>
                      </a:r>
                      <a:endParaRPr lang="ru-RU" sz="1700" dirty="0"/>
                    </a:p>
                  </a:txBody>
                  <a:tcPr marL="118809" marR="118809">
                    <a:solidFill>
                      <a:srgbClr val="D8EEC0"/>
                    </a:solidFill>
                  </a:tcPr>
                </a:tc>
              </a:tr>
              <a:tr h="370840">
                <a:tc>
                  <a:txBody>
                    <a:bodyPr/>
                    <a:lstStyle/>
                    <a:p>
                      <a:pPr algn="ctr"/>
                      <a:r>
                        <a:rPr lang="en-US" sz="1700" dirty="0" smtClean="0"/>
                        <a:t>D</a:t>
                      </a:r>
                      <a:endParaRPr lang="ru-RU" sz="1700" dirty="0"/>
                    </a:p>
                  </a:txBody>
                  <a:tcPr marL="118809" marR="118809">
                    <a:solidFill>
                      <a:schemeClr val="bg1">
                        <a:lumMod val="95000"/>
                      </a:schemeClr>
                    </a:solidFill>
                  </a:tcPr>
                </a:tc>
                <a:tc>
                  <a:txBody>
                    <a:bodyPr/>
                    <a:lstStyle/>
                    <a:p>
                      <a:pPr algn="ctr"/>
                      <a:r>
                        <a:rPr lang="en-US" sz="1700" dirty="0" smtClean="0"/>
                        <a:t>2</a:t>
                      </a:r>
                      <a:endParaRPr lang="ru-RU" sz="1700" dirty="0"/>
                    </a:p>
                  </a:txBody>
                  <a:tcPr marL="118809" marR="118809">
                    <a:solidFill>
                      <a:schemeClr val="bg1">
                        <a:lumMod val="95000"/>
                      </a:schemeClr>
                    </a:solidFill>
                  </a:tcPr>
                </a:tc>
                <a:tc>
                  <a:txBody>
                    <a:bodyPr/>
                    <a:lstStyle/>
                    <a:p>
                      <a:pPr algn="ctr"/>
                      <a:r>
                        <a:rPr lang="en-US" sz="1700" dirty="0" smtClean="0"/>
                        <a:t>15</a:t>
                      </a:r>
                      <a:endParaRPr lang="ru-RU" sz="1700" dirty="0"/>
                    </a:p>
                  </a:txBody>
                  <a:tcPr marL="118809" marR="118809">
                    <a:solidFill>
                      <a:schemeClr val="bg1">
                        <a:lumMod val="95000"/>
                      </a:schemeClr>
                    </a:solidFill>
                  </a:tcPr>
                </a:tc>
                <a:tc>
                  <a:txBody>
                    <a:bodyPr/>
                    <a:lstStyle/>
                    <a:p>
                      <a:pPr algn="ctr"/>
                      <a:r>
                        <a:rPr lang="en-US" sz="1700" dirty="0" smtClean="0"/>
                        <a:t>7</a:t>
                      </a:r>
                      <a:endParaRPr lang="ru-RU" sz="1700" dirty="0"/>
                    </a:p>
                  </a:txBody>
                  <a:tcPr marL="118809" marR="118809">
                    <a:solidFill>
                      <a:schemeClr val="bg1">
                        <a:lumMod val="95000"/>
                      </a:schemeClr>
                    </a:solidFill>
                  </a:tcPr>
                </a:tc>
                <a:tc>
                  <a:txBody>
                    <a:bodyPr/>
                    <a:lstStyle/>
                    <a:p>
                      <a:pPr algn="ctr"/>
                      <a:r>
                        <a:rPr lang="ru-RU" sz="1700" dirty="0" smtClean="0"/>
                        <a:t>Нехватка </a:t>
                      </a:r>
                      <a:endParaRPr lang="ru-RU" sz="1700" dirty="0"/>
                    </a:p>
                  </a:txBody>
                  <a:tcPr marL="118809" marR="118809">
                    <a:solidFill>
                      <a:schemeClr val="bg1">
                        <a:lumMod val="95000"/>
                      </a:schemeClr>
                    </a:solidFill>
                  </a:tcPr>
                </a:tc>
                <a:tc>
                  <a:txBody>
                    <a:bodyPr/>
                    <a:lstStyle/>
                    <a:p>
                      <a:pPr algn="ctr"/>
                      <a:r>
                        <a:rPr lang="ru-RU" sz="1700" dirty="0" smtClean="0"/>
                        <a:t>Повышение </a:t>
                      </a:r>
                      <a:endParaRPr lang="ru-RU" sz="1700" dirty="0"/>
                    </a:p>
                  </a:txBody>
                  <a:tcPr marL="118809" marR="118809">
                    <a:solidFill>
                      <a:schemeClr val="bg1">
                        <a:lumMod val="95000"/>
                      </a:schemeClr>
                    </a:solidFill>
                  </a:tcPr>
                </a:tc>
              </a:tr>
              <a:tr h="203070">
                <a:tc>
                  <a:txBody>
                    <a:bodyPr/>
                    <a:lstStyle/>
                    <a:p>
                      <a:pPr algn="ctr"/>
                      <a:r>
                        <a:rPr lang="en-US" sz="1700" dirty="0" smtClean="0"/>
                        <a:t>E</a:t>
                      </a:r>
                      <a:endParaRPr lang="ru-RU" sz="1700" dirty="0"/>
                    </a:p>
                  </a:txBody>
                  <a:tcPr marL="118809" marR="118809">
                    <a:solidFill>
                      <a:srgbClr val="D8EEC0"/>
                    </a:solidFill>
                  </a:tcPr>
                </a:tc>
                <a:tc>
                  <a:txBody>
                    <a:bodyPr/>
                    <a:lstStyle/>
                    <a:p>
                      <a:pPr algn="ctr"/>
                      <a:r>
                        <a:rPr lang="en-US" sz="1700" dirty="0" smtClean="0"/>
                        <a:t>1</a:t>
                      </a:r>
                      <a:endParaRPr lang="ru-RU" sz="1700" dirty="0"/>
                    </a:p>
                  </a:txBody>
                  <a:tcPr marL="118809" marR="118809">
                    <a:solidFill>
                      <a:srgbClr val="D8EEC0"/>
                    </a:solidFill>
                  </a:tcPr>
                </a:tc>
                <a:tc>
                  <a:txBody>
                    <a:bodyPr/>
                    <a:lstStyle/>
                    <a:p>
                      <a:pPr algn="ctr"/>
                      <a:r>
                        <a:rPr lang="en-US" sz="1700" dirty="0" smtClean="0"/>
                        <a:t>20</a:t>
                      </a:r>
                      <a:endParaRPr lang="ru-RU" sz="1700" dirty="0"/>
                    </a:p>
                  </a:txBody>
                  <a:tcPr marL="118809" marR="118809">
                    <a:solidFill>
                      <a:srgbClr val="D8EEC0"/>
                    </a:solidFill>
                  </a:tcPr>
                </a:tc>
                <a:tc>
                  <a:txBody>
                    <a:bodyPr/>
                    <a:lstStyle/>
                    <a:p>
                      <a:pPr algn="ctr"/>
                      <a:r>
                        <a:rPr lang="en-US" sz="1700" dirty="0" smtClean="0"/>
                        <a:t>0</a:t>
                      </a:r>
                      <a:endParaRPr lang="ru-RU" sz="1700" dirty="0"/>
                    </a:p>
                  </a:txBody>
                  <a:tcPr marL="118809" marR="118809">
                    <a:solidFill>
                      <a:srgbClr val="D8EEC0"/>
                    </a:solidFill>
                  </a:tcPr>
                </a:tc>
                <a:tc>
                  <a:txBody>
                    <a:bodyPr/>
                    <a:lstStyle/>
                    <a:p>
                      <a:pPr algn="ctr"/>
                      <a:r>
                        <a:rPr lang="ru-RU" sz="1700" dirty="0" smtClean="0"/>
                        <a:t>Нехватка</a:t>
                      </a:r>
                      <a:endParaRPr lang="ru-RU" sz="1700" dirty="0"/>
                    </a:p>
                  </a:txBody>
                  <a:tcPr marL="118809" marR="118809">
                    <a:solidFill>
                      <a:srgbClr val="D8EE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700" dirty="0" smtClean="0"/>
                        <a:t>Повышение </a:t>
                      </a:r>
                    </a:p>
                    <a:p>
                      <a:pPr algn="ctr"/>
                      <a:endParaRPr lang="ru-RU" sz="1700" dirty="0"/>
                    </a:p>
                  </a:txBody>
                  <a:tcPr marL="118809" marR="118809">
                    <a:solidFill>
                      <a:srgbClr val="D8EEC0"/>
                    </a:solidFill>
                  </a:tcPr>
                </a:tc>
              </a:tr>
            </a:tbl>
          </a:graphicData>
        </a:graphic>
      </p:graphicFrame>
      <p:sp>
        <p:nvSpPr>
          <p:cNvPr id="2" name="Прямоугольник 1"/>
          <p:cNvSpPr/>
          <p:nvPr/>
        </p:nvSpPr>
        <p:spPr>
          <a:xfrm>
            <a:off x="179785" y="6504057"/>
            <a:ext cx="11449272" cy="353943"/>
          </a:xfrm>
          <a:prstGeom prst="rect">
            <a:avLst/>
          </a:prstGeom>
        </p:spPr>
        <p:txBody>
          <a:bodyPr wrap="square">
            <a:spAutoFit/>
          </a:bodyPr>
          <a:lstStyle/>
          <a:p>
            <a:pPr marL="342865" indent="-342865">
              <a:spcBef>
                <a:spcPct val="20000"/>
              </a:spcBef>
              <a:buClr>
                <a:schemeClr val="accent1"/>
              </a:buClr>
              <a:buSzPct val="70000"/>
              <a:defRPr/>
            </a:pPr>
            <a:r>
              <a:rPr lang="ru-RU" sz="1700" b="1" dirty="0">
                <a:latin typeface="Times New Roman" pitchFamily="18" charset="0"/>
                <a:cs typeface="Times New Roman" pitchFamily="18" charset="0"/>
              </a:rPr>
              <a:t>Таблица 5. Равновесная цена устанавливается в том случае, когда величина спроса равна величине предложения</a:t>
            </a:r>
          </a:p>
        </p:txBody>
      </p:sp>
      <p:sp>
        <p:nvSpPr>
          <p:cNvPr id="5" name="Прямоугольник 4"/>
          <p:cNvSpPr/>
          <p:nvPr/>
        </p:nvSpPr>
        <p:spPr>
          <a:xfrm>
            <a:off x="33225" y="116632"/>
            <a:ext cx="11701065" cy="2739211"/>
          </a:xfrm>
          <a:prstGeom prst="rect">
            <a:avLst/>
          </a:prstGeom>
        </p:spPr>
        <p:txBody>
          <a:bodyPr wrap="square">
            <a:spAutoFit/>
          </a:bodyPr>
          <a:lstStyle/>
          <a:p>
            <a:pPr indent="432000" algn="just">
              <a:buClr>
                <a:srgbClr val="002060"/>
              </a:buClr>
              <a:buFont typeface="Wingdings" panose="05000000000000000000" pitchFamily="2" charset="2"/>
              <a:buChar char="Ø"/>
            </a:pPr>
            <a:r>
              <a:rPr lang="ru-RU" dirty="0">
                <a:latin typeface="Times New Roman" pitchFamily="18" charset="0"/>
                <a:cs typeface="Times New Roman" pitchFamily="18" charset="0"/>
              </a:rPr>
              <a:t>Давайте поработаем над примером с кукурузными хлопья­ми из </a:t>
            </a:r>
            <a:r>
              <a:rPr lang="ru-RU" b="1" dirty="0">
                <a:latin typeface="Times New Roman" pitchFamily="18" charset="0"/>
                <a:cs typeface="Times New Roman" pitchFamily="18" charset="0"/>
              </a:rPr>
              <a:t>табл. 5 </a:t>
            </a:r>
            <a:r>
              <a:rPr lang="ru-RU" dirty="0">
                <a:latin typeface="Times New Roman" pitchFamily="18" charset="0"/>
                <a:cs typeface="Times New Roman" pitchFamily="18" charset="0"/>
              </a:rPr>
              <a:t>для того, чтобы увидеть, как спрос и предложе­ние определяют рыночное равновесие. Численные значения показателей для этой таблицы взяты из </a:t>
            </a:r>
            <a:r>
              <a:rPr lang="ru-RU" b="1" dirty="0">
                <a:latin typeface="Times New Roman" pitchFamily="18" charset="0"/>
                <a:cs typeface="Times New Roman" pitchFamily="18" charset="0"/>
              </a:rPr>
              <a:t>табл. 1 </a:t>
            </a:r>
            <a:r>
              <a:rPr lang="ru-RU" dirty="0">
                <a:latin typeface="Times New Roman" pitchFamily="18" charset="0"/>
                <a:cs typeface="Times New Roman" pitchFamily="18" charset="0"/>
              </a:rPr>
              <a:t>и </a:t>
            </a:r>
            <a:r>
              <a:rPr lang="ru-RU" b="1" dirty="0" smtClean="0">
                <a:latin typeface="Times New Roman" pitchFamily="18" charset="0"/>
                <a:cs typeface="Times New Roman" pitchFamily="18" charset="0"/>
              </a:rPr>
              <a:t>3</a:t>
            </a:r>
            <a:r>
              <a:rPr lang="ru-RU" dirty="0" smtClean="0">
                <a:latin typeface="Times New Roman" pitchFamily="18" charset="0"/>
                <a:cs typeface="Times New Roman" pitchFamily="18" charset="0"/>
              </a:rPr>
              <a:t>. Для </a:t>
            </a:r>
            <a:r>
              <a:rPr lang="ru-RU" dirty="0">
                <a:latin typeface="Times New Roman" pitchFamily="18" charset="0"/>
                <a:cs typeface="Times New Roman" pitchFamily="18" charset="0"/>
              </a:rPr>
              <a:t>того, чтобы определить рыночную цену и количество мы должны найти цену при которой количество спрашиваемой продукции совпадает с количеством предложенной. </a:t>
            </a:r>
            <a:endParaRPr lang="ru-RU" dirty="0" smtClean="0">
              <a:latin typeface="Times New Roman" pitchFamily="18" charset="0"/>
              <a:cs typeface="Times New Roman" pitchFamily="18" charset="0"/>
            </a:endParaRPr>
          </a:p>
          <a:p>
            <a:pPr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Начнем </a:t>
            </a:r>
            <a:r>
              <a:rPr lang="ru-RU" dirty="0">
                <a:latin typeface="Times New Roman" pitchFamily="18" charset="0"/>
                <a:cs typeface="Times New Roman" pitchFamily="18" charset="0"/>
              </a:rPr>
              <a:t>с цены 5 долл. на упаковку. Как долго она продержится? Наверное не очень. Как показывает строка А </a:t>
            </a:r>
            <a:r>
              <a:rPr lang="ru-RU" b="1" dirty="0">
                <a:latin typeface="Times New Roman" pitchFamily="18" charset="0"/>
                <a:cs typeface="Times New Roman" pitchFamily="18" charset="0"/>
              </a:rPr>
              <a:t>табл. 5 </a:t>
            </a:r>
            <a:r>
              <a:rPr lang="ru-RU" dirty="0">
                <a:latin typeface="Times New Roman" pitchFamily="18" charset="0"/>
                <a:cs typeface="Times New Roman" pitchFamily="18" charset="0"/>
              </a:rPr>
              <a:t>по 5 долл. производители захотят купить только 9. Величина предложения при цене по 5 долл. превышает величину спроса, залежи кукурузных хлопьев берут на полках в супермаркетах. В связи тем что слишком мало покупателей будут охотится за слишком большим количеством кукурузных хлопьев, цена на них будет снижаться, как это показано в столбце (5) </a:t>
            </a:r>
            <a:r>
              <a:rPr lang="ru-RU" b="1" dirty="0">
                <a:latin typeface="Times New Roman" pitchFamily="18" charset="0"/>
                <a:cs typeface="Times New Roman" pitchFamily="18" charset="0"/>
              </a:rPr>
              <a:t>табл. 5</a:t>
            </a:r>
            <a:r>
              <a:rPr lang="ru-RU"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188640"/>
            <a:ext cx="11449272" cy="2880320"/>
          </a:xfrm>
        </p:spPr>
        <p:txBody>
          <a:bodyPr>
            <a:noAutofit/>
          </a:bodyPr>
          <a:lstStyle/>
          <a:p>
            <a:pPr marL="0" indent="360000" algn="just">
              <a:spcBef>
                <a:spcPts val="1200"/>
              </a:spcBef>
              <a:buClr>
                <a:srgbClr val="002060"/>
              </a:buClr>
              <a:buFont typeface="Wingdings" panose="05000000000000000000" pitchFamily="2" charset="2"/>
              <a:buChar char="Ø"/>
            </a:pPr>
            <a:r>
              <a:rPr lang="ru-RU" sz="1900" dirty="0">
                <a:latin typeface="Times New Roman" pitchFamily="18" charset="0"/>
                <a:cs typeface="Times New Roman" pitchFamily="18" charset="0"/>
              </a:rPr>
              <a:t>Давайте попробуем цену в 2 долл. Сможет ли она расчистить рынок? Взглянув на строку </a:t>
            </a:r>
            <a:r>
              <a:rPr lang="en-US" sz="1900" dirty="0">
                <a:latin typeface="Times New Roman" pitchFamily="18" charset="0"/>
                <a:cs typeface="Times New Roman" pitchFamily="18" charset="0"/>
              </a:rPr>
              <a:t>D</a:t>
            </a:r>
            <a:r>
              <a:rPr lang="ru-RU" sz="1900" dirty="0">
                <a:latin typeface="Times New Roman" pitchFamily="18" charset="0"/>
                <a:cs typeface="Times New Roman" pitchFamily="18" charset="0"/>
              </a:rPr>
              <a:t> увидим, что при такой цене потребление превышает производство. Запасы в супермаркете начнут уменьшаться, пока не исчезнут совсем. Люди будут рыскать повсюду в поисках желанных хлопьев, взвинчивая цены как это показано в столбце (5) </a:t>
            </a:r>
            <a:r>
              <a:rPr lang="ru-RU" sz="1900" b="1" dirty="0">
                <a:latin typeface="Times New Roman" pitchFamily="18" charset="0"/>
                <a:cs typeface="Times New Roman" pitchFamily="18" charset="0"/>
              </a:rPr>
              <a:t>табл. </a:t>
            </a:r>
            <a:r>
              <a:rPr lang="ru-RU" sz="1900" b="1" dirty="0" smtClean="0">
                <a:latin typeface="Times New Roman" pitchFamily="18" charset="0"/>
                <a:cs typeface="Times New Roman" pitchFamily="18" charset="0"/>
              </a:rPr>
              <a:t>5.</a:t>
            </a:r>
            <a:endParaRPr lang="ru-RU" sz="1900" dirty="0">
              <a:latin typeface="Times New Roman" pitchFamily="18" charset="0"/>
              <a:cs typeface="Times New Roman" pitchFamily="18" charset="0"/>
            </a:endParaRPr>
          </a:p>
          <a:p>
            <a:pPr marL="0" indent="360000" algn="just">
              <a:spcBef>
                <a:spcPts val="1200"/>
              </a:spcBef>
              <a:buClr>
                <a:srgbClr val="002060"/>
              </a:buClr>
              <a:buFont typeface="Wingdings" panose="05000000000000000000" pitchFamily="2" charset="2"/>
              <a:buChar char="Ø"/>
            </a:pPr>
            <a:r>
              <a:rPr lang="ru-RU" sz="1900" dirty="0" smtClean="0">
                <a:latin typeface="Times New Roman" pitchFamily="18" charset="0"/>
                <a:cs typeface="Times New Roman" pitchFamily="18" charset="0"/>
              </a:rPr>
              <a:t>Мы можем поэкспериментировать и с другими ценами, но все же нет сомнений, что равновесная цена равна 3 долл.(строка С </a:t>
            </a:r>
            <a:r>
              <a:rPr lang="ru-RU" sz="1900" b="1" dirty="0" smtClean="0">
                <a:latin typeface="Times New Roman" pitchFamily="18" charset="0"/>
                <a:cs typeface="Times New Roman" pitchFamily="18" charset="0"/>
              </a:rPr>
              <a:t>табл. 5</a:t>
            </a:r>
            <a:r>
              <a:rPr lang="ru-RU" sz="1900" dirty="0" smtClean="0">
                <a:latin typeface="Times New Roman" pitchFamily="18" charset="0"/>
                <a:cs typeface="Times New Roman" pitchFamily="18" charset="0"/>
              </a:rPr>
              <a:t>). При такой цене количествоспрашиваемой продукции будет в точности совпадать с количеством предлагаемой, каждое из которых будет равно 12 ед. Только при цене 3 долл. решения потребителей и производителей будут согласованны.</a:t>
            </a:r>
          </a:p>
        </p:txBody>
      </p:sp>
      <p:sp>
        <p:nvSpPr>
          <p:cNvPr id="4" name="Прямоугольник 3"/>
          <p:cNvSpPr/>
          <p:nvPr/>
        </p:nvSpPr>
        <p:spPr>
          <a:xfrm>
            <a:off x="179785" y="6353069"/>
            <a:ext cx="11449272" cy="353943"/>
          </a:xfrm>
          <a:prstGeom prst="rect">
            <a:avLst/>
          </a:prstGeom>
        </p:spPr>
        <p:txBody>
          <a:bodyPr wrap="square">
            <a:spAutoFit/>
          </a:bodyPr>
          <a:lstStyle/>
          <a:p>
            <a:pPr marL="342865" indent="-342865">
              <a:spcBef>
                <a:spcPct val="20000"/>
              </a:spcBef>
              <a:buClr>
                <a:schemeClr val="accent1"/>
              </a:buClr>
              <a:buSzPct val="70000"/>
              <a:defRPr/>
            </a:pPr>
            <a:r>
              <a:rPr lang="ru-RU" sz="1700" b="1" dirty="0">
                <a:latin typeface="Times New Roman" pitchFamily="18" charset="0"/>
                <a:cs typeface="Times New Roman" pitchFamily="18" charset="0"/>
              </a:rPr>
              <a:t>Таблица 5. Равновесная цена устанавливается в том случае, когда величина спроса равна величине предложения</a:t>
            </a:r>
          </a:p>
        </p:txBody>
      </p:sp>
      <p:graphicFrame>
        <p:nvGraphicFramePr>
          <p:cNvPr id="5" name="Содержимое 3"/>
          <p:cNvGraphicFramePr>
            <a:graphicFrameLocks/>
          </p:cNvGraphicFramePr>
          <p:nvPr>
            <p:extLst>
              <p:ext uri="{D42A27DB-BD31-4B8C-83A1-F6EECF244321}">
                <p14:modId xmlns:p14="http://schemas.microsoft.com/office/powerpoint/2010/main" val="3183907611"/>
              </p:ext>
            </p:extLst>
          </p:nvPr>
        </p:nvGraphicFramePr>
        <p:xfrm>
          <a:off x="179785" y="2852936"/>
          <a:ext cx="11392043" cy="3342262"/>
        </p:xfrm>
        <a:graphic>
          <a:graphicData uri="http://schemas.openxmlformats.org/drawingml/2006/table">
            <a:tbl>
              <a:tblPr firstRow="1" bandRow="1">
                <a:tableStyleId>{5C22544A-7EE6-4342-B048-85BDC9FD1C3A}</a:tableStyleId>
              </a:tblPr>
              <a:tblGrid>
                <a:gridCol w="624948"/>
                <a:gridCol w="2280977"/>
                <a:gridCol w="2448272"/>
                <a:gridCol w="2664296"/>
                <a:gridCol w="1512168"/>
                <a:gridCol w="1861382"/>
              </a:tblGrid>
              <a:tr h="504056">
                <a:tc gridSpan="6">
                  <a:txBody>
                    <a:bodyPr/>
                    <a:lstStyle/>
                    <a:p>
                      <a:pPr algn="ctr"/>
                      <a:r>
                        <a:rPr lang="ru-RU" sz="1600" dirty="0" smtClean="0"/>
                        <a:t>Объединение</a:t>
                      </a:r>
                      <a:r>
                        <a:rPr lang="ru-RU" sz="1600" baseline="0" dirty="0" smtClean="0"/>
                        <a:t> спроса и предложения на кукурузные хлопья</a:t>
                      </a:r>
                      <a:endParaRPr lang="ru-RU" sz="1600" dirty="0"/>
                    </a:p>
                  </a:txBody>
                  <a:tcPr marL="118809" marR="118809">
                    <a:solidFill>
                      <a:schemeClr val="accent4">
                        <a:lumMod val="75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576064">
                <a:tc rowSpan="2">
                  <a:txBody>
                    <a:bodyPr/>
                    <a:lstStyle/>
                    <a:p>
                      <a:pPr algn="ctr"/>
                      <a:endParaRPr lang="ru-RU" sz="1600" dirty="0"/>
                    </a:p>
                  </a:txBody>
                  <a:tcPr marL="118809" marR="118809">
                    <a:solidFill>
                      <a:srgbClr val="D8EEC0"/>
                    </a:solidFill>
                  </a:tcPr>
                </a:tc>
                <a:tc>
                  <a:txBody>
                    <a:bodyPr/>
                    <a:lstStyle/>
                    <a:p>
                      <a:pPr algn="ctr"/>
                      <a:r>
                        <a:rPr lang="ru-RU" sz="1600" dirty="0" smtClean="0"/>
                        <a:t>Возможные цены</a:t>
                      </a:r>
                      <a:r>
                        <a:rPr lang="ru-RU" sz="1600" baseline="0" dirty="0" smtClean="0"/>
                        <a:t> </a:t>
                      </a:r>
                      <a:r>
                        <a:rPr lang="ru-RU" sz="1600" dirty="0" smtClean="0"/>
                        <a:t>(долл. за</a:t>
                      </a:r>
                      <a:r>
                        <a:rPr lang="ru-RU" sz="1600" baseline="0" dirty="0" smtClean="0"/>
                        <a:t> упаковку)</a:t>
                      </a:r>
                      <a:endParaRPr lang="ru-RU" sz="1600" dirty="0"/>
                    </a:p>
                  </a:txBody>
                  <a:tcPr marL="118809" marR="118809">
                    <a:solidFill>
                      <a:srgbClr val="D8EEC0"/>
                    </a:solidFill>
                  </a:tcPr>
                </a:tc>
                <a:tc>
                  <a:txBody>
                    <a:bodyPr/>
                    <a:lstStyle/>
                    <a:p>
                      <a:pPr algn="ctr"/>
                      <a:r>
                        <a:rPr lang="ru-RU" sz="1600" dirty="0" smtClean="0"/>
                        <a:t>Величина</a:t>
                      </a:r>
                      <a:r>
                        <a:rPr lang="ru-RU" sz="1600" baseline="0" dirty="0" smtClean="0"/>
                        <a:t> спроса</a:t>
                      </a:r>
                    </a:p>
                    <a:p>
                      <a:pPr algn="ctr"/>
                      <a:r>
                        <a:rPr lang="ru-RU" sz="1600" baseline="0" dirty="0" smtClean="0"/>
                        <a:t>(млн. упаковок в год)</a:t>
                      </a:r>
                      <a:endParaRPr lang="ru-RU" sz="1600" dirty="0"/>
                    </a:p>
                  </a:txBody>
                  <a:tcPr marL="118809" marR="118809">
                    <a:solidFill>
                      <a:srgbClr val="D8EEC0"/>
                    </a:solidFill>
                  </a:tcPr>
                </a:tc>
                <a:tc>
                  <a:txBody>
                    <a:bodyPr/>
                    <a:lstStyle/>
                    <a:p>
                      <a:pPr algn="ctr"/>
                      <a:r>
                        <a:rPr lang="ru-RU" sz="1600" dirty="0" smtClean="0"/>
                        <a:t>Величина предложения</a:t>
                      </a:r>
                    </a:p>
                    <a:p>
                      <a:pPr algn="ctr"/>
                      <a:r>
                        <a:rPr lang="ru-RU" sz="1600" dirty="0" smtClean="0"/>
                        <a:t>(млн. упаковок в год)</a:t>
                      </a:r>
                      <a:endParaRPr lang="ru-RU" sz="1600" dirty="0"/>
                    </a:p>
                  </a:txBody>
                  <a:tcPr marL="118809" marR="118809">
                    <a:solidFill>
                      <a:srgbClr val="D8EEC0"/>
                    </a:solidFill>
                  </a:tcPr>
                </a:tc>
                <a:tc>
                  <a:txBody>
                    <a:bodyPr/>
                    <a:lstStyle/>
                    <a:p>
                      <a:pPr algn="ctr"/>
                      <a:r>
                        <a:rPr lang="ru-RU" sz="1600" dirty="0" smtClean="0"/>
                        <a:t>Состояние</a:t>
                      </a:r>
                      <a:r>
                        <a:rPr lang="ru-RU" sz="1600" baseline="0" dirty="0" smtClean="0"/>
                        <a:t> рынка</a:t>
                      </a:r>
                      <a:endParaRPr lang="ru-RU" sz="1600" dirty="0"/>
                    </a:p>
                  </a:txBody>
                  <a:tcPr marL="118809" marR="118809">
                    <a:solidFill>
                      <a:srgbClr val="D8EEC0"/>
                    </a:solidFill>
                  </a:tcPr>
                </a:tc>
                <a:tc>
                  <a:txBody>
                    <a:bodyPr/>
                    <a:lstStyle/>
                    <a:p>
                      <a:pPr algn="ctr"/>
                      <a:r>
                        <a:rPr lang="ru-RU" sz="1600" dirty="0" smtClean="0"/>
                        <a:t>Давление на цену</a:t>
                      </a:r>
                      <a:endParaRPr lang="ru-RU" sz="1600" dirty="0"/>
                    </a:p>
                  </a:txBody>
                  <a:tcPr marL="118809" marR="118809">
                    <a:solidFill>
                      <a:srgbClr val="D8EEC0"/>
                    </a:solidFill>
                  </a:tcPr>
                </a:tc>
              </a:tr>
              <a:tr h="216024">
                <a:tc vMerge="1">
                  <a:txBody>
                    <a:bodyPr/>
                    <a:lstStyle/>
                    <a:p>
                      <a:pPr algn="ctr"/>
                      <a:endParaRPr lang="ru-RU"/>
                    </a:p>
                  </a:txBody>
                  <a:tcPr/>
                </a:tc>
                <a:tc>
                  <a:txBody>
                    <a:bodyPr/>
                    <a:lstStyle/>
                    <a:p>
                      <a:pPr algn="ctr"/>
                      <a:r>
                        <a:rPr lang="ru-RU" sz="1600" dirty="0" smtClean="0"/>
                        <a:t>(1)</a:t>
                      </a:r>
                      <a:endParaRPr lang="ru-RU" sz="1600" dirty="0"/>
                    </a:p>
                  </a:txBody>
                  <a:tcPr marL="118809" marR="118809">
                    <a:solidFill>
                      <a:schemeClr val="bg1">
                        <a:lumMod val="95000"/>
                      </a:schemeClr>
                    </a:solidFill>
                  </a:tcPr>
                </a:tc>
                <a:tc>
                  <a:txBody>
                    <a:bodyPr/>
                    <a:lstStyle/>
                    <a:p>
                      <a:pPr algn="ctr"/>
                      <a:r>
                        <a:rPr lang="ru-RU" sz="1600" dirty="0" smtClean="0"/>
                        <a:t>(2)</a:t>
                      </a:r>
                      <a:endParaRPr lang="ru-RU" sz="1600" dirty="0"/>
                    </a:p>
                  </a:txBody>
                  <a:tcPr marL="118809" marR="118809">
                    <a:solidFill>
                      <a:schemeClr val="bg1">
                        <a:lumMod val="95000"/>
                      </a:schemeClr>
                    </a:solidFill>
                  </a:tcPr>
                </a:tc>
                <a:tc>
                  <a:txBody>
                    <a:bodyPr/>
                    <a:lstStyle/>
                    <a:p>
                      <a:pPr algn="ctr"/>
                      <a:r>
                        <a:rPr lang="ru-RU" sz="1600" dirty="0" smtClean="0"/>
                        <a:t>(3)</a:t>
                      </a:r>
                      <a:endParaRPr lang="ru-RU" sz="1600" dirty="0"/>
                    </a:p>
                  </a:txBody>
                  <a:tcPr marL="118809" marR="118809">
                    <a:solidFill>
                      <a:schemeClr val="bg1">
                        <a:lumMod val="95000"/>
                      </a:schemeClr>
                    </a:solidFill>
                  </a:tcPr>
                </a:tc>
                <a:tc>
                  <a:txBody>
                    <a:bodyPr/>
                    <a:lstStyle/>
                    <a:p>
                      <a:pPr algn="ctr"/>
                      <a:r>
                        <a:rPr lang="ru-RU" sz="1600" dirty="0" smtClean="0"/>
                        <a:t>(4)</a:t>
                      </a:r>
                      <a:endParaRPr lang="ru-RU" sz="1600" dirty="0"/>
                    </a:p>
                  </a:txBody>
                  <a:tcPr marL="118809" marR="118809">
                    <a:solidFill>
                      <a:schemeClr val="bg1">
                        <a:lumMod val="95000"/>
                      </a:schemeClr>
                    </a:solidFill>
                  </a:tcPr>
                </a:tc>
                <a:tc>
                  <a:txBody>
                    <a:bodyPr/>
                    <a:lstStyle/>
                    <a:p>
                      <a:pPr algn="ctr"/>
                      <a:r>
                        <a:rPr lang="ru-RU" sz="1600" dirty="0" smtClean="0"/>
                        <a:t>(5)</a:t>
                      </a:r>
                      <a:endParaRPr lang="ru-RU" sz="1600" dirty="0"/>
                    </a:p>
                  </a:txBody>
                  <a:tcPr marL="118809" marR="118809">
                    <a:solidFill>
                      <a:schemeClr val="bg1">
                        <a:lumMod val="95000"/>
                      </a:schemeClr>
                    </a:solidFill>
                  </a:tcPr>
                </a:tc>
              </a:tr>
              <a:tr h="257318">
                <a:tc>
                  <a:txBody>
                    <a:bodyPr/>
                    <a:lstStyle/>
                    <a:p>
                      <a:pPr algn="ctr"/>
                      <a:r>
                        <a:rPr lang="en-US" sz="1600" dirty="0" smtClean="0"/>
                        <a:t>A</a:t>
                      </a:r>
                      <a:endParaRPr lang="ru-RU" sz="1600" dirty="0"/>
                    </a:p>
                  </a:txBody>
                  <a:tcPr marL="118809" marR="118809">
                    <a:solidFill>
                      <a:srgbClr val="D8EEC0"/>
                    </a:solidFill>
                  </a:tcPr>
                </a:tc>
                <a:tc>
                  <a:txBody>
                    <a:bodyPr/>
                    <a:lstStyle/>
                    <a:p>
                      <a:pPr algn="ctr"/>
                      <a:r>
                        <a:rPr lang="en-US" sz="1600" dirty="0" smtClean="0"/>
                        <a:t>5</a:t>
                      </a:r>
                      <a:endParaRPr lang="ru-RU" sz="1600" dirty="0"/>
                    </a:p>
                  </a:txBody>
                  <a:tcPr marL="118809" marR="118809">
                    <a:solidFill>
                      <a:srgbClr val="D8EEC0"/>
                    </a:solidFill>
                  </a:tcPr>
                </a:tc>
                <a:tc>
                  <a:txBody>
                    <a:bodyPr/>
                    <a:lstStyle/>
                    <a:p>
                      <a:pPr algn="ctr"/>
                      <a:r>
                        <a:rPr lang="en-US" sz="1600" dirty="0" smtClean="0"/>
                        <a:t>9</a:t>
                      </a:r>
                      <a:endParaRPr lang="ru-RU" sz="1600" dirty="0"/>
                    </a:p>
                  </a:txBody>
                  <a:tcPr marL="118809" marR="118809">
                    <a:solidFill>
                      <a:srgbClr val="D8EEC0"/>
                    </a:solidFill>
                  </a:tcPr>
                </a:tc>
                <a:tc>
                  <a:txBody>
                    <a:bodyPr/>
                    <a:lstStyle/>
                    <a:p>
                      <a:pPr algn="ctr"/>
                      <a:r>
                        <a:rPr lang="en-US" sz="1600" dirty="0" smtClean="0"/>
                        <a:t>18</a:t>
                      </a:r>
                      <a:endParaRPr lang="ru-RU" sz="1600" dirty="0"/>
                    </a:p>
                  </a:txBody>
                  <a:tcPr marL="118809" marR="118809">
                    <a:solidFill>
                      <a:srgbClr val="D8EEC0"/>
                    </a:solidFill>
                  </a:tcPr>
                </a:tc>
                <a:tc>
                  <a:txBody>
                    <a:bodyPr/>
                    <a:lstStyle/>
                    <a:p>
                      <a:pPr algn="ctr"/>
                      <a:r>
                        <a:rPr lang="ru-RU" sz="1600" dirty="0" smtClean="0"/>
                        <a:t>Излишек </a:t>
                      </a:r>
                      <a:endParaRPr lang="ru-RU" sz="1600" dirty="0"/>
                    </a:p>
                  </a:txBody>
                  <a:tcPr marL="118809" marR="118809">
                    <a:solidFill>
                      <a:srgbClr val="D8EEC0"/>
                    </a:solidFill>
                  </a:tcPr>
                </a:tc>
                <a:tc>
                  <a:txBody>
                    <a:bodyPr/>
                    <a:lstStyle/>
                    <a:p>
                      <a:pPr algn="ctr"/>
                      <a:r>
                        <a:rPr lang="ru-RU" sz="1600" dirty="0" smtClean="0"/>
                        <a:t>Понижение </a:t>
                      </a:r>
                      <a:endParaRPr lang="ru-RU" sz="1600" dirty="0"/>
                    </a:p>
                  </a:txBody>
                  <a:tcPr marL="118809" marR="118809">
                    <a:solidFill>
                      <a:srgbClr val="D8EEC0"/>
                    </a:solidFill>
                  </a:tcPr>
                </a:tc>
              </a:tr>
              <a:tr h="338846">
                <a:tc>
                  <a:txBody>
                    <a:bodyPr/>
                    <a:lstStyle/>
                    <a:p>
                      <a:pPr algn="ctr"/>
                      <a:r>
                        <a:rPr lang="en-US" sz="1600" dirty="0" smtClean="0"/>
                        <a:t>B</a:t>
                      </a:r>
                      <a:endParaRPr lang="ru-RU" sz="1600" dirty="0"/>
                    </a:p>
                  </a:txBody>
                  <a:tcPr marL="118809" marR="118809">
                    <a:solidFill>
                      <a:schemeClr val="bg1">
                        <a:lumMod val="95000"/>
                      </a:schemeClr>
                    </a:solidFill>
                  </a:tcPr>
                </a:tc>
                <a:tc>
                  <a:txBody>
                    <a:bodyPr/>
                    <a:lstStyle/>
                    <a:p>
                      <a:pPr algn="ctr"/>
                      <a:r>
                        <a:rPr lang="en-US" sz="1600" dirty="0" smtClean="0"/>
                        <a:t>4</a:t>
                      </a:r>
                      <a:endParaRPr lang="ru-RU" sz="1600" dirty="0"/>
                    </a:p>
                  </a:txBody>
                  <a:tcPr marL="118809" marR="118809">
                    <a:solidFill>
                      <a:schemeClr val="bg1">
                        <a:lumMod val="95000"/>
                      </a:schemeClr>
                    </a:solidFill>
                  </a:tcPr>
                </a:tc>
                <a:tc>
                  <a:txBody>
                    <a:bodyPr/>
                    <a:lstStyle/>
                    <a:p>
                      <a:pPr algn="ctr"/>
                      <a:r>
                        <a:rPr lang="en-US" sz="1600" dirty="0" smtClean="0"/>
                        <a:t>10</a:t>
                      </a:r>
                      <a:endParaRPr lang="ru-RU" sz="1600" dirty="0"/>
                    </a:p>
                  </a:txBody>
                  <a:tcPr marL="118809" marR="118809">
                    <a:solidFill>
                      <a:schemeClr val="bg1">
                        <a:lumMod val="95000"/>
                      </a:schemeClr>
                    </a:solidFill>
                  </a:tcPr>
                </a:tc>
                <a:tc>
                  <a:txBody>
                    <a:bodyPr/>
                    <a:lstStyle/>
                    <a:p>
                      <a:pPr algn="ctr"/>
                      <a:r>
                        <a:rPr lang="en-US" sz="1600" dirty="0" smtClean="0"/>
                        <a:t>16</a:t>
                      </a:r>
                      <a:endParaRPr lang="ru-RU" sz="1600" dirty="0"/>
                    </a:p>
                  </a:txBody>
                  <a:tcPr marL="118809" marR="118809">
                    <a:solidFill>
                      <a:schemeClr val="bg1">
                        <a:lumMod val="95000"/>
                      </a:schemeClr>
                    </a:solidFill>
                  </a:tcPr>
                </a:tc>
                <a:tc>
                  <a:txBody>
                    <a:bodyPr/>
                    <a:lstStyle/>
                    <a:p>
                      <a:pPr algn="ctr"/>
                      <a:r>
                        <a:rPr lang="ru-RU" sz="1600" dirty="0" smtClean="0"/>
                        <a:t>Излишек</a:t>
                      </a:r>
                      <a:endParaRPr lang="ru-RU" sz="1600" dirty="0"/>
                    </a:p>
                  </a:txBody>
                  <a:tcPr marL="118809" marR="118809">
                    <a:solidFill>
                      <a:schemeClr val="bg1">
                        <a:lumMod val="95000"/>
                      </a:schemeClr>
                    </a:solidFill>
                  </a:tcPr>
                </a:tc>
                <a:tc>
                  <a:txBody>
                    <a:bodyPr/>
                    <a:lstStyle/>
                    <a:p>
                      <a:pPr algn="ctr"/>
                      <a:r>
                        <a:rPr lang="ru-RU" sz="1600" dirty="0" smtClean="0"/>
                        <a:t>Понижение</a:t>
                      </a:r>
                      <a:endParaRPr lang="ru-RU" sz="1600" dirty="0"/>
                    </a:p>
                  </a:txBody>
                  <a:tcPr marL="118809" marR="118809">
                    <a:solidFill>
                      <a:schemeClr val="bg1">
                        <a:lumMod val="95000"/>
                      </a:schemeClr>
                    </a:solidFill>
                  </a:tcPr>
                </a:tc>
              </a:tr>
              <a:tr h="276358">
                <a:tc>
                  <a:txBody>
                    <a:bodyPr/>
                    <a:lstStyle/>
                    <a:p>
                      <a:pPr algn="ctr"/>
                      <a:r>
                        <a:rPr lang="en-US" sz="1600" dirty="0" smtClean="0"/>
                        <a:t>C</a:t>
                      </a:r>
                      <a:endParaRPr lang="ru-RU" sz="1600" dirty="0"/>
                    </a:p>
                  </a:txBody>
                  <a:tcPr marL="118809" marR="118809">
                    <a:solidFill>
                      <a:srgbClr val="D8EEC0"/>
                    </a:solidFill>
                  </a:tcPr>
                </a:tc>
                <a:tc>
                  <a:txBody>
                    <a:bodyPr/>
                    <a:lstStyle/>
                    <a:p>
                      <a:pPr algn="ctr"/>
                      <a:r>
                        <a:rPr lang="en-US" sz="1600" dirty="0" smtClean="0"/>
                        <a:t>3</a:t>
                      </a:r>
                      <a:endParaRPr lang="ru-RU" sz="1600" dirty="0"/>
                    </a:p>
                  </a:txBody>
                  <a:tcPr marL="118809" marR="118809">
                    <a:solidFill>
                      <a:srgbClr val="D8EEC0"/>
                    </a:solidFill>
                  </a:tcPr>
                </a:tc>
                <a:tc>
                  <a:txBody>
                    <a:bodyPr/>
                    <a:lstStyle/>
                    <a:p>
                      <a:pPr algn="ctr"/>
                      <a:r>
                        <a:rPr lang="en-US" sz="1600" dirty="0" smtClean="0"/>
                        <a:t>12</a:t>
                      </a:r>
                      <a:endParaRPr lang="ru-RU" sz="1600" dirty="0"/>
                    </a:p>
                  </a:txBody>
                  <a:tcPr marL="118809" marR="118809">
                    <a:solidFill>
                      <a:srgbClr val="D8EEC0"/>
                    </a:solidFill>
                  </a:tcPr>
                </a:tc>
                <a:tc>
                  <a:txBody>
                    <a:bodyPr/>
                    <a:lstStyle/>
                    <a:p>
                      <a:pPr algn="ctr"/>
                      <a:r>
                        <a:rPr lang="en-US" sz="1600" dirty="0" smtClean="0"/>
                        <a:t>12</a:t>
                      </a:r>
                      <a:endParaRPr lang="ru-RU" sz="1600" dirty="0"/>
                    </a:p>
                  </a:txBody>
                  <a:tcPr marL="118809" marR="118809">
                    <a:solidFill>
                      <a:srgbClr val="D8EEC0"/>
                    </a:solidFill>
                  </a:tcPr>
                </a:tc>
                <a:tc>
                  <a:txBody>
                    <a:bodyPr/>
                    <a:lstStyle/>
                    <a:p>
                      <a:pPr algn="ctr"/>
                      <a:r>
                        <a:rPr lang="ru-RU" sz="1600" dirty="0" smtClean="0"/>
                        <a:t>Равновесие </a:t>
                      </a:r>
                      <a:endParaRPr lang="ru-RU" sz="1600" dirty="0"/>
                    </a:p>
                  </a:txBody>
                  <a:tcPr marL="118809" marR="118809">
                    <a:solidFill>
                      <a:srgbClr val="D8EEC0"/>
                    </a:solidFill>
                  </a:tcPr>
                </a:tc>
                <a:tc>
                  <a:txBody>
                    <a:bodyPr/>
                    <a:lstStyle/>
                    <a:p>
                      <a:pPr algn="ctr"/>
                      <a:r>
                        <a:rPr lang="ru-RU" sz="1600" dirty="0" smtClean="0"/>
                        <a:t>Нейтральное </a:t>
                      </a:r>
                      <a:endParaRPr lang="ru-RU" sz="1600" dirty="0"/>
                    </a:p>
                  </a:txBody>
                  <a:tcPr marL="118809" marR="118809">
                    <a:solidFill>
                      <a:srgbClr val="D8EEC0"/>
                    </a:solidFill>
                  </a:tcPr>
                </a:tc>
              </a:tr>
              <a:tr h="311498">
                <a:tc>
                  <a:txBody>
                    <a:bodyPr/>
                    <a:lstStyle/>
                    <a:p>
                      <a:pPr algn="ctr"/>
                      <a:r>
                        <a:rPr lang="en-US" sz="1600" dirty="0" smtClean="0"/>
                        <a:t>D</a:t>
                      </a:r>
                      <a:endParaRPr lang="ru-RU" sz="1600" dirty="0"/>
                    </a:p>
                  </a:txBody>
                  <a:tcPr marL="118809" marR="118809">
                    <a:solidFill>
                      <a:schemeClr val="bg1">
                        <a:lumMod val="95000"/>
                      </a:schemeClr>
                    </a:solidFill>
                  </a:tcPr>
                </a:tc>
                <a:tc>
                  <a:txBody>
                    <a:bodyPr/>
                    <a:lstStyle/>
                    <a:p>
                      <a:pPr algn="ctr"/>
                      <a:r>
                        <a:rPr lang="en-US" sz="1600" dirty="0" smtClean="0"/>
                        <a:t>2</a:t>
                      </a:r>
                      <a:endParaRPr lang="ru-RU" sz="1600" dirty="0"/>
                    </a:p>
                  </a:txBody>
                  <a:tcPr marL="118809" marR="118809">
                    <a:solidFill>
                      <a:schemeClr val="bg1">
                        <a:lumMod val="95000"/>
                      </a:schemeClr>
                    </a:solidFill>
                  </a:tcPr>
                </a:tc>
                <a:tc>
                  <a:txBody>
                    <a:bodyPr/>
                    <a:lstStyle/>
                    <a:p>
                      <a:pPr algn="ctr"/>
                      <a:r>
                        <a:rPr lang="en-US" sz="1600" dirty="0" smtClean="0"/>
                        <a:t>15</a:t>
                      </a:r>
                      <a:endParaRPr lang="ru-RU" sz="1600" dirty="0"/>
                    </a:p>
                  </a:txBody>
                  <a:tcPr marL="118809" marR="118809">
                    <a:solidFill>
                      <a:schemeClr val="bg1">
                        <a:lumMod val="95000"/>
                      </a:schemeClr>
                    </a:solidFill>
                  </a:tcPr>
                </a:tc>
                <a:tc>
                  <a:txBody>
                    <a:bodyPr/>
                    <a:lstStyle/>
                    <a:p>
                      <a:pPr algn="ctr"/>
                      <a:r>
                        <a:rPr lang="en-US" sz="1600" dirty="0" smtClean="0"/>
                        <a:t>7</a:t>
                      </a:r>
                      <a:endParaRPr lang="ru-RU" sz="1600" dirty="0"/>
                    </a:p>
                  </a:txBody>
                  <a:tcPr marL="118809" marR="118809">
                    <a:solidFill>
                      <a:schemeClr val="bg1">
                        <a:lumMod val="95000"/>
                      </a:schemeClr>
                    </a:solidFill>
                  </a:tcPr>
                </a:tc>
                <a:tc>
                  <a:txBody>
                    <a:bodyPr/>
                    <a:lstStyle/>
                    <a:p>
                      <a:pPr algn="ctr"/>
                      <a:r>
                        <a:rPr lang="ru-RU" sz="1600" dirty="0" smtClean="0"/>
                        <a:t>Нехватка </a:t>
                      </a:r>
                      <a:endParaRPr lang="ru-RU" sz="1600" dirty="0"/>
                    </a:p>
                  </a:txBody>
                  <a:tcPr marL="118809" marR="118809">
                    <a:solidFill>
                      <a:schemeClr val="bg1">
                        <a:lumMod val="95000"/>
                      </a:schemeClr>
                    </a:solidFill>
                  </a:tcPr>
                </a:tc>
                <a:tc>
                  <a:txBody>
                    <a:bodyPr/>
                    <a:lstStyle/>
                    <a:p>
                      <a:pPr algn="ctr"/>
                      <a:r>
                        <a:rPr lang="ru-RU" sz="1600" dirty="0" smtClean="0"/>
                        <a:t>Повышение </a:t>
                      </a:r>
                      <a:endParaRPr lang="ru-RU" sz="1600" dirty="0"/>
                    </a:p>
                  </a:txBody>
                  <a:tcPr marL="118809" marR="118809">
                    <a:solidFill>
                      <a:schemeClr val="bg1">
                        <a:lumMod val="95000"/>
                      </a:schemeClr>
                    </a:solidFill>
                  </a:tcPr>
                </a:tc>
              </a:tr>
              <a:tr h="203070">
                <a:tc>
                  <a:txBody>
                    <a:bodyPr/>
                    <a:lstStyle/>
                    <a:p>
                      <a:pPr algn="ctr"/>
                      <a:r>
                        <a:rPr lang="en-US" sz="1600" dirty="0" smtClean="0"/>
                        <a:t>E</a:t>
                      </a:r>
                      <a:endParaRPr lang="ru-RU" sz="1600" dirty="0"/>
                    </a:p>
                  </a:txBody>
                  <a:tcPr marL="118809" marR="118809">
                    <a:solidFill>
                      <a:srgbClr val="D8EEC0"/>
                    </a:solidFill>
                  </a:tcPr>
                </a:tc>
                <a:tc>
                  <a:txBody>
                    <a:bodyPr/>
                    <a:lstStyle/>
                    <a:p>
                      <a:pPr algn="ctr"/>
                      <a:r>
                        <a:rPr lang="en-US" sz="1600" dirty="0" smtClean="0"/>
                        <a:t>1</a:t>
                      </a:r>
                      <a:endParaRPr lang="ru-RU" sz="1600" dirty="0"/>
                    </a:p>
                  </a:txBody>
                  <a:tcPr marL="118809" marR="118809">
                    <a:solidFill>
                      <a:srgbClr val="D8EEC0"/>
                    </a:solidFill>
                  </a:tcPr>
                </a:tc>
                <a:tc>
                  <a:txBody>
                    <a:bodyPr/>
                    <a:lstStyle/>
                    <a:p>
                      <a:pPr algn="ctr"/>
                      <a:r>
                        <a:rPr lang="en-US" sz="1600" dirty="0" smtClean="0"/>
                        <a:t>20</a:t>
                      </a:r>
                      <a:endParaRPr lang="ru-RU" sz="1600" dirty="0"/>
                    </a:p>
                  </a:txBody>
                  <a:tcPr marL="118809" marR="118809">
                    <a:solidFill>
                      <a:srgbClr val="D8EEC0"/>
                    </a:solidFill>
                  </a:tcPr>
                </a:tc>
                <a:tc>
                  <a:txBody>
                    <a:bodyPr/>
                    <a:lstStyle/>
                    <a:p>
                      <a:pPr algn="ctr"/>
                      <a:r>
                        <a:rPr lang="en-US" sz="1600" dirty="0" smtClean="0"/>
                        <a:t>0</a:t>
                      </a:r>
                      <a:endParaRPr lang="ru-RU" sz="1600" dirty="0"/>
                    </a:p>
                  </a:txBody>
                  <a:tcPr marL="118809" marR="118809">
                    <a:solidFill>
                      <a:srgbClr val="D8EEC0"/>
                    </a:solidFill>
                  </a:tcPr>
                </a:tc>
                <a:tc>
                  <a:txBody>
                    <a:bodyPr/>
                    <a:lstStyle/>
                    <a:p>
                      <a:pPr algn="ctr"/>
                      <a:r>
                        <a:rPr lang="ru-RU" sz="1600" dirty="0" smtClean="0"/>
                        <a:t>Нехватка</a:t>
                      </a:r>
                      <a:endParaRPr lang="ru-RU" sz="1600" dirty="0"/>
                    </a:p>
                  </a:txBody>
                  <a:tcPr marL="118809" marR="118809">
                    <a:solidFill>
                      <a:srgbClr val="D8EE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dirty="0" smtClean="0"/>
                        <a:t>Повышение </a:t>
                      </a:r>
                    </a:p>
                    <a:p>
                      <a:pPr algn="ctr"/>
                      <a:endParaRPr lang="ru-RU" sz="1600" dirty="0"/>
                    </a:p>
                  </a:txBody>
                  <a:tcPr marL="118809" marR="118809">
                    <a:solidFill>
                      <a:srgbClr val="D8EEC0"/>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948" y="188640"/>
            <a:ext cx="11461888" cy="838200"/>
          </a:xfrm>
        </p:spPr>
        <p:txBody>
          <a:bodyPr>
            <a:noAutofit/>
          </a:bodyPr>
          <a:lstStyle/>
          <a:p>
            <a:pPr algn="ctr"/>
            <a:r>
              <a:rPr lang="ru-RU" sz="2800" i="1" dirty="0">
                <a:solidFill>
                  <a:schemeClr val="tx1"/>
                </a:solidFill>
                <a:latin typeface="Times New Roman" pitchFamily="18" charset="0"/>
                <a:cs typeface="Times New Roman" pitchFamily="18" charset="0"/>
              </a:rPr>
              <a:t>Использование кривых предложения и спроса для определения равновесного состояния</a:t>
            </a:r>
          </a:p>
        </p:txBody>
      </p:sp>
      <p:sp>
        <p:nvSpPr>
          <p:cNvPr id="5" name="Содержимое 2"/>
          <p:cNvSpPr txBox="1">
            <a:spLocks/>
          </p:cNvSpPr>
          <p:nvPr/>
        </p:nvSpPr>
        <p:spPr>
          <a:xfrm>
            <a:off x="0" y="928670"/>
            <a:ext cx="6497344" cy="4572032"/>
          </a:xfrm>
          <a:prstGeom prst="rect">
            <a:avLst/>
          </a:prstGeom>
        </p:spPr>
        <p:txBody>
          <a:bodyPr vert="horz" lIns="91431" tIns="45715" rIns="91431" bIns="45715">
            <a:normAutofit/>
          </a:bodyPr>
          <a:lstStyle/>
          <a:p>
            <a:pPr marL="342865" indent="-342865">
              <a:spcBef>
                <a:spcPct val="20000"/>
              </a:spcBef>
              <a:buClr>
                <a:schemeClr val="accent1"/>
              </a:buClr>
              <a:buSzPct val="70000"/>
              <a:buFont typeface="Wingdings 2"/>
              <a:buChar char=""/>
              <a:defRPr/>
            </a:pPr>
            <a:endParaRPr lang="ru-RU" sz="3200" dirty="0">
              <a:solidFill>
                <a:schemeClr val="tx2"/>
              </a:solidFill>
            </a:endParaRPr>
          </a:p>
        </p:txBody>
      </p:sp>
      <p:sp>
        <p:nvSpPr>
          <p:cNvPr id="6" name="Содержимое 2"/>
          <p:cNvSpPr txBox="1">
            <a:spLocks/>
          </p:cNvSpPr>
          <p:nvPr/>
        </p:nvSpPr>
        <p:spPr>
          <a:xfrm>
            <a:off x="251793" y="6309320"/>
            <a:ext cx="4217486" cy="548680"/>
          </a:xfrm>
          <a:prstGeom prst="rect">
            <a:avLst/>
          </a:prstGeom>
        </p:spPr>
        <p:txBody>
          <a:bodyPr vert="horz" lIns="91431" tIns="45715" rIns="91431" bIns="45715">
            <a:noAutofit/>
          </a:bodyPr>
          <a:lstStyle/>
          <a:p>
            <a:pPr marL="342865" indent="-342865" algn="ctr">
              <a:spcBef>
                <a:spcPct val="20000"/>
              </a:spcBef>
              <a:buClr>
                <a:schemeClr val="accent1"/>
              </a:buClr>
              <a:buSzPct val="70000"/>
              <a:defRPr/>
            </a:pPr>
            <a:r>
              <a:rPr lang="ru-RU" dirty="0">
                <a:latin typeface="Times New Roman" pitchFamily="18" charset="0"/>
                <a:cs typeface="Times New Roman" pitchFamily="18" charset="0"/>
              </a:rPr>
              <a:t>Рис. </a:t>
            </a:r>
            <a:r>
              <a:rPr lang="ru-RU" dirty="0" smtClean="0">
                <a:latin typeface="Times New Roman" pitchFamily="18" charset="0"/>
                <a:cs typeface="Times New Roman" pitchFamily="18" charset="0"/>
              </a:rPr>
              <a:t>6</a:t>
            </a:r>
            <a:endParaRPr lang="ru-RU" dirty="0">
              <a:latin typeface="Times New Roman" pitchFamily="18" charset="0"/>
              <a:cs typeface="Times New Roman" pitchFamily="18" charset="0"/>
            </a:endParaRPr>
          </a:p>
        </p:txBody>
      </p:sp>
      <p:sp>
        <p:nvSpPr>
          <p:cNvPr id="7" name="Содержимое 2"/>
          <p:cNvSpPr>
            <a:spLocks noGrp="1"/>
          </p:cNvSpPr>
          <p:nvPr>
            <p:ph idx="1"/>
          </p:nvPr>
        </p:nvSpPr>
        <p:spPr>
          <a:xfrm>
            <a:off x="4788297" y="1628800"/>
            <a:ext cx="6768752" cy="5229200"/>
          </a:xfrm>
        </p:spPr>
        <p:txBody>
          <a:bodyPr>
            <a:normAutofit fontScale="77500" lnSpcReduction="20000"/>
          </a:bodyPr>
          <a:lstStyle/>
          <a:p>
            <a:pPr marL="0" indent="-457200" algn="just">
              <a:spcBef>
                <a:spcPts val="600"/>
              </a:spcBef>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Мы часто показываем рыночное равновесие с помощью графика спроса и предложения, похожих на тот, что изображены на </a:t>
            </a:r>
            <a:r>
              <a:rPr lang="ru-RU" sz="2900" b="1" dirty="0" smtClean="0">
                <a:latin typeface="Times New Roman" pitchFamily="18" charset="0"/>
                <a:cs typeface="Times New Roman" pitchFamily="18" charset="0"/>
              </a:rPr>
              <a:t>рис 6</a:t>
            </a:r>
            <a:r>
              <a:rPr lang="ru-RU" sz="2900" dirty="0" smtClean="0">
                <a:latin typeface="Times New Roman" pitchFamily="18" charset="0"/>
                <a:cs typeface="Times New Roman" pitchFamily="18" charset="0"/>
              </a:rPr>
              <a:t>. На этом графике, где объединены кривая спроса из </a:t>
            </a:r>
            <a:r>
              <a:rPr lang="ru-RU" sz="2900" b="1" dirty="0" smtClean="0">
                <a:latin typeface="Times New Roman" pitchFamily="18" charset="0"/>
                <a:cs typeface="Times New Roman" pitchFamily="18" charset="0"/>
              </a:rPr>
              <a:t>рис 2 </a:t>
            </a:r>
            <a:r>
              <a:rPr lang="ru-RU" sz="2900" dirty="0" smtClean="0">
                <a:latin typeface="Times New Roman" pitchFamily="18" charset="0"/>
                <a:cs typeface="Times New Roman" pitchFamily="18" charset="0"/>
              </a:rPr>
              <a:t>и кривая предложения из </a:t>
            </a:r>
            <a:r>
              <a:rPr lang="ru-RU" sz="2900" b="1" dirty="0" smtClean="0">
                <a:latin typeface="Times New Roman" pitchFamily="18" charset="0"/>
                <a:cs typeface="Times New Roman" pitchFamily="18" charset="0"/>
              </a:rPr>
              <a:t>рис 4 </a:t>
            </a:r>
            <a:r>
              <a:rPr lang="ru-RU" sz="2900" dirty="0" smtClean="0">
                <a:latin typeface="Times New Roman" pitchFamily="18" charset="0"/>
                <a:cs typeface="Times New Roman" pitchFamily="18" charset="0"/>
              </a:rPr>
              <a:t>можно наилучшим образом показать рыночное равновесие. Объединение этих двух графиков возможно потому, что на их осях отложены одни и те же единицы.</a:t>
            </a:r>
          </a:p>
          <a:p>
            <a:pPr marL="0" indent="-457200" algn="just">
              <a:spcBef>
                <a:spcPts val="1200"/>
              </a:spcBef>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Мы можем найти рыночное равновесие в том случае, если найдем цену, при которой количество спрашиваемой продукции будет равно количеству предложенной. Равновесная цена находится на пересечении кривых спроса и предложения - в точке С.</a:t>
            </a:r>
          </a:p>
          <a:p>
            <a:pPr marL="0" indent="-457200" algn="just">
              <a:spcBef>
                <a:spcPts val="1200"/>
              </a:spcBef>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Почему мы думаем, что пересечение кривых предложения и спроса это рыночное равновесие? Давайте повторим предыдущий эксперимент. </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3" y="1489140"/>
            <a:ext cx="4392488" cy="485252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273" y="1568952"/>
            <a:ext cx="7056784" cy="5158724"/>
          </a:xfrm>
        </p:spPr>
        <p:txBody>
          <a:bodyPr>
            <a:noAutofit/>
          </a:bodyPr>
          <a:lstStyle/>
          <a:p>
            <a:pPr marL="0" indent="432000" algn="just">
              <a:buClr>
                <a:srgbClr val="002060"/>
              </a:buClr>
              <a:buFont typeface="Wingdings" panose="05000000000000000000" pitchFamily="2" charset="2"/>
              <a:buChar char="Ø"/>
            </a:pPr>
            <a:r>
              <a:rPr lang="ru-RU" sz="1900" dirty="0" smtClean="0">
                <a:latin typeface="Times New Roman" pitchFamily="18" charset="0"/>
                <a:cs typeface="Times New Roman" pitchFamily="18" charset="0"/>
              </a:rPr>
              <a:t>При низкой цене (равной 2 долл. за упаковку) на рынке возникает дефицит товара или превышение спрашиваемой продукции над количеством предложенной. Он показан линией, обозначенной линией «дефицит». В условиях дефицита конкуренция среди покупателей за ограниченные блага вызовет повышение цен, как это показано на рисунке стрелками направленными вверх</a:t>
            </a:r>
            <a:r>
              <a:rPr lang="ru-RU" sz="1900" dirty="0">
                <a:latin typeface="Times New Roman" pitchFamily="18" charset="0"/>
                <a:cs typeface="Times New Roman" pitchFamily="18" charset="0"/>
              </a:rPr>
              <a:t>. </a:t>
            </a:r>
            <a:endParaRPr lang="ru-RU" sz="1900" dirty="0" smtClean="0">
              <a:latin typeface="Times New Roman" pitchFamily="18" charset="0"/>
              <a:cs typeface="Times New Roman" pitchFamily="18" charset="0"/>
            </a:endParaRPr>
          </a:p>
          <a:p>
            <a:pPr marL="0" indent="432000" algn="just">
              <a:spcBef>
                <a:spcPts val="1200"/>
              </a:spcBef>
              <a:buClr>
                <a:srgbClr val="002060"/>
              </a:buClr>
              <a:buFont typeface="Wingdings" panose="05000000000000000000" pitchFamily="2" charset="2"/>
              <a:buChar char="Ø"/>
            </a:pPr>
            <a:r>
              <a:rPr lang="ru-RU" sz="1900" dirty="0" smtClean="0">
                <a:latin typeface="Times New Roman" pitchFamily="18" charset="0"/>
                <a:cs typeface="Times New Roman" pitchFamily="18" charset="0"/>
              </a:rPr>
              <a:t>Теперь </a:t>
            </a:r>
            <a:r>
              <a:rPr lang="ru-RU" sz="1900" dirty="0">
                <a:latin typeface="Times New Roman" pitchFamily="18" charset="0"/>
                <a:cs typeface="Times New Roman" pitchFamily="18" charset="0"/>
              </a:rPr>
              <a:t>мы </a:t>
            </a:r>
            <a:r>
              <a:rPr lang="ru-RU" sz="1900" dirty="0" smtClean="0">
                <a:latin typeface="Times New Roman" pitchFamily="18" charset="0"/>
                <a:cs typeface="Times New Roman" pitchFamily="18" charset="0"/>
              </a:rPr>
              <a:t>видим, </a:t>
            </a:r>
            <a:r>
              <a:rPr lang="ru-RU" sz="1900" dirty="0">
                <a:latin typeface="Times New Roman" pitchFamily="18" charset="0"/>
                <a:cs typeface="Times New Roman" pitchFamily="18" charset="0"/>
              </a:rPr>
              <a:t>что баланс, или равновесие между спросом и предложением находится в точке С, в которой кривые предложения и спроса </a:t>
            </a:r>
            <a:r>
              <a:rPr lang="ru-RU" sz="1900" dirty="0" smtClean="0">
                <a:latin typeface="Times New Roman" pitchFamily="18" charset="0"/>
                <a:cs typeface="Times New Roman" pitchFamily="18" charset="0"/>
              </a:rPr>
              <a:t>пересекаются.</a:t>
            </a:r>
          </a:p>
          <a:p>
            <a:pPr marL="0" indent="432000" algn="just">
              <a:spcBef>
                <a:spcPts val="1200"/>
              </a:spcBef>
              <a:buClr>
                <a:srgbClr val="002060"/>
              </a:buClr>
              <a:buFont typeface="Wingdings" panose="05000000000000000000" pitchFamily="2" charset="2"/>
              <a:buChar char="Ø"/>
            </a:pPr>
            <a:r>
              <a:rPr lang="ru-RU" sz="1900" dirty="0" smtClean="0">
                <a:latin typeface="Times New Roman" pitchFamily="18" charset="0"/>
                <a:cs typeface="Times New Roman" pitchFamily="18" charset="0"/>
              </a:rPr>
              <a:t>В </a:t>
            </a:r>
            <a:r>
              <a:rPr lang="ru-RU" sz="1900" dirty="0">
                <a:latin typeface="Times New Roman" pitchFamily="18" charset="0"/>
                <a:cs typeface="Times New Roman" pitchFamily="18" charset="0"/>
              </a:rPr>
              <a:t>этой точке, где цена равна 3 долл. за упаковку, а количество 12 ед., количество спрашиваемой продукции равно количеству предложений нет ни дефицита, ни излишка, и, следовательно, нет тенденции ни к повышению ни к снижению цен. </a:t>
            </a:r>
            <a:r>
              <a:rPr lang="ru-RU" sz="1900" dirty="0" smtClean="0">
                <a:latin typeface="Times New Roman" pitchFamily="18" charset="0"/>
                <a:cs typeface="Times New Roman" pitchFamily="18" charset="0"/>
              </a:rPr>
              <a:t>Точка </a:t>
            </a:r>
            <a:r>
              <a:rPr lang="ru-RU" sz="1900" dirty="0">
                <a:latin typeface="Times New Roman" pitchFamily="18" charset="0"/>
                <a:cs typeface="Times New Roman" pitchFamily="18" charset="0"/>
              </a:rPr>
              <a:t>С - это единственная точка, где силы предложения и спроса находятся в равновесии и устанавливается устойчивая цена</a:t>
            </a:r>
            <a:endParaRPr lang="ru-RU" sz="1900" dirty="0" smtClean="0">
              <a:latin typeface="Times New Roman" pitchFamily="18" charset="0"/>
              <a:cs typeface="Times New Roman" pitchFamily="18" charset="0"/>
            </a:endParaRPr>
          </a:p>
        </p:txBody>
      </p:sp>
      <p:sp>
        <p:nvSpPr>
          <p:cNvPr id="6" name="Содержимое 2"/>
          <p:cNvSpPr txBox="1">
            <a:spLocks/>
          </p:cNvSpPr>
          <p:nvPr/>
        </p:nvSpPr>
        <p:spPr>
          <a:xfrm>
            <a:off x="0" y="6453336"/>
            <a:ext cx="4217486" cy="548680"/>
          </a:xfrm>
          <a:prstGeom prst="rect">
            <a:avLst/>
          </a:prstGeom>
        </p:spPr>
        <p:txBody>
          <a:bodyPr vert="horz" lIns="91431" tIns="45715" rIns="91431" bIns="45715">
            <a:noAutofit/>
          </a:bodyPr>
          <a:lstStyle/>
          <a:p>
            <a:pPr marL="342865" indent="-342865" algn="ctr">
              <a:spcBef>
                <a:spcPct val="20000"/>
              </a:spcBef>
              <a:buClr>
                <a:schemeClr val="accent1"/>
              </a:buClr>
              <a:buSzPct val="70000"/>
              <a:defRPr/>
            </a:pPr>
            <a:r>
              <a:rPr lang="ru-RU" dirty="0">
                <a:latin typeface="Times New Roman" pitchFamily="18" charset="0"/>
                <a:cs typeface="Times New Roman" pitchFamily="18" charset="0"/>
              </a:rPr>
              <a:t>Рис. </a:t>
            </a:r>
            <a:r>
              <a:rPr lang="ru-RU" dirty="0" smtClean="0">
                <a:latin typeface="Times New Roman" pitchFamily="18" charset="0"/>
                <a:cs typeface="Times New Roman" pitchFamily="18" charset="0"/>
              </a:rPr>
              <a:t>6</a:t>
            </a:r>
            <a:endParaRPr lang="ru-RU" dirty="0">
              <a:latin typeface="Times New Roman" pitchFamily="18" charset="0"/>
              <a:cs typeface="Times New Roman"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7" y="1568953"/>
            <a:ext cx="4217486" cy="4852526"/>
          </a:xfrm>
          <a:prstGeom prst="rect">
            <a:avLst/>
          </a:prstGeom>
        </p:spPr>
      </p:pic>
      <p:sp>
        <p:nvSpPr>
          <p:cNvPr id="8" name="Прямоугольник 7"/>
          <p:cNvSpPr/>
          <p:nvPr/>
        </p:nvSpPr>
        <p:spPr>
          <a:xfrm>
            <a:off x="107777" y="91625"/>
            <a:ext cx="11377264" cy="1477328"/>
          </a:xfrm>
          <a:prstGeom prst="rect">
            <a:avLst/>
          </a:prstGeom>
        </p:spPr>
        <p:txBody>
          <a:bodyPr wrap="square">
            <a:spAutoFit/>
          </a:bodyPr>
          <a:lstStyle/>
          <a:p>
            <a:pPr indent="432000" algn="just">
              <a:buClr>
                <a:srgbClr val="002060"/>
              </a:buClr>
              <a:buFont typeface="Wingdings" panose="05000000000000000000" pitchFamily="2" charset="2"/>
              <a:buChar char="Ø"/>
            </a:pPr>
            <a:r>
              <a:rPr lang="ru-RU" dirty="0">
                <a:latin typeface="Times New Roman" pitchFamily="18" charset="0"/>
                <a:cs typeface="Times New Roman" pitchFamily="18" charset="0"/>
              </a:rPr>
              <a:t>Начнем с первоначальной высокой цены 5 долл. за упаковку показанной вверху оси ординат </a:t>
            </a:r>
            <a:r>
              <a:rPr lang="ru-RU" b="1" dirty="0">
                <a:latin typeface="Times New Roman" pitchFamily="18" charset="0"/>
                <a:cs typeface="Times New Roman" pitchFamily="18" charset="0"/>
              </a:rPr>
              <a:t>рис 6</a:t>
            </a:r>
            <a:r>
              <a:rPr lang="ru-RU" dirty="0">
                <a:latin typeface="Times New Roman" pitchFamily="18" charset="0"/>
                <a:cs typeface="Times New Roman" pitchFamily="18" charset="0"/>
              </a:rPr>
              <a:t>. При этой цене производители захотят продать  больше, чем потребители захотят купить. В результате повысится  излишек, т.е. превышение величины предложения над величиной спроса изображенной на рисунке линией с надписью «излишек». Стрелкой вдоль кривых показывают, в каком направлении будет «двигаться» цена, когда на рынке появятся излишки.</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953" y="116633"/>
            <a:ext cx="11869897" cy="864095"/>
          </a:xfrm>
        </p:spPr>
        <p:txBody>
          <a:bodyPr>
            <a:normAutofit fontScale="92500"/>
          </a:bodyPr>
          <a:lstStyle/>
          <a:p>
            <a:pPr algn="just">
              <a:buNone/>
            </a:pPr>
            <a:r>
              <a:rPr lang="ru-RU" sz="2000" dirty="0" smtClean="0">
                <a:latin typeface="Times New Roman" pitchFamily="18" charset="0"/>
                <a:cs typeface="Times New Roman" pitchFamily="18" charset="0"/>
              </a:rPr>
              <a:t>Рассмотрим </a:t>
            </a:r>
            <a:r>
              <a:rPr lang="ru-RU" sz="2000" dirty="0">
                <a:latin typeface="Times New Roman" pitchFamily="18" charset="0"/>
                <a:cs typeface="Times New Roman" pitchFamily="18" charset="0"/>
              </a:rPr>
              <a:t>в качестве примера цены на бензин, </a:t>
            </a:r>
            <a:r>
              <a:rPr lang="ru-RU" sz="2000" dirty="0" smtClean="0">
                <a:latin typeface="Times New Roman" pitchFamily="18" charset="0"/>
                <a:cs typeface="Times New Roman" pitchFamily="18" charset="0"/>
              </a:rPr>
              <a:t>проиллюстрированные на </a:t>
            </a:r>
            <a:r>
              <a:rPr lang="ru-RU" sz="2000" b="1" dirty="0">
                <a:latin typeface="Times New Roman" pitchFamily="18" charset="0"/>
                <a:cs typeface="Times New Roman" pitchFamily="18" charset="0"/>
              </a:rPr>
              <a:t>рис</a:t>
            </a:r>
            <a:r>
              <a:rPr lang="en-US" sz="2000" b="1" dirty="0">
                <a:latin typeface="Times New Roman" pitchFamily="18" charset="0"/>
                <a:cs typeface="Times New Roman" pitchFamily="18" charset="0"/>
              </a:rPr>
              <a:t>.</a:t>
            </a:r>
            <a:r>
              <a:rPr lang="ru-RU" sz="2000" b="1" dirty="0" smtClean="0">
                <a:latin typeface="Times New Roman" pitchFamily="18" charset="0"/>
                <a:cs typeface="Times New Roman" pitchFamily="18" charset="0"/>
              </a:rPr>
              <a:t>1</a:t>
            </a:r>
            <a:r>
              <a:rPr lang="ru-RU" sz="2000" dirty="0" smtClean="0">
                <a:latin typeface="Times New Roman" pitchFamily="18" charset="0"/>
                <a:cs typeface="Times New Roman" pitchFamily="18" charset="0"/>
              </a:rPr>
              <a:t>. На </a:t>
            </a:r>
            <a:r>
              <a:rPr lang="ru-RU" sz="2000" dirty="0">
                <a:latin typeface="Times New Roman" pitchFamily="18" charset="0"/>
                <a:cs typeface="Times New Roman" pitchFamily="18" charset="0"/>
              </a:rPr>
              <a:t>этом рисунке отражена «реальная цена бензина», или </a:t>
            </a:r>
            <a:r>
              <a:rPr lang="ru-RU" sz="2000" dirty="0" smtClean="0">
                <a:latin typeface="Times New Roman" pitchFamily="18" charset="0"/>
                <a:cs typeface="Times New Roman" pitchFamily="18" charset="0"/>
              </a:rPr>
              <a:t>цена, скорректированная </a:t>
            </a:r>
            <a:r>
              <a:rPr lang="ru-RU" sz="2000" dirty="0">
                <a:latin typeface="Times New Roman" pitchFamily="18" charset="0"/>
                <a:cs typeface="Times New Roman" pitchFamily="18" charset="0"/>
              </a:rPr>
              <a:t>в соответствии с изменением общего уровня цен.</a:t>
            </a:r>
            <a:endParaRPr lang="ru-RU" sz="2000" dirty="0"/>
          </a:p>
        </p:txBody>
      </p:sp>
      <p:pic>
        <p:nvPicPr>
          <p:cNvPr id="1026" name="Picture 2" descr="C:\Users\Shpala\Desktop\govno_ebanoe_2.png"/>
          <p:cNvPicPr>
            <a:picLocks noChangeAspect="1" noChangeArrowheads="1"/>
          </p:cNvPicPr>
          <p:nvPr/>
        </p:nvPicPr>
        <p:blipFill>
          <a:blip r:embed="rId3" cstate="print"/>
          <a:srcRect/>
          <a:stretch>
            <a:fillRect/>
          </a:stretch>
        </p:blipFill>
        <p:spPr bwMode="auto">
          <a:xfrm>
            <a:off x="4679512" y="908719"/>
            <a:ext cx="7021553" cy="5341811"/>
          </a:xfrm>
          <a:prstGeom prst="rect">
            <a:avLst/>
          </a:prstGeom>
          <a:noFill/>
        </p:spPr>
      </p:pic>
      <p:sp>
        <p:nvSpPr>
          <p:cNvPr id="2" name="Прямоугольник 1"/>
          <p:cNvSpPr/>
          <p:nvPr/>
        </p:nvSpPr>
        <p:spPr>
          <a:xfrm>
            <a:off x="109217" y="903038"/>
            <a:ext cx="4572273" cy="5539978"/>
          </a:xfrm>
          <a:prstGeom prst="rect">
            <a:avLst/>
          </a:prstGeom>
        </p:spPr>
        <p:txBody>
          <a:bodyPr wrap="square">
            <a:spAutoFit/>
          </a:bodyPr>
          <a:lstStyle/>
          <a:p>
            <a:pPr indent="360000">
              <a:buClr>
                <a:srgbClr val="002060"/>
              </a:buClr>
              <a:buFont typeface="Wingdings" panose="05000000000000000000" pitchFamily="2" charset="2"/>
              <a:buChar char="Ø"/>
            </a:pPr>
            <a:r>
              <a:rPr lang="ru-RU" dirty="0">
                <a:latin typeface="Times New Roman" pitchFamily="18" charset="0"/>
                <a:cs typeface="Times New Roman" pitchFamily="18" charset="0"/>
              </a:rPr>
              <a:t>Спрос на бензин и другие нефтепродукты резко возрос после окончания Второй мировой войны, когда автомобиль стал неотъемлемым атрибутом жизни многих людей и когда люди начали перебираться из центра города в пригородные районы. </a:t>
            </a:r>
          </a:p>
          <a:p>
            <a:pPr indent="360000">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Затем</a:t>
            </a:r>
            <a:r>
              <a:rPr lang="ru-RU" dirty="0">
                <a:latin typeface="Times New Roman" pitchFamily="18" charset="0"/>
                <a:cs typeface="Times New Roman" pitchFamily="18" charset="0"/>
              </a:rPr>
              <a:t>, в 70-е годы, ограничения на поставки, войны между производителями, революции привели к сокращению производства, что в свою очередь привело к скачкам цен на бензин в 1973 и 1979 годах. </a:t>
            </a:r>
            <a:endParaRPr lang="ru-RU" dirty="0" smtClean="0">
              <a:latin typeface="Times New Roman" pitchFamily="18" charset="0"/>
              <a:cs typeface="Times New Roman" pitchFamily="18" charset="0"/>
            </a:endParaRPr>
          </a:p>
          <a:p>
            <a:pPr indent="360000">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Затем</a:t>
            </a:r>
            <a:r>
              <a:rPr lang="ru-RU" dirty="0">
                <a:latin typeface="Times New Roman" pitchFamily="18" charset="0"/>
                <a:cs typeface="Times New Roman" pitchFamily="18" charset="0"/>
              </a:rPr>
              <a:t>, в результате принятых мер по сокращению </a:t>
            </a:r>
            <a:r>
              <a:rPr lang="ru-RU" dirty="0" smtClean="0">
                <a:latin typeface="Times New Roman" pitchFamily="18" charset="0"/>
                <a:cs typeface="Times New Roman" pitchFamily="18" charset="0"/>
              </a:rPr>
              <a:t>потребления энергии</a:t>
            </a:r>
            <a:r>
              <a:rPr lang="ru-RU" dirty="0">
                <a:latin typeface="Times New Roman" pitchFamily="18" charset="0"/>
                <a:cs typeface="Times New Roman" pitchFamily="18" charset="0"/>
              </a:rPr>
              <a:t>, появления большого числа малолитражных автомобилей и ценовых войн, реальная цена на бензин резко упала с 2,5 долл. за галлон в 1980 году до 1,4 долл. в 1996 году.</a:t>
            </a:r>
            <a:r>
              <a:rPr lang="en-US" dirty="0">
                <a:latin typeface="Times New Roman" pitchFamily="18" charset="0"/>
                <a:cs typeface="Times New Roman" pitchFamily="18" charset="0"/>
              </a:rPr>
              <a:t> </a:t>
            </a:r>
            <a:endParaRPr lang="ru-RU" dirty="0">
              <a:latin typeface="Times New Roman" pitchFamily="18" charset="0"/>
              <a:cs typeface="Times New Roman" pitchFamily="18" charset="0"/>
            </a:endParaRPr>
          </a:p>
        </p:txBody>
      </p:sp>
      <p:sp>
        <p:nvSpPr>
          <p:cNvPr id="4" name="Прямоугольник 3"/>
          <p:cNvSpPr/>
          <p:nvPr/>
        </p:nvSpPr>
        <p:spPr>
          <a:xfrm>
            <a:off x="6352076" y="6283488"/>
            <a:ext cx="3775521" cy="369332"/>
          </a:xfrm>
          <a:prstGeom prst="rect">
            <a:avLst/>
          </a:prstGeom>
        </p:spPr>
        <p:txBody>
          <a:bodyPr wrap="none">
            <a:spAutoFit/>
          </a:bodyPr>
          <a:lstStyle/>
          <a:p>
            <a:r>
              <a:rPr lang="ru-RU" b="1" dirty="0">
                <a:latin typeface="Times New Roman" pitchFamily="18" charset="0"/>
                <a:cs typeface="Times New Roman" pitchFamily="18" charset="0"/>
              </a:rPr>
              <a:t> Рис. 1. </a:t>
            </a:r>
            <a:r>
              <a:rPr lang="ru-RU" b="1" dirty="0" smtClean="0">
                <a:latin typeface="Times New Roman" pitchFamily="18" charset="0"/>
                <a:cs typeface="Times New Roman" pitchFamily="18" charset="0"/>
              </a:rPr>
              <a:t>Изменения </a:t>
            </a:r>
            <a:r>
              <a:rPr lang="ru-RU" b="1" dirty="0">
                <a:latin typeface="Times New Roman" pitchFamily="18" charset="0"/>
                <a:cs typeface="Times New Roman" pitchFamily="18" charset="0"/>
              </a:rPr>
              <a:t>цены на </a:t>
            </a:r>
            <a:r>
              <a:rPr lang="ru-RU" b="1" dirty="0" smtClean="0">
                <a:latin typeface="Times New Roman" pitchFamily="18" charset="0"/>
                <a:cs typeface="Times New Roman" pitchFamily="18" charset="0"/>
              </a:rPr>
              <a:t>бензин</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87897" y="764704"/>
            <a:ext cx="4320480" cy="5112568"/>
          </a:xfrm>
        </p:spPr>
        <p:txBody>
          <a:bodyPr>
            <a:normAutofit lnSpcReduction="10000"/>
          </a:bodyPr>
          <a:lstStyle/>
          <a:p>
            <a:pPr>
              <a:buNone/>
            </a:pPr>
            <a:endParaRPr lang="ru-RU" dirty="0" smtClean="0">
              <a:latin typeface="Times New Roman" pitchFamily="18" charset="0"/>
              <a:cs typeface="Times New Roman" pitchFamily="18" charset="0"/>
            </a:endParaRPr>
          </a:p>
          <a:p>
            <a:pPr>
              <a:buNone/>
            </a:pPr>
            <a:r>
              <a:rPr lang="ru-RU" i="1" dirty="0" smtClean="0">
                <a:latin typeface="Times New Roman" pitchFamily="18" charset="0"/>
                <a:cs typeface="Times New Roman" pitchFamily="18" charset="0"/>
              </a:rPr>
              <a:t>       Равновесная цена и равновесное количество устанавливаются на том уровне, где количество спрашиваемой продукции совпадает с количеством предложенной. </a:t>
            </a:r>
          </a:p>
          <a:p>
            <a:pPr indent="274320">
              <a:buNone/>
            </a:pPr>
            <a:r>
              <a:rPr lang="ru-RU" i="1" dirty="0" smtClean="0">
                <a:latin typeface="Times New Roman" pitchFamily="18" charset="0"/>
                <a:cs typeface="Times New Roman" pitchFamily="18" charset="0"/>
              </a:rPr>
              <a:t>На конкурентном рынке это равновесие находится на пересечении кривых предложения  и спроса. При равновесной цене нет ни дефицита, ни излишка.</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401" y="767872"/>
            <a:ext cx="4890052" cy="5300663"/>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dirty="0">
                <a:solidFill>
                  <a:schemeClr val="tx1"/>
                </a:solidFill>
                <a:latin typeface="Times New Roman" pitchFamily="18" charset="0"/>
                <a:cs typeface="Times New Roman" pitchFamily="18" charset="0"/>
              </a:rPr>
              <a:t>Результат смещения кривых предложения и спроса </a:t>
            </a:r>
            <a:endParaRPr lang="ru-RU" sz="3600" dirty="0">
              <a:solidFill>
                <a:schemeClr val="tx1"/>
              </a:solidFill>
            </a:endParaRPr>
          </a:p>
        </p:txBody>
      </p:sp>
      <p:sp>
        <p:nvSpPr>
          <p:cNvPr id="3" name="Содержимое 2"/>
          <p:cNvSpPr>
            <a:spLocks noGrp="1"/>
          </p:cNvSpPr>
          <p:nvPr>
            <p:ph sz="quarter" idx="1"/>
          </p:nvPr>
        </p:nvSpPr>
        <p:spPr>
          <a:xfrm>
            <a:off x="185597" y="1484784"/>
            <a:ext cx="11515467" cy="792088"/>
          </a:xfrm>
        </p:spPr>
        <p:txBody>
          <a:bodyPr>
            <a:normAutofit fontScale="70000" lnSpcReduction="20000"/>
          </a:bodyPr>
          <a:lstStyle/>
          <a:p>
            <a:pPr marL="0" indent="360000" algn="just">
              <a:buNone/>
            </a:pPr>
            <a:r>
              <a:rPr lang="ru-RU" dirty="0" smtClean="0">
                <a:latin typeface="Times New Roman" pitchFamily="18" charset="0"/>
                <a:cs typeface="Times New Roman" pitchFamily="18" charset="0"/>
              </a:rPr>
              <a:t>Анализ модели “спрос-предложение” может рассказать не только о равновесной цене или равновесном объеме, а намного больше. Мы так же можем его использовать для прогнозирования результатов изменений экономической ситуации для цен и объемов. </a:t>
            </a:r>
          </a:p>
          <a:p>
            <a:endParaRPr lang="ru-RU" dirty="0"/>
          </a:p>
        </p:txBody>
      </p:sp>
      <p:sp>
        <p:nvSpPr>
          <p:cNvPr id="5" name="Прямоугольник 4"/>
          <p:cNvSpPr/>
          <p:nvPr/>
        </p:nvSpPr>
        <p:spPr>
          <a:xfrm>
            <a:off x="7095743" y="2291365"/>
            <a:ext cx="4461307" cy="4401205"/>
          </a:xfrm>
          <a:prstGeom prst="rect">
            <a:avLst/>
          </a:prstGeom>
        </p:spPr>
        <p:txBody>
          <a:bodyPr wrap="square">
            <a:spAutoFit/>
          </a:bodyPr>
          <a:lstStyle/>
          <a:p>
            <a:pPr indent="432000" algn="just">
              <a:buClr>
                <a:srgbClr val="002060"/>
              </a:buClr>
              <a:buFont typeface="Wingdings" panose="05000000000000000000" pitchFamily="2" charset="2"/>
              <a:buChar char="Ø"/>
            </a:pPr>
            <a:r>
              <a:rPr lang="ru-RU" dirty="0">
                <a:latin typeface="Times New Roman" pitchFamily="18" charset="0"/>
                <a:cs typeface="Times New Roman" pitchFamily="18" charset="0"/>
              </a:rPr>
              <a:t>Давайте поменяем условия нашего примера и поговорим, например, о </a:t>
            </a:r>
            <a:r>
              <a:rPr lang="ru-RU" dirty="0" smtClean="0">
                <a:latin typeface="Times New Roman" pitchFamily="18" charset="0"/>
                <a:cs typeface="Times New Roman" pitchFamily="18" charset="0"/>
              </a:rPr>
              <a:t>хлебе насущном в прямом смысле этого слова. </a:t>
            </a:r>
          </a:p>
          <a:p>
            <a:pPr indent="432000" algn="just">
              <a:spcBef>
                <a:spcPts val="6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Предположим</a:t>
            </a:r>
            <a:r>
              <a:rPr lang="ru-RU" dirty="0">
                <a:latin typeface="Times New Roman" pitchFamily="18" charset="0"/>
                <a:cs typeface="Times New Roman" pitchFamily="18" charset="0"/>
              </a:rPr>
              <a:t>, что под влиянием плохой погоды цены на пшеницу возросли. Это приведет к смещению кривой предложения хлеба влево. Это смещение показано на </a:t>
            </a:r>
            <a:r>
              <a:rPr lang="ru-RU" b="1" dirty="0">
                <a:latin typeface="Times New Roman" pitchFamily="18" charset="0"/>
                <a:cs typeface="Times New Roman" pitchFamily="18" charset="0"/>
              </a:rPr>
              <a:t>рис. 7</a:t>
            </a:r>
            <a:r>
              <a:rPr lang="ru-RU" dirty="0">
                <a:latin typeface="Times New Roman" pitchFamily="18" charset="0"/>
                <a:cs typeface="Times New Roman" pitchFamily="18" charset="0"/>
              </a:rPr>
              <a:t> (на графике слева) на котором кривая предложения хлеба сдвинулась с </a:t>
            </a:r>
            <a:r>
              <a:rPr lang="en-US" dirty="0">
                <a:latin typeface="Times New Roman" pitchFamily="18" charset="0"/>
                <a:cs typeface="Times New Roman" pitchFamily="18" charset="0"/>
              </a:rPr>
              <a:t>SS </a:t>
            </a:r>
            <a:r>
              <a:rPr lang="ru-RU" dirty="0">
                <a:latin typeface="Times New Roman" pitchFamily="18" charset="0"/>
                <a:cs typeface="Times New Roman" pitchFamily="18" charset="0"/>
              </a:rPr>
              <a:t>на </a:t>
            </a:r>
            <a:r>
              <a:rPr lang="en-US" dirty="0">
                <a:latin typeface="Times New Roman" pitchFamily="18" charset="0"/>
                <a:cs typeface="Times New Roman" pitchFamily="18" charset="0"/>
              </a:rPr>
              <a:t>SS</a:t>
            </a:r>
            <a:r>
              <a:rPr lang="ru-RU" dirty="0">
                <a:latin typeface="Times New Roman" pitchFamily="18" charset="0"/>
                <a:cs typeface="Times New Roman" pitchFamily="18" charset="0"/>
              </a:rPr>
              <a:t>`. </a:t>
            </a:r>
            <a:endParaRPr lang="ru-RU" dirty="0" smtClean="0">
              <a:latin typeface="Times New Roman" pitchFamily="18" charset="0"/>
              <a:cs typeface="Times New Roman" pitchFamily="18" charset="0"/>
            </a:endParaRPr>
          </a:p>
          <a:p>
            <a:pPr indent="432000" algn="just">
              <a:spcBef>
                <a:spcPts val="6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В </a:t>
            </a:r>
            <a:r>
              <a:rPr lang="ru-RU" dirty="0">
                <a:latin typeface="Times New Roman" pitchFamily="18" charset="0"/>
                <a:cs typeface="Times New Roman" pitchFamily="18" charset="0"/>
              </a:rPr>
              <a:t>отличие от нее, кривая спроса осталась на месте – люди хотят ежедневно иметь свой бутерброд, независимо от того, хороший был урожай или нет.</a:t>
            </a:r>
          </a:p>
          <a:p>
            <a:pPr>
              <a:buNone/>
            </a:pPr>
            <a:r>
              <a:rPr lang="ru-RU" dirty="0">
                <a:latin typeface="Times New Roman" pitchFamily="18" charset="0"/>
                <a:cs typeface="Times New Roman" pitchFamily="18" charset="0"/>
              </a:rPr>
              <a:t>                 </a:t>
            </a:r>
          </a:p>
        </p:txBody>
      </p:sp>
      <p:sp>
        <p:nvSpPr>
          <p:cNvPr id="6" name="Содержимое 2"/>
          <p:cNvSpPr txBox="1">
            <a:spLocks/>
          </p:cNvSpPr>
          <p:nvPr/>
        </p:nvSpPr>
        <p:spPr>
          <a:xfrm>
            <a:off x="3190" y="6335155"/>
            <a:ext cx="7092553" cy="296865"/>
          </a:xfrm>
          <a:prstGeom prst="rect">
            <a:avLst/>
          </a:prstGeom>
        </p:spPr>
        <p:txBody>
          <a:bodyPr vert="horz">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ctr" defTabSz="914400">
              <a:buFont typeface="Wingdings 2"/>
              <a:buNone/>
            </a:pPr>
            <a:r>
              <a:rPr lang="ru-RU" sz="1800" b="1" dirty="0" smtClean="0">
                <a:latin typeface="Times New Roman" pitchFamily="18" charset="0"/>
                <a:cs typeface="Times New Roman" pitchFamily="18" charset="0"/>
              </a:rPr>
              <a:t>     Рис. 7</a:t>
            </a:r>
            <a:endParaRPr lang="ru-RU" sz="1800" b="1" dirty="0">
              <a:latin typeface="Times New Roman" pitchFamily="18" charset="0"/>
              <a:cs typeface="Times New Roman"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08" y="2291366"/>
            <a:ext cx="6575795" cy="404379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4941" y="188640"/>
            <a:ext cx="11286808" cy="1656184"/>
          </a:xfrm>
        </p:spPr>
        <p:txBody>
          <a:bodyPr>
            <a:normAutofit fontScale="55000" lnSpcReduction="20000"/>
          </a:bodyPr>
          <a:lstStyle/>
          <a:p>
            <a:pPr marL="0" indent="432000" algn="just">
              <a:buClr>
                <a:srgbClr val="002060"/>
              </a:buClr>
              <a:buFont typeface="Wingdings" panose="05000000000000000000" pitchFamily="2" charset="2"/>
              <a:buChar char="Ø"/>
            </a:pPr>
            <a:r>
              <a:rPr lang="ru-RU" sz="3300" dirty="0" smtClean="0">
                <a:latin typeface="Times New Roman" pitchFamily="18" charset="0"/>
                <a:cs typeface="Times New Roman" pitchFamily="18" charset="0"/>
              </a:rPr>
              <a:t>Что происходит на рынке хлеба? Плохой урожай стал причиной того, что пекари  стали печь меньше хлеба при старых ценах, поэтому величина спроса превышает величину предложения. В результате цена хлеба начинает повышаться, стимулируя производство и увеличивая предложение.</a:t>
            </a:r>
          </a:p>
          <a:p>
            <a:pPr marL="0" indent="432000" algn="just">
              <a:buClr>
                <a:srgbClr val="002060"/>
              </a:buClr>
              <a:buFont typeface="Wingdings" panose="05000000000000000000" pitchFamily="2" charset="2"/>
              <a:buChar char="Ø"/>
            </a:pPr>
            <a:r>
              <a:rPr lang="ru-RU" sz="3300" dirty="0" smtClean="0">
                <a:latin typeface="Times New Roman" pitchFamily="18" charset="0"/>
                <a:cs typeface="Times New Roman" pitchFamily="18" charset="0"/>
              </a:rPr>
              <a:t> При этом одновременно происходит сокращение потребления и снижение величины спроса. Цена продолжает расти до тех пор,  пока величина предложения и величина спроса вновь не станут равными. </a:t>
            </a:r>
          </a:p>
          <a:p>
            <a:pPr>
              <a:buNone/>
            </a:pPr>
            <a:r>
              <a:rPr lang="ru-RU" dirty="0" smtClean="0">
                <a:latin typeface="Times New Roman" pitchFamily="18" charset="0"/>
                <a:cs typeface="Times New Roman" pitchFamily="18" charset="0"/>
              </a:rPr>
              <a:t>        </a:t>
            </a:r>
            <a:endParaRPr lang="ru-RU" dirty="0"/>
          </a:p>
        </p:txBody>
      </p:sp>
      <p:sp>
        <p:nvSpPr>
          <p:cNvPr id="5" name="Прямоугольник 4"/>
          <p:cNvSpPr/>
          <p:nvPr/>
        </p:nvSpPr>
        <p:spPr>
          <a:xfrm>
            <a:off x="6869735" y="1475666"/>
            <a:ext cx="4903337" cy="5262979"/>
          </a:xfrm>
          <a:prstGeom prst="rect">
            <a:avLst/>
          </a:prstGeom>
        </p:spPr>
        <p:txBody>
          <a:bodyPr wrap="square">
            <a:spAutoFit/>
          </a:bodyPr>
          <a:lstStyle/>
          <a:p>
            <a:pPr indent="432000">
              <a:buClr>
                <a:srgbClr val="002060"/>
              </a:buClr>
              <a:buFont typeface="Wingdings" panose="05000000000000000000" pitchFamily="2" charset="2"/>
              <a:buChar char="Ø"/>
            </a:pPr>
            <a:r>
              <a:rPr lang="ru-RU" dirty="0">
                <a:latin typeface="Times New Roman" pitchFamily="18" charset="0"/>
                <a:cs typeface="Times New Roman" pitchFamily="18" charset="0"/>
              </a:rPr>
              <a:t>Как показывает </a:t>
            </a:r>
            <a:r>
              <a:rPr lang="ru-RU" b="1" dirty="0">
                <a:latin typeface="Times New Roman" pitchFamily="18" charset="0"/>
                <a:cs typeface="Times New Roman" pitchFamily="18" charset="0"/>
              </a:rPr>
              <a:t>рис.7</a:t>
            </a:r>
            <a:r>
              <a:rPr lang="ru-RU" dirty="0">
                <a:latin typeface="Times New Roman" pitchFamily="18" charset="0"/>
                <a:cs typeface="Times New Roman" pitchFamily="18" charset="0"/>
              </a:rPr>
              <a:t> (см график слева), новое равновесие находится в точке «е»</a:t>
            </a:r>
            <a:r>
              <a:rPr lang="ru-RU" i="1" dirty="0">
                <a:latin typeface="Times New Roman" pitchFamily="18" charset="0"/>
                <a:cs typeface="Times New Roman" pitchFamily="18" charset="0"/>
              </a:rPr>
              <a:t>-</a:t>
            </a:r>
            <a:r>
              <a:rPr lang="ru-RU" dirty="0">
                <a:latin typeface="Times New Roman" pitchFamily="18" charset="0"/>
                <a:cs typeface="Times New Roman" pitchFamily="18" charset="0"/>
              </a:rPr>
              <a:t> месте пересечении новой кривой предложения </a:t>
            </a:r>
            <a:r>
              <a:rPr lang="en-US" dirty="0">
                <a:latin typeface="Times New Roman" pitchFamily="18" charset="0"/>
                <a:cs typeface="Times New Roman" pitchFamily="18" charset="0"/>
              </a:rPr>
              <a:t>SS</a:t>
            </a:r>
            <a:r>
              <a:rPr lang="ru-RU" dirty="0">
                <a:latin typeface="Times New Roman" pitchFamily="18" charset="0"/>
                <a:cs typeface="Times New Roman" pitchFamily="18" charset="0"/>
              </a:rPr>
              <a:t>’ с исходной кривой спроса. </a:t>
            </a:r>
            <a:endParaRPr lang="ru-RU" dirty="0" smtClean="0">
              <a:latin typeface="Times New Roman" pitchFamily="18" charset="0"/>
              <a:cs typeface="Times New Roman" pitchFamily="18" charset="0"/>
            </a:endParaRPr>
          </a:p>
          <a:p>
            <a:pPr indent="432000">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Таким </a:t>
            </a:r>
            <a:r>
              <a:rPr lang="ru-RU" dirty="0">
                <a:latin typeface="Times New Roman" pitchFamily="18" charset="0"/>
                <a:cs typeface="Times New Roman" pitchFamily="18" charset="0"/>
              </a:rPr>
              <a:t>о6разом плохой урожай (или любое другое левостороннее смещение кривой предложения) в соответствии с законом спроса приводит к увеличению цен и уменьшению количества спрашиваемой </a:t>
            </a:r>
            <a:r>
              <a:rPr lang="ru-RU" dirty="0" smtClean="0">
                <a:latin typeface="Times New Roman" pitchFamily="18" charset="0"/>
                <a:cs typeface="Times New Roman" pitchFamily="18" charset="0"/>
              </a:rPr>
              <a:t>продукции.</a:t>
            </a:r>
            <a:endParaRPr lang="ru-RU" dirty="0">
              <a:latin typeface="Times New Roman" pitchFamily="18" charset="0"/>
              <a:cs typeface="Times New Roman" pitchFamily="18" charset="0"/>
            </a:endParaRPr>
          </a:p>
          <a:p>
            <a:pPr indent="432000">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Представьте </a:t>
            </a:r>
            <a:r>
              <a:rPr lang="ru-RU" dirty="0">
                <a:latin typeface="Times New Roman" pitchFamily="18" charset="0"/>
                <a:cs typeface="Times New Roman" pitchFamily="18" charset="0"/>
              </a:rPr>
              <a:t>себе, что новые хлебобулочные технологии позволят снизить издержки, и поэтому предложение увеличится. Это означает, что кривая предложения сместится вниз и вправо. Нарисуйте новую кривую </a:t>
            </a:r>
            <a:r>
              <a:rPr lang="en-US" dirty="0">
                <a:latin typeface="Times New Roman" pitchFamily="18" charset="0"/>
                <a:cs typeface="Times New Roman" pitchFamily="18" charset="0"/>
              </a:rPr>
              <a:t>S</a:t>
            </a:r>
            <a:r>
              <a:rPr lang="ru-RU" dirty="0">
                <a:latin typeface="Times New Roman" pitchFamily="18" charset="0"/>
                <a:cs typeface="Times New Roman" pitchFamily="18" charset="0"/>
              </a:rPr>
              <a:t>`</a:t>
            </a:r>
            <a:r>
              <a:rPr lang="en-US" dirty="0">
                <a:latin typeface="Times New Roman" pitchFamily="18" charset="0"/>
                <a:cs typeface="Times New Roman" pitchFamily="18" charset="0"/>
              </a:rPr>
              <a:t>S</a:t>
            </a:r>
            <a:r>
              <a:rPr lang="ru-RU" dirty="0">
                <a:latin typeface="Times New Roman" pitchFamily="18" charset="0"/>
                <a:cs typeface="Times New Roman" pitchFamily="18" charset="0"/>
              </a:rPr>
              <a:t>`` с новым равновесием в точке е</a:t>
            </a:r>
            <a:r>
              <a:rPr lang="ru-RU" dirty="0" smtClean="0">
                <a:latin typeface="Times New Roman" pitchFamily="18" charset="0"/>
                <a:cs typeface="Times New Roman" pitchFamily="18" charset="0"/>
              </a:rPr>
              <a:t>`. </a:t>
            </a:r>
          </a:p>
          <a:p>
            <a:pPr indent="432000">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Почему </a:t>
            </a:r>
            <a:r>
              <a:rPr lang="ru-RU" dirty="0">
                <a:latin typeface="Times New Roman" pitchFamily="18" charset="0"/>
                <a:cs typeface="Times New Roman" pitchFamily="18" charset="0"/>
              </a:rPr>
              <a:t>равновесная цена ниже? Почему равновесный объем больше?</a:t>
            </a: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41" y="1556792"/>
            <a:ext cx="6733394" cy="4162757"/>
          </a:xfrm>
          <a:prstGeom prst="rect">
            <a:avLst/>
          </a:prstGeom>
        </p:spPr>
      </p:pic>
      <p:sp>
        <p:nvSpPr>
          <p:cNvPr id="8" name="Содержимое 2"/>
          <p:cNvSpPr txBox="1">
            <a:spLocks/>
          </p:cNvSpPr>
          <p:nvPr/>
        </p:nvSpPr>
        <p:spPr>
          <a:xfrm>
            <a:off x="28948" y="5719549"/>
            <a:ext cx="6733395" cy="593729"/>
          </a:xfrm>
          <a:prstGeom prst="rect">
            <a:avLst/>
          </a:prstGeom>
        </p:spPr>
        <p:txBody>
          <a:bodyPr vert="horz">
            <a:normAutofit fontScale="850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ctr" defTabSz="914400">
              <a:buFont typeface="Wingdings 2"/>
              <a:buNone/>
            </a:pPr>
            <a:r>
              <a:rPr lang="ru-RU" sz="2400" b="1" dirty="0" smtClean="0">
                <a:latin typeface="Times New Roman" pitchFamily="18" charset="0"/>
                <a:cs typeface="Times New Roman" pitchFamily="18" charset="0"/>
              </a:rPr>
              <a:t>     Рис. 7. Смещения кривых предложения или спроса изменяют равновесную цену и равновесный объем</a:t>
            </a:r>
            <a:endParaRPr lang="ru-RU"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36341" y="116632"/>
            <a:ext cx="11744509" cy="2448272"/>
          </a:xfrm>
        </p:spPr>
        <p:txBody>
          <a:bodyPr>
            <a:normAutofit fontScale="47500" lnSpcReduction="20000"/>
          </a:bodyPr>
          <a:lstStyle/>
          <a:p>
            <a:pPr marL="0" indent="0" algn="ctr">
              <a:buClr>
                <a:srgbClr val="002060"/>
              </a:buClr>
              <a:buNone/>
            </a:pPr>
            <a:r>
              <a:rPr lang="ru-RU" sz="3600" dirty="0" smtClean="0">
                <a:latin typeface="Times New Roman" pitchFamily="18" charset="0"/>
                <a:cs typeface="Times New Roman" pitchFamily="18" charset="0"/>
              </a:rPr>
              <a:t>Мы также можем использовать модель «спроса - предложения» для того, чтобы исследовать, </a:t>
            </a:r>
          </a:p>
          <a:p>
            <a:pPr marL="0" indent="0" algn="ctr">
              <a:buClr>
                <a:srgbClr val="002060"/>
              </a:buClr>
              <a:buNone/>
            </a:pPr>
            <a:r>
              <a:rPr lang="ru-RU" sz="3600" dirty="0" smtClean="0">
                <a:latin typeface="Times New Roman" pitchFamily="18" charset="0"/>
                <a:cs typeface="Times New Roman" pitchFamily="18" charset="0"/>
              </a:rPr>
              <a:t>как изменения спроса влияют на рыночное равновесие. </a:t>
            </a:r>
          </a:p>
          <a:p>
            <a:pPr marL="0" indent="360000" algn="just">
              <a:spcBef>
                <a:spcPts val="600"/>
              </a:spcBef>
              <a:buClr>
                <a:srgbClr val="002060"/>
              </a:buClr>
              <a:buFont typeface="Wingdings" panose="05000000000000000000" pitchFamily="2" charset="2"/>
              <a:buChar char="Ø"/>
            </a:pPr>
            <a:r>
              <a:rPr lang="ru-RU" sz="3600" dirty="0" smtClean="0">
                <a:latin typeface="Times New Roman" pitchFamily="18" charset="0"/>
                <a:cs typeface="Times New Roman" pitchFamily="18" charset="0"/>
              </a:rPr>
              <a:t>Представьте себе, что семейные доходы резко возросли и все захотели есть больше хлеба. Эта ситуация показана на </a:t>
            </a:r>
            <a:r>
              <a:rPr lang="ru-RU" sz="3600" b="1" dirty="0" smtClean="0">
                <a:latin typeface="Times New Roman" pitchFamily="18" charset="0"/>
                <a:cs typeface="Times New Roman" pitchFamily="18" charset="0"/>
              </a:rPr>
              <a:t>рис 7</a:t>
            </a:r>
            <a:r>
              <a:rPr lang="ru-RU" sz="3600" dirty="0" smtClean="0">
                <a:latin typeface="Times New Roman" pitchFamily="18" charset="0"/>
                <a:cs typeface="Times New Roman" pitchFamily="18" charset="0"/>
              </a:rPr>
              <a:t> (см. график справа) в виде “смещения кривой  спроса”, когда при каждой цене потребители  захотят купить больше хлеба. Таким о6разом кривая спроса сместится  вправо от </a:t>
            </a:r>
            <a:r>
              <a:rPr lang="en-US" sz="3600" dirty="0" smtClean="0">
                <a:latin typeface="Times New Roman" pitchFamily="18" charset="0"/>
                <a:cs typeface="Times New Roman" pitchFamily="18" charset="0"/>
              </a:rPr>
              <a:t>DD </a:t>
            </a:r>
            <a:r>
              <a:rPr lang="ru-RU" sz="3600" dirty="0" smtClean="0">
                <a:latin typeface="Times New Roman" pitchFamily="18" charset="0"/>
                <a:cs typeface="Times New Roman" pitchFamily="18" charset="0"/>
              </a:rPr>
              <a:t>к </a:t>
            </a:r>
            <a:r>
              <a:rPr lang="en-US" sz="3600" dirty="0" smtClean="0">
                <a:latin typeface="Times New Roman" pitchFamily="18" charset="0"/>
                <a:cs typeface="Times New Roman" pitchFamily="18" charset="0"/>
              </a:rPr>
              <a:t>DD</a:t>
            </a:r>
            <a:r>
              <a:rPr lang="ru-RU" sz="3600" dirty="0" smtClean="0">
                <a:latin typeface="Times New Roman" pitchFamily="18" charset="0"/>
                <a:cs typeface="Times New Roman" pitchFamily="18" charset="0"/>
              </a:rPr>
              <a:t>`.</a:t>
            </a:r>
          </a:p>
          <a:p>
            <a:pPr marL="0" indent="360000" algn="just">
              <a:spcBef>
                <a:spcPts val="600"/>
              </a:spcBef>
              <a:buClr>
                <a:srgbClr val="002060"/>
              </a:buClr>
              <a:buFont typeface="Wingdings" panose="05000000000000000000" pitchFamily="2" charset="2"/>
              <a:buChar char="Ø"/>
            </a:pPr>
            <a:r>
              <a:rPr lang="ru-RU" sz="3600" dirty="0" smtClean="0">
                <a:latin typeface="Times New Roman" pitchFamily="18" charset="0"/>
                <a:cs typeface="Times New Roman" pitchFamily="18" charset="0"/>
              </a:rPr>
              <a:t>Смещение </a:t>
            </a:r>
            <a:r>
              <a:rPr lang="ru-RU" sz="3600" dirty="0">
                <a:latin typeface="Times New Roman" pitchFamily="18" charset="0"/>
                <a:cs typeface="Times New Roman" pitchFamily="18" charset="0"/>
              </a:rPr>
              <a:t>кривой спроса приведет к дефициту хлеба по старой цене. Люди начнут гоняться за хлебом, выстраиваясь в длинные очереди у булочных .Цены начнут ползти вверх до тех пор, пока предложение и спрос вновь не придут к равновесию при более высокой цене. Увеличение спроса сместило рыночное равновесие из точки Е в точку </a:t>
            </a:r>
            <a:r>
              <a:rPr lang="ru-RU" sz="3600" dirty="0" smtClean="0">
                <a:latin typeface="Times New Roman" pitchFamily="18" charset="0"/>
                <a:cs typeface="Times New Roman" pitchFamily="18" charset="0"/>
              </a:rPr>
              <a:t>е`.</a:t>
            </a:r>
            <a:endParaRPr lang="ru-RU" sz="3600" dirty="0">
              <a:latin typeface="Times New Roman" pitchFamily="18" charset="0"/>
              <a:cs typeface="Times New Roman" pitchFamily="18" charset="0"/>
            </a:endParaRPr>
          </a:p>
          <a:p>
            <a:pPr>
              <a:buNone/>
            </a:pPr>
            <a:endParaRPr lang="ru-RU" dirty="0">
              <a:latin typeface="Times New Roman" pitchFamily="18" charset="0"/>
              <a:cs typeface="Times New Roman" pitchFamily="18" charset="0"/>
            </a:endParaRPr>
          </a:p>
        </p:txBody>
      </p:sp>
      <p:sp>
        <p:nvSpPr>
          <p:cNvPr id="2" name="Прямоугольник 1"/>
          <p:cNvSpPr/>
          <p:nvPr/>
        </p:nvSpPr>
        <p:spPr>
          <a:xfrm>
            <a:off x="6796900" y="2468021"/>
            <a:ext cx="4932313" cy="3293209"/>
          </a:xfrm>
          <a:prstGeom prst="rect">
            <a:avLst/>
          </a:prstGeom>
        </p:spPr>
        <p:txBody>
          <a:bodyPr wrap="square">
            <a:spAutoFit/>
          </a:bodyPr>
          <a:lstStyle/>
          <a:p>
            <a:pPr marL="285750" indent="432000" algn="just">
              <a:buClr>
                <a:srgbClr val="002060"/>
              </a:buClr>
              <a:buFont typeface="Wingdings" panose="05000000000000000000" pitchFamily="2" charset="2"/>
              <a:buChar char="Ø"/>
            </a:pPr>
            <a:r>
              <a:rPr lang="ru-RU" dirty="0">
                <a:latin typeface="Times New Roman" pitchFamily="18" charset="0"/>
                <a:cs typeface="Times New Roman" pitchFamily="18" charset="0"/>
              </a:rPr>
              <a:t>Если кривая предложения (см. график слева) смещается влево,  при прежней цене возникает дефицит. Цена будет расти до тех пор пока количество спрашиваемой и предложенной продукции снова не сравняются в точке «е</a:t>
            </a:r>
            <a:r>
              <a:rPr lang="ru-RU" dirty="0" smtClean="0">
                <a:latin typeface="Times New Roman" pitchFamily="18" charset="0"/>
                <a:cs typeface="Times New Roman" pitchFamily="18" charset="0"/>
              </a:rPr>
              <a:t>».</a:t>
            </a:r>
          </a:p>
          <a:p>
            <a:pPr marL="285750"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Смещение </a:t>
            </a:r>
            <a:r>
              <a:rPr lang="ru-RU" dirty="0">
                <a:latin typeface="Times New Roman" pitchFamily="18" charset="0"/>
                <a:cs typeface="Times New Roman" pitchFamily="18" charset="0"/>
              </a:rPr>
              <a:t>кривой спроса (см график справа) ведет к превышению спроса над предложением. Цена будет расти до тех пор пока равновесная цена и равновесный объем не сдвинутся вверх к точке «е`».</a:t>
            </a:r>
          </a:p>
        </p:txBody>
      </p:sp>
      <p:sp>
        <p:nvSpPr>
          <p:cNvPr id="5" name="Содержимое 2"/>
          <p:cNvSpPr txBox="1">
            <a:spLocks/>
          </p:cNvSpPr>
          <p:nvPr/>
        </p:nvSpPr>
        <p:spPr>
          <a:xfrm>
            <a:off x="136341" y="6096397"/>
            <a:ext cx="6690442" cy="593729"/>
          </a:xfrm>
          <a:prstGeom prst="rect">
            <a:avLst/>
          </a:prstGeom>
        </p:spPr>
        <p:txBody>
          <a:bodyPr vert="horz">
            <a:normAutofit fontScale="850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ctr" defTabSz="914400">
              <a:buFont typeface="Wingdings 2"/>
              <a:buNone/>
            </a:pPr>
            <a:r>
              <a:rPr lang="ru-RU" sz="2400" b="1" dirty="0" smtClean="0">
                <a:latin typeface="Times New Roman" pitchFamily="18" charset="0"/>
                <a:cs typeface="Times New Roman" pitchFamily="18" charset="0"/>
              </a:rPr>
              <a:t>     Рис. 7. Смещения кривых предложения или спроса изменяют равновесную цену и равновесный объем</a:t>
            </a:r>
            <a:endParaRPr lang="ru-RU" sz="2400" b="1" dirty="0">
              <a:latin typeface="Times New Roman" pitchFamily="18" charset="0"/>
              <a:cs typeface="Times New Roman" pitchFamily="18"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41" y="2132856"/>
            <a:ext cx="6690442" cy="3963541"/>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extLst>
              <p:ext uri="{D42A27DB-BD31-4B8C-83A1-F6EECF244321}">
                <p14:modId xmlns:p14="http://schemas.microsoft.com/office/powerpoint/2010/main" val="925653342"/>
              </p:ext>
            </p:extLst>
          </p:nvPr>
        </p:nvGraphicFramePr>
        <p:xfrm>
          <a:off x="252036" y="1844824"/>
          <a:ext cx="11408209" cy="3492076"/>
        </p:xfrm>
        <a:graphic>
          <a:graphicData uri="http://schemas.openxmlformats.org/drawingml/2006/table">
            <a:tbl>
              <a:tblPr firstRow="1" bandRow="1">
                <a:tableStyleId>{5C22544A-7EE6-4342-B048-85BDC9FD1C3A}</a:tableStyleId>
              </a:tblPr>
              <a:tblGrid>
                <a:gridCol w="3415321"/>
                <a:gridCol w="3960440"/>
                <a:gridCol w="4032448"/>
              </a:tblGrid>
              <a:tr h="648758">
                <a:tc>
                  <a:txBody>
                    <a:bodyPr/>
                    <a:lstStyle/>
                    <a:p>
                      <a:pPr algn="ctr"/>
                      <a:endParaRPr lang="ru-RU" sz="1800" dirty="0"/>
                    </a:p>
                  </a:txBody>
                  <a:tcPr marL="118809" marR="118809">
                    <a:solidFill>
                      <a:schemeClr val="accent4">
                        <a:lumMod val="75000"/>
                      </a:schemeClr>
                    </a:solidFill>
                  </a:tcPr>
                </a:tc>
                <a:tc>
                  <a:txBody>
                    <a:bodyPr/>
                    <a:lstStyle/>
                    <a:p>
                      <a:pPr algn="ctr"/>
                      <a:r>
                        <a:rPr lang="ru-RU" sz="1800" dirty="0" smtClean="0"/>
                        <a:t>Смещение кривых предложения и спроса</a:t>
                      </a:r>
                      <a:endParaRPr lang="ru-RU" sz="1800" dirty="0"/>
                    </a:p>
                  </a:txBody>
                  <a:tcPr marL="118809" marR="118809">
                    <a:solidFill>
                      <a:schemeClr val="accent4">
                        <a:lumMod val="75000"/>
                      </a:schemeClr>
                    </a:solidFill>
                  </a:tcPr>
                </a:tc>
                <a:tc>
                  <a:txBody>
                    <a:bodyPr/>
                    <a:lstStyle/>
                    <a:p>
                      <a:pPr algn="ctr"/>
                      <a:r>
                        <a:rPr lang="ru-RU" sz="1800" dirty="0" smtClean="0"/>
                        <a:t>Влияние на цену и объем</a:t>
                      </a:r>
                      <a:endParaRPr lang="ru-RU" sz="1800" dirty="0"/>
                    </a:p>
                  </a:txBody>
                  <a:tcPr marL="118809" marR="118809">
                    <a:solidFill>
                      <a:schemeClr val="accent4">
                        <a:lumMod val="75000"/>
                      </a:schemeClr>
                    </a:solidFill>
                  </a:tcPr>
                </a:tc>
              </a:tr>
              <a:tr h="648758">
                <a:tc>
                  <a:txBody>
                    <a:bodyPr/>
                    <a:lstStyle/>
                    <a:p>
                      <a:pPr algn="ctr"/>
                      <a:r>
                        <a:rPr lang="ru-RU" sz="1800" dirty="0" smtClean="0"/>
                        <a:t>Если</a:t>
                      </a:r>
                      <a:r>
                        <a:rPr lang="ru-RU" sz="1800" baseline="0" dirty="0" smtClean="0"/>
                        <a:t> спрос увеличивается…</a:t>
                      </a:r>
                      <a:endParaRPr lang="ru-RU" sz="1800" dirty="0"/>
                    </a:p>
                  </a:txBody>
                  <a:tcPr marL="118809" marR="118809">
                    <a:solidFill>
                      <a:srgbClr val="D8EEC0"/>
                    </a:solidFill>
                  </a:tcPr>
                </a:tc>
                <a:tc>
                  <a:txBody>
                    <a:bodyPr/>
                    <a:lstStyle/>
                    <a:p>
                      <a:pPr algn="ctr"/>
                      <a:r>
                        <a:rPr lang="ru-RU" sz="1800" dirty="0" smtClean="0"/>
                        <a:t>то</a:t>
                      </a:r>
                      <a:r>
                        <a:rPr lang="ru-RU" sz="1800" baseline="0" dirty="0" smtClean="0"/>
                        <a:t> кривая спроса смещается вправо, и…</a:t>
                      </a:r>
                      <a:endParaRPr lang="ru-RU" sz="1800" dirty="0"/>
                    </a:p>
                  </a:txBody>
                  <a:tcPr marL="118809" marR="118809">
                    <a:solidFill>
                      <a:srgbClr val="D8EEC0"/>
                    </a:solidFill>
                  </a:tcPr>
                </a:tc>
                <a:tc>
                  <a:txBody>
                    <a:bodyPr/>
                    <a:lstStyle/>
                    <a:p>
                      <a:pPr algn="ctr"/>
                      <a:r>
                        <a:rPr lang="ru-RU" sz="1800" dirty="0" smtClean="0"/>
                        <a:t>цена растет, объём увеличивается.</a:t>
                      </a:r>
                      <a:endParaRPr lang="ru-RU" sz="1800" dirty="0"/>
                    </a:p>
                  </a:txBody>
                  <a:tcPr marL="118809" marR="118809">
                    <a:solidFill>
                      <a:srgbClr val="D8EEC0"/>
                    </a:solidFill>
                  </a:tcPr>
                </a:tc>
              </a:tr>
              <a:tr h="610383">
                <a:tc>
                  <a:txBody>
                    <a:bodyPr/>
                    <a:lstStyle/>
                    <a:p>
                      <a:pPr algn="ctr"/>
                      <a:r>
                        <a:rPr lang="ru-RU" sz="1800" dirty="0" smtClean="0"/>
                        <a:t>Если</a:t>
                      </a:r>
                      <a:r>
                        <a:rPr lang="ru-RU" sz="1800" baseline="0" dirty="0" smtClean="0"/>
                        <a:t> спрос уменьшается…</a:t>
                      </a:r>
                      <a:endParaRPr lang="ru-RU" sz="1800" dirty="0"/>
                    </a:p>
                  </a:txBody>
                  <a:tcPr marL="118809" marR="118809">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dirty="0" smtClean="0"/>
                        <a:t>то</a:t>
                      </a:r>
                      <a:r>
                        <a:rPr lang="ru-RU" sz="1800" baseline="0" dirty="0" smtClean="0"/>
                        <a:t> кривая спроса смещается влево, и…</a:t>
                      </a:r>
                      <a:endParaRPr lang="ru-RU" sz="1800" dirty="0" smtClean="0"/>
                    </a:p>
                    <a:p>
                      <a:pPr algn="ctr"/>
                      <a:endParaRPr lang="ru-RU" sz="1800" dirty="0"/>
                    </a:p>
                  </a:txBody>
                  <a:tcPr marL="118809" marR="118809">
                    <a:solidFill>
                      <a:schemeClr val="bg1">
                        <a:lumMod val="95000"/>
                      </a:schemeClr>
                    </a:solidFill>
                  </a:tcPr>
                </a:tc>
                <a:tc>
                  <a:txBody>
                    <a:bodyPr/>
                    <a:lstStyle/>
                    <a:p>
                      <a:pPr algn="ctr"/>
                      <a:r>
                        <a:rPr lang="ru-RU" sz="1800" dirty="0" smtClean="0"/>
                        <a:t>цена</a:t>
                      </a:r>
                      <a:r>
                        <a:rPr lang="ru-RU" sz="1800" baseline="0" dirty="0" smtClean="0"/>
                        <a:t> падает, объём уменьшается.</a:t>
                      </a:r>
                      <a:endParaRPr lang="ru-RU" sz="1800" dirty="0"/>
                    </a:p>
                  </a:txBody>
                  <a:tcPr marL="118809" marR="118809">
                    <a:solidFill>
                      <a:schemeClr val="bg1">
                        <a:lumMod val="95000"/>
                      </a:schemeClr>
                    </a:solidFill>
                  </a:tcPr>
                </a:tc>
              </a:tr>
              <a:tr h="0">
                <a:tc>
                  <a:txBody>
                    <a:bodyPr/>
                    <a:lstStyle/>
                    <a:p>
                      <a:pPr algn="ctr"/>
                      <a:r>
                        <a:rPr lang="ru-RU" sz="1800" dirty="0" smtClean="0"/>
                        <a:t>Если предложение увеличивается…</a:t>
                      </a:r>
                      <a:endParaRPr lang="ru-RU" sz="1800" dirty="0"/>
                    </a:p>
                  </a:txBody>
                  <a:tcPr marL="118809" marR="118809">
                    <a:solidFill>
                      <a:srgbClr val="D8EEC0"/>
                    </a:solidFill>
                  </a:tcPr>
                </a:tc>
                <a:tc>
                  <a:txBody>
                    <a:bodyPr/>
                    <a:lstStyle/>
                    <a:p>
                      <a:pPr algn="ctr"/>
                      <a:r>
                        <a:rPr lang="ru-RU" sz="1800" dirty="0" smtClean="0"/>
                        <a:t>то</a:t>
                      </a:r>
                      <a:r>
                        <a:rPr lang="ru-RU" sz="1800" baseline="0" dirty="0" smtClean="0"/>
                        <a:t> кривая предложения смещается вправо, и…</a:t>
                      </a:r>
                      <a:endParaRPr lang="ru-RU" sz="1800" dirty="0"/>
                    </a:p>
                  </a:txBody>
                  <a:tcPr marL="118809" marR="118809">
                    <a:solidFill>
                      <a:srgbClr val="D8EEC0"/>
                    </a:solidFill>
                  </a:tcPr>
                </a:tc>
                <a:tc>
                  <a:txBody>
                    <a:bodyPr/>
                    <a:lstStyle/>
                    <a:p>
                      <a:pPr algn="ctr"/>
                      <a:r>
                        <a:rPr lang="ru-RU" sz="1800" dirty="0" smtClean="0"/>
                        <a:t>цена</a:t>
                      </a:r>
                      <a:r>
                        <a:rPr lang="ru-RU" sz="1800" baseline="0" dirty="0" smtClean="0"/>
                        <a:t> падает, объём уменьшается.</a:t>
                      </a:r>
                      <a:endParaRPr lang="ru-RU" sz="1800" dirty="0"/>
                    </a:p>
                  </a:txBody>
                  <a:tcPr marL="118809" marR="118809">
                    <a:solidFill>
                      <a:srgbClr val="D8EEC0"/>
                    </a:solidFill>
                  </a:tcPr>
                </a:tc>
              </a:tr>
              <a:tr h="532380">
                <a:tc>
                  <a:txBody>
                    <a:bodyPr/>
                    <a:lstStyle/>
                    <a:p>
                      <a:pPr algn="ctr"/>
                      <a:r>
                        <a:rPr lang="ru-RU" sz="1800" dirty="0" smtClean="0"/>
                        <a:t>Если предложение уменьшается…</a:t>
                      </a:r>
                      <a:endParaRPr lang="ru-RU" sz="1800" dirty="0"/>
                    </a:p>
                  </a:txBody>
                  <a:tcPr marL="118809" marR="118809">
                    <a:solidFill>
                      <a:schemeClr val="bg1">
                        <a:lumMod val="95000"/>
                      </a:schemeClr>
                    </a:solidFill>
                  </a:tcPr>
                </a:tc>
                <a:tc>
                  <a:txBody>
                    <a:bodyPr/>
                    <a:lstStyle/>
                    <a:p>
                      <a:pPr algn="ctr"/>
                      <a:r>
                        <a:rPr lang="ru-RU" sz="1800" dirty="0" smtClean="0"/>
                        <a:t>то кривая предложения смещается влево, и…</a:t>
                      </a:r>
                      <a:endParaRPr lang="ru-RU" sz="1800" dirty="0"/>
                    </a:p>
                  </a:txBody>
                  <a:tcPr marL="118809" marR="118809">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dirty="0" smtClean="0"/>
                        <a:t>цена растет, объём увеличивается.</a:t>
                      </a:r>
                    </a:p>
                    <a:p>
                      <a:pPr algn="ctr"/>
                      <a:endParaRPr lang="ru-RU" sz="1800" dirty="0"/>
                    </a:p>
                  </a:txBody>
                  <a:tcPr marL="118809" marR="118809">
                    <a:solidFill>
                      <a:schemeClr val="bg1">
                        <a:lumMod val="95000"/>
                      </a:schemeClr>
                    </a:solidFill>
                  </a:tcPr>
                </a:tc>
              </a:tr>
            </a:tbl>
          </a:graphicData>
        </a:graphic>
      </p:graphicFrame>
      <p:sp>
        <p:nvSpPr>
          <p:cNvPr id="6" name="Содержимое 2"/>
          <p:cNvSpPr txBox="1">
            <a:spLocks/>
          </p:cNvSpPr>
          <p:nvPr/>
        </p:nvSpPr>
        <p:spPr>
          <a:xfrm>
            <a:off x="-1507" y="5794892"/>
            <a:ext cx="11849888" cy="839016"/>
          </a:xfrm>
          <a:prstGeom prst="rect">
            <a:avLst/>
          </a:prstGeom>
        </p:spPr>
        <p:txBody>
          <a:bodyPr vert="horz" lIns="91431" tIns="45715" rIns="91431" bIns="45715">
            <a:noAutofit/>
          </a:bodyPr>
          <a:lstStyle/>
          <a:p>
            <a:pPr marL="342865" indent="-342865" algn="ctr">
              <a:spcBef>
                <a:spcPct val="20000"/>
              </a:spcBef>
              <a:buClr>
                <a:schemeClr val="accent1"/>
              </a:buClr>
              <a:buSzPct val="70000"/>
              <a:defRPr/>
            </a:pPr>
            <a:r>
              <a:rPr lang="ru-RU" sz="2200" i="1" dirty="0" smtClean="0">
                <a:latin typeface="Times New Roman" pitchFamily="18" charset="0"/>
                <a:cs typeface="Times New Roman" pitchFamily="18" charset="0"/>
              </a:rPr>
              <a:t>Изменение </a:t>
            </a:r>
            <a:r>
              <a:rPr lang="ru-RU" sz="2200" i="1" dirty="0">
                <a:latin typeface="Times New Roman" pitchFamily="18" charset="0"/>
                <a:cs typeface="Times New Roman" pitchFamily="18" charset="0"/>
              </a:rPr>
              <a:t>элементов лежащих, в основе спроса или предложения, ведет к смещению кривых спроса и предложения и их изменениям в рыночных равновесных значениях цены и количества.</a:t>
            </a:r>
          </a:p>
        </p:txBody>
      </p:sp>
      <p:sp>
        <p:nvSpPr>
          <p:cNvPr id="2" name="Прямоугольник 1"/>
          <p:cNvSpPr/>
          <p:nvPr/>
        </p:nvSpPr>
        <p:spPr>
          <a:xfrm>
            <a:off x="139209" y="116632"/>
            <a:ext cx="11633864" cy="1631216"/>
          </a:xfrm>
          <a:prstGeom prst="rect">
            <a:avLst/>
          </a:prstGeom>
        </p:spPr>
        <p:txBody>
          <a:bodyPr wrap="square">
            <a:spAutoFit/>
          </a:bodyPr>
          <a:lstStyle/>
          <a:p>
            <a:pPr indent="432000">
              <a:buClr>
                <a:srgbClr val="002060"/>
              </a:buClr>
              <a:buFont typeface="Wingdings" panose="05000000000000000000" pitchFamily="2" charset="2"/>
              <a:buChar char="Ø"/>
            </a:pPr>
            <a:r>
              <a:rPr lang="ru-RU" dirty="0">
                <a:latin typeface="Times New Roman" pitchFamily="18" charset="0"/>
                <a:cs typeface="Times New Roman" pitchFamily="18" charset="0"/>
              </a:rPr>
              <a:t> В обоих примерах смещения кривых - смещения кривых предложения и спроса, значение переменной, лежащей в основе предложения и спроса, изменилось. </a:t>
            </a:r>
            <a:endParaRPr lang="ru-RU" dirty="0" smtClean="0">
              <a:latin typeface="Times New Roman" pitchFamily="18" charset="0"/>
              <a:cs typeface="Times New Roman" pitchFamily="18" charset="0"/>
            </a:endParaRPr>
          </a:p>
          <a:p>
            <a:pPr indent="432000">
              <a:spcBef>
                <a:spcPts val="6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Изменение </a:t>
            </a:r>
            <a:r>
              <a:rPr lang="ru-RU" dirty="0">
                <a:latin typeface="Times New Roman" pitchFamily="18" charset="0"/>
                <a:cs typeface="Times New Roman" pitchFamily="18" charset="0"/>
              </a:rPr>
              <a:t>предложения могло быть результатом изменения технологии или цен на </a:t>
            </a:r>
            <a:r>
              <a:rPr lang="ru-RU" dirty="0" smtClean="0">
                <a:latin typeface="Times New Roman" pitchFamily="18" charset="0"/>
                <a:cs typeface="Times New Roman" pitchFamily="18" charset="0"/>
              </a:rPr>
              <a:t>ресурсы. </a:t>
            </a:r>
          </a:p>
          <a:p>
            <a:pPr indent="432000">
              <a:spcBef>
                <a:spcPts val="6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Изменение </a:t>
            </a:r>
            <a:r>
              <a:rPr lang="ru-RU" dirty="0">
                <a:latin typeface="Times New Roman" pitchFamily="18" charset="0"/>
                <a:cs typeface="Times New Roman" pitchFamily="18" charset="0"/>
              </a:rPr>
              <a:t>спроса могло произойти под влиянием одного из факторов определяющих потребительский спрос, таких как доходы, численность населения. цены на сопряженные товары или вкусы (см </a:t>
            </a:r>
            <a:r>
              <a:rPr lang="ru-RU" b="1" dirty="0">
                <a:latin typeface="Times New Roman" pitchFamily="18" charset="0"/>
                <a:cs typeface="Times New Roman" pitchFamily="18" charset="0"/>
              </a:rPr>
              <a:t>табл. 6</a:t>
            </a:r>
            <a:r>
              <a:rPr lang="ru-RU" dirty="0">
                <a:latin typeface="Times New Roman" pitchFamily="18" charset="0"/>
                <a:cs typeface="Times New Roman" pitchFamily="18" charset="0"/>
              </a:rPr>
              <a:t>).</a:t>
            </a:r>
            <a:endParaRPr lang="ru-RU" dirty="0"/>
          </a:p>
        </p:txBody>
      </p:sp>
      <p:sp>
        <p:nvSpPr>
          <p:cNvPr id="3" name="Прямоугольник 2"/>
          <p:cNvSpPr/>
          <p:nvPr/>
        </p:nvSpPr>
        <p:spPr>
          <a:xfrm>
            <a:off x="1350929" y="5342840"/>
            <a:ext cx="9145016" cy="369332"/>
          </a:xfrm>
          <a:prstGeom prst="rect">
            <a:avLst/>
          </a:prstGeom>
        </p:spPr>
        <p:txBody>
          <a:bodyPr wrap="square">
            <a:spAutoFit/>
          </a:bodyPr>
          <a:lstStyle/>
          <a:p>
            <a:pPr marL="342865" indent="-342865" algn="ctr">
              <a:spcBef>
                <a:spcPct val="20000"/>
              </a:spcBef>
              <a:buClr>
                <a:schemeClr val="accent1"/>
              </a:buClr>
              <a:buSzPct val="70000"/>
              <a:defRPr/>
            </a:pPr>
            <a:r>
              <a:rPr lang="ru-RU" b="1" dirty="0">
                <a:latin typeface="Times New Roman" pitchFamily="18" charset="0"/>
                <a:cs typeface="Times New Roman" pitchFamily="18" charset="0"/>
              </a:rPr>
              <a:t>Таблица 6. Влияние смещений кривых предложения и спроса на цену и </a:t>
            </a:r>
            <a:r>
              <a:rPr lang="ru-RU" b="1" dirty="0" smtClean="0">
                <a:latin typeface="Times New Roman" pitchFamily="18" charset="0"/>
                <a:cs typeface="Times New Roman" pitchFamily="18" charset="0"/>
              </a:rPr>
              <a:t>объем</a:t>
            </a:r>
            <a:endParaRPr lang="ru-RU"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85" y="142852"/>
            <a:ext cx="11503051" cy="838200"/>
          </a:xfrm>
        </p:spPr>
        <p:txBody>
          <a:bodyPr>
            <a:noAutofit/>
          </a:bodyPr>
          <a:lstStyle/>
          <a:p>
            <a:pPr algn="ctr"/>
            <a:r>
              <a:rPr lang="ru-RU" sz="3600" i="1" dirty="0">
                <a:solidFill>
                  <a:schemeClr val="tx1"/>
                </a:solidFill>
                <a:latin typeface="Times New Roman" pitchFamily="18" charset="0"/>
                <a:cs typeface="Times New Roman" pitchFamily="18" charset="0"/>
              </a:rPr>
              <a:t>Интерпретация изменений цены и количества</a:t>
            </a:r>
          </a:p>
        </p:txBody>
      </p:sp>
      <p:sp>
        <p:nvSpPr>
          <p:cNvPr id="3" name="Содержимое 2"/>
          <p:cNvSpPr>
            <a:spLocks noGrp="1"/>
          </p:cNvSpPr>
          <p:nvPr>
            <p:ph sz="quarter" idx="1"/>
          </p:nvPr>
        </p:nvSpPr>
        <p:spPr>
          <a:xfrm>
            <a:off x="323802" y="1627636"/>
            <a:ext cx="6912767" cy="5230364"/>
          </a:xfrm>
        </p:spPr>
        <p:txBody>
          <a:bodyPr>
            <a:normAutofit fontScale="85000" lnSpcReduction="20000"/>
          </a:bodyPr>
          <a:lstStyle/>
          <a:p>
            <a:pPr marL="0" indent="432000" algn="just">
              <a:buClr>
                <a:srgbClr val="002060"/>
              </a:buClr>
              <a:buFont typeface="Wingdings" panose="05000000000000000000" pitchFamily="2" charset="2"/>
              <a:buChar char="Ø"/>
            </a:pPr>
            <a:r>
              <a:rPr lang="ru-RU" dirty="0" smtClean="0"/>
              <a:t>  </a:t>
            </a:r>
            <a:r>
              <a:rPr lang="ru-RU" dirty="0" smtClean="0">
                <a:latin typeface="Times New Roman" pitchFamily="18" charset="0"/>
                <a:cs typeface="Times New Roman" pitchFamily="18" charset="0"/>
              </a:rPr>
              <a:t>Давайте вернемся к нашему примеру о хлебе. Представьте себе, что вы пошли в магазин и увидели, что цена хлеба удвоилась. </a:t>
            </a:r>
          </a:p>
          <a:p>
            <a:pPr marL="0"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Означает ли это повышение цены, что спрос на хлеб уве­личился. или это означает, что производство хлеба стало более дорогим? Без дополнительной информации вы не можете дать правильный ответ и сказать, что верно—правильной может оказаться как первая, так и вторая причина, и даже обе сразу.</a:t>
            </a:r>
          </a:p>
          <a:p>
            <a:pPr marL="0"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Давайте рассмотрим другой пример: было продано меньше авиабилетов, эго произошло потому, что тарифы на авиаперевозки увеличились или потому, что уменьшился спрос на авиаперелеты? Руководителям авиакомпаний было бы очень интересно узнать ответ на этот вопрос!</a:t>
            </a:r>
          </a:p>
          <a:p>
            <a:pPr>
              <a:buNone/>
            </a:pPr>
            <a:r>
              <a:rPr lang="ru-RU" dirty="0" smtClean="0">
                <a:latin typeface="Times New Roman" pitchFamily="18" charset="0"/>
                <a:cs typeface="Times New Roman" pitchFamily="18" charset="0"/>
              </a:rPr>
              <a:t>        </a:t>
            </a:r>
          </a:p>
          <a:p>
            <a:pPr>
              <a:buNone/>
            </a:pPr>
            <a:endParaRPr lang="ru-RU" dirty="0" smtClean="0"/>
          </a:p>
          <a:p>
            <a:pPr>
              <a:buNone/>
            </a:pPr>
            <a:endParaRPr lang="ru-RU" dirty="0">
              <a:latin typeface="Times New Roman" pitchFamily="18" charset="0"/>
              <a:cs typeface="Times New Roman"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2593" y="1772816"/>
            <a:ext cx="3977680" cy="419370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6" y="188640"/>
            <a:ext cx="11449271" cy="1944215"/>
          </a:xfrm>
        </p:spPr>
        <p:txBody>
          <a:bodyPr>
            <a:normAutofit fontScale="55000" lnSpcReduction="20000"/>
          </a:bodyPr>
          <a:lstStyle/>
          <a:p>
            <a:pPr marL="0" indent="432000" algn="just">
              <a:buClr>
                <a:srgbClr val="002060"/>
              </a:buClr>
              <a:buFont typeface="Wingdings" panose="05000000000000000000" pitchFamily="2" charset="2"/>
              <a:buChar char="Ø"/>
            </a:pPr>
            <a:r>
              <a:rPr lang="ru-RU" sz="3300" dirty="0" smtClean="0">
                <a:latin typeface="Times New Roman" pitchFamily="18" charset="0"/>
                <a:cs typeface="Times New Roman" pitchFamily="18" charset="0"/>
              </a:rPr>
              <a:t>Экономисты все время пытаются найти ответы на подобные вопросы: является ли изменение цен и объема на рынке результатом изменения в предложении или спросе? Иногда, в простых ситуациях, одновременный анализ цены и объема позволяет вам понять, что произошло: смещение кривой предложения или же кривой спроса. </a:t>
            </a:r>
          </a:p>
          <a:p>
            <a:pPr marL="0" indent="432000" algn="just">
              <a:spcBef>
                <a:spcPts val="1200"/>
              </a:spcBef>
              <a:buClr>
                <a:srgbClr val="002060"/>
              </a:buClr>
              <a:buFont typeface="Wingdings" panose="05000000000000000000" pitchFamily="2" charset="2"/>
              <a:buChar char="Ø"/>
            </a:pPr>
            <a:r>
              <a:rPr lang="ru-RU" sz="3300" dirty="0" smtClean="0">
                <a:latin typeface="Times New Roman" pitchFamily="18" charset="0"/>
                <a:cs typeface="Times New Roman" pitchFamily="18" charset="0"/>
              </a:rPr>
              <a:t>Например, увеличение цены хлеба, сопровождаемое </a:t>
            </a:r>
            <a:r>
              <a:rPr lang="ru-RU" sz="3300" i="1" dirty="0" smtClean="0">
                <a:latin typeface="Times New Roman" pitchFamily="18" charset="0"/>
                <a:cs typeface="Times New Roman" pitchFamily="18" charset="0"/>
              </a:rPr>
              <a:t>уменьшением</a:t>
            </a:r>
            <a:r>
              <a:rPr lang="ru-RU" sz="3300" dirty="0" smtClean="0">
                <a:latin typeface="Times New Roman" pitchFamily="18" charset="0"/>
                <a:cs typeface="Times New Roman" pitchFamily="18" charset="0"/>
              </a:rPr>
              <a:t> объема, позволяет предположить, что кривая предложения сместилась влево (т.е. произошло уменьшение предложения), если же повышение цены сопровождалось </a:t>
            </a:r>
            <a:r>
              <a:rPr lang="ru-RU" sz="3300" i="1" dirty="0" smtClean="0">
                <a:latin typeface="Times New Roman" pitchFamily="18" charset="0"/>
                <a:cs typeface="Times New Roman" pitchFamily="18" charset="0"/>
              </a:rPr>
              <a:t>увеличением</a:t>
            </a:r>
            <a:r>
              <a:rPr lang="ru-RU" sz="3300" dirty="0" smtClean="0">
                <a:latin typeface="Times New Roman" pitchFamily="18" charset="0"/>
                <a:cs typeface="Times New Roman" pitchFamily="18" charset="0"/>
              </a:rPr>
              <a:t> объема, молено предположить, что кривая спроса на хлеб сместилась вправо (т.е. произошло увеличение спроса). Эти изменения отражены на </a:t>
            </a:r>
            <a:r>
              <a:rPr lang="ru-RU" sz="3300" b="1" dirty="0" smtClean="0">
                <a:latin typeface="Times New Roman" pitchFamily="18" charset="0"/>
                <a:cs typeface="Times New Roman" pitchFamily="18" charset="0"/>
              </a:rPr>
              <a:t>рис. 8</a:t>
            </a:r>
            <a:r>
              <a:rPr lang="ru-RU" sz="3300" dirty="0" smtClean="0">
                <a:latin typeface="Times New Roman" pitchFamily="18" charset="0"/>
                <a:cs typeface="Times New Roman" pitchFamily="18" charset="0"/>
              </a:rPr>
              <a:t>. </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45" y="2023688"/>
            <a:ext cx="4164427" cy="4406995"/>
          </a:xfrm>
          <a:prstGeom prst="rect">
            <a:avLst/>
          </a:prstGeom>
        </p:spPr>
      </p:pic>
      <p:sp>
        <p:nvSpPr>
          <p:cNvPr id="6" name="Содержимое 2"/>
          <p:cNvSpPr txBox="1">
            <a:spLocks/>
          </p:cNvSpPr>
          <p:nvPr/>
        </p:nvSpPr>
        <p:spPr>
          <a:xfrm>
            <a:off x="1619945" y="6425952"/>
            <a:ext cx="8496944" cy="432048"/>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ctr" defTabSz="914400">
              <a:buFont typeface="Wingdings 2"/>
              <a:buNone/>
            </a:pPr>
            <a:r>
              <a:rPr lang="ru-RU" sz="1800" b="1" dirty="0" smtClean="0">
                <a:latin typeface="Times New Roman" pitchFamily="18" charset="0"/>
                <a:cs typeface="Times New Roman" pitchFamily="18" charset="0"/>
              </a:rPr>
              <a:t>Рис. 8. Смещение кривых и движение вдоль них</a:t>
            </a:r>
            <a:endParaRPr lang="ru-RU" sz="1800" b="1" dirty="0">
              <a:latin typeface="Times New Roman" pitchFamily="18" charset="0"/>
              <a:cs typeface="Times New Roman" pitchFamily="18"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9491" y="2023688"/>
            <a:ext cx="4327398" cy="440699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0234" y="116633"/>
            <a:ext cx="11670831" cy="2232248"/>
          </a:xfrm>
        </p:spPr>
        <p:txBody>
          <a:bodyPr>
            <a:normAutofit fontScale="62500" lnSpcReduction="20000"/>
          </a:bodyPr>
          <a:lstStyle/>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На обоих графиках (и справа, и слева) объем увеличивается. Но на графике слева цена растет, а на графике справа она снижается. На графике слева отображен случай увеличения спроса или смещения кривой спроса. </a:t>
            </a:r>
          </a:p>
          <a:p>
            <a:pPr marL="0"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В результате смещения кривой равновесный объем спрашиваемой продукции возрастает с 10 до 15 единиц. Пример движения вдоль кривой спроса показан на графике справа. В этом случае смещение кривой предложения перемещает рыночное равновесие из точки Е в точку Е ". В результате величина спроса изменяется с 10 до 15 единиц. Но спрос в этом случае не меняется, увеличивается именно величина спроса, так как потребители перемещаются по своей кривой спроса от Е к Е " в ответ на изменение цен.</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45" y="2010472"/>
            <a:ext cx="3960440" cy="440699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385" y="2010472"/>
            <a:ext cx="4327398" cy="4406995"/>
          </a:xfrm>
          <a:prstGeom prst="rect">
            <a:avLst/>
          </a:prstGeom>
        </p:spPr>
      </p:pic>
      <p:sp>
        <p:nvSpPr>
          <p:cNvPr id="6" name="Содержимое 2"/>
          <p:cNvSpPr txBox="1">
            <a:spLocks/>
          </p:cNvSpPr>
          <p:nvPr/>
        </p:nvSpPr>
        <p:spPr>
          <a:xfrm>
            <a:off x="1619945" y="6425952"/>
            <a:ext cx="8287838" cy="432048"/>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ctr" defTabSz="914400">
              <a:buFont typeface="Wingdings 2"/>
              <a:buNone/>
            </a:pPr>
            <a:r>
              <a:rPr lang="ru-RU" sz="1800" b="1" dirty="0" smtClean="0">
                <a:latin typeface="Times New Roman" pitchFamily="18" charset="0"/>
                <a:cs typeface="Times New Roman" pitchFamily="18" charset="0"/>
              </a:rPr>
              <a:t>Рис. 8. Смещение кривых и движение вдоль них</a:t>
            </a:r>
            <a:endParaRPr lang="ru-RU"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465" y="3122140"/>
            <a:ext cx="5055518" cy="3350123"/>
          </a:xfrm>
          <a:prstGeom prst="rect">
            <a:avLst/>
          </a:prstGeom>
        </p:spPr>
      </p:pic>
      <p:sp>
        <p:nvSpPr>
          <p:cNvPr id="2" name="Заголовок 1"/>
          <p:cNvSpPr>
            <a:spLocks noGrp="1"/>
          </p:cNvSpPr>
          <p:nvPr>
            <p:ph type="title"/>
          </p:nvPr>
        </p:nvSpPr>
        <p:spPr>
          <a:xfrm>
            <a:off x="224308" y="116632"/>
            <a:ext cx="11286808" cy="478406"/>
          </a:xfrm>
        </p:spPr>
        <p:txBody>
          <a:bodyPr>
            <a:normAutofit/>
          </a:bodyPr>
          <a:lstStyle/>
          <a:p>
            <a:pPr algn="ctr"/>
            <a:r>
              <a:rPr lang="ru-RU" sz="2400" i="1" dirty="0">
                <a:latin typeface="Times New Roman" pitchFamily="18" charset="0"/>
                <a:cs typeface="Times New Roman" pitchFamily="18" charset="0"/>
              </a:rPr>
              <a:t>Проблемы изучения </a:t>
            </a:r>
            <a:r>
              <a:rPr lang="ru-RU" sz="2400" i="1" dirty="0" smtClean="0">
                <a:latin typeface="Times New Roman" pitchFamily="18" charset="0"/>
                <a:cs typeface="Times New Roman" pitchFamily="18" charset="0"/>
              </a:rPr>
              <a:t>концепции равновесия</a:t>
            </a:r>
            <a:endParaRPr lang="ru-RU" sz="2400" i="1" dirty="0">
              <a:latin typeface="Times New Roman" pitchFamily="18" charset="0"/>
              <a:cs typeface="Times New Roman" pitchFamily="18" charset="0"/>
            </a:endParaRPr>
          </a:p>
        </p:txBody>
      </p:sp>
      <p:sp>
        <p:nvSpPr>
          <p:cNvPr id="3" name="Содержимое 2"/>
          <p:cNvSpPr>
            <a:spLocks noGrp="1"/>
          </p:cNvSpPr>
          <p:nvPr>
            <p:ph idx="1"/>
          </p:nvPr>
        </p:nvSpPr>
        <p:spPr>
          <a:xfrm>
            <a:off x="188808" y="764704"/>
            <a:ext cx="11527215" cy="2736304"/>
          </a:xfrm>
        </p:spPr>
        <p:txBody>
          <a:bodyPr>
            <a:normAutofit fontScale="62500" lnSpcReduction="20000"/>
          </a:bodyPr>
          <a:lstStyle/>
          <a:p>
            <a:pPr marL="0" indent="432000" algn="just">
              <a:buClr>
                <a:srgbClr val="002060"/>
              </a:buClr>
              <a:buFont typeface="Wingdings" panose="05000000000000000000" pitchFamily="2" charset="2"/>
              <a:buChar char="Ø"/>
            </a:pPr>
            <a:r>
              <a:rPr lang="ru-RU" sz="3400" dirty="0" smtClean="0">
                <a:latin typeface="Times New Roman" pitchFamily="18" charset="0"/>
                <a:cs typeface="Times New Roman" pitchFamily="18" charset="0"/>
              </a:rPr>
              <a:t>Понятие </a:t>
            </a:r>
            <a:r>
              <a:rPr lang="ru-RU" sz="3400" dirty="0">
                <a:latin typeface="Times New Roman" pitchFamily="18" charset="0"/>
                <a:cs typeface="Times New Roman" pitchFamily="18" charset="0"/>
              </a:rPr>
              <a:t>“равновесия” является одним из наиболее трудных для понимания концепций экономики. Мы хорошо знакомы с равновесием из опыта своей повседневной жизни, наблюдая, например, апельсин, покоящийся на дне чашки, или маятник в состоянии покоя. В экономике равновесие означает, что различные силы, действующие на рынке, находятся в состоянии </a:t>
            </a:r>
            <a:r>
              <a:rPr lang="ru-RU" sz="3400" dirty="0" smtClean="0">
                <a:latin typeface="Times New Roman" pitchFamily="18" charset="0"/>
                <a:cs typeface="Times New Roman" pitchFamily="18" charset="0"/>
              </a:rPr>
              <a:t>баланса.</a:t>
            </a:r>
          </a:p>
          <a:p>
            <a:pPr marL="0" indent="432000" algn="just">
              <a:spcBef>
                <a:spcPts val="1200"/>
              </a:spcBef>
              <a:buClr>
                <a:srgbClr val="002060"/>
              </a:buClr>
              <a:buFont typeface="Wingdings" panose="05000000000000000000" pitchFamily="2" charset="2"/>
              <a:buChar char="Ø"/>
            </a:pPr>
            <a:r>
              <a:rPr lang="ru-RU" sz="3400" dirty="0" smtClean="0">
                <a:latin typeface="Times New Roman" pitchFamily="18" charset="0"/>
                <a:cs typeface="Times New Roman" pitchFamily="18" charset="0"/>
              </a:rPr>
              <a:t>Установившиеся </a:t>
            </a:r>
            <a:r>
              <a:rPr lang="ru-RU" sz="3400" dirty="0">
                <a:latin typeface="Times New Roman" pitchFamily="18" charset="0"/>
                <a:cs typeface="Times New Roman" pitchFamily="18" charset="0"/>
              </a:rPr>
              <a:t>в результате этого цена и количество товара уравнивают потребности покупателей и поставщиков. Слишком низкая цена означает, что указанные силы разбалансированы, т.е. силы, привлекающие спрос, превышают силы, привлекающие предложение, в результате чего ощущается избыточный спрос, или дефицит товара</a:t>
            </a:r>
            <a:r>
              <a:rPr lang="ru-RU" sz="3400" dirty="0" smtClean="0">
                <a:latin typeface="Times New Roman" pitchFamily="18" charset="0"/>
                <a:cs typeface="Times New Roman" pitchFamily="18" charset="0"/>
              </a:rPr>
              <a:t>.</a:t>
            </a:r>
          </a:p>
          <a:p>
            <a:pPr>
              <a:buNone/>
            </a:pPr>
            <a:r>
              <a:rPr lang="ru-RU" sz="3400" dirty="0" smtClean="0">
                <a:latin typeface="Times New Roman" pitchFamily="18" charset="0"/>
                <a:cs typeface="Times New Roman" pitchFamily="18" charset="0"/>
              </a:rPr>
              <a:t> </a:t>
            </a:r>
            <a:endParaRPr lang="ru-RU" dirty="0"/>
          </a:p>
        </p:txBody>
      </p:sp>
      <p:sp>
        <p:nvSpPr>
          <p:cNvPr id="5" name="Прямоугольник 4"/>
          <p:cNvSpPr/>
          <p:nvPr/>
        </p:nvSpPr>
        <p:spPr>
          <a:xfrm>
            <a:off x="188809" y="3356992"/>
            <a:ext cx="5940425" cy="2508379"/>
          </a:xfrm>
          <a:prstGeom prst="rect">
            <a:avLst/>
          </a:prstGeom>
        </p:spPr>
        <p:txBody>
          <a:bodyPr>
            <a:spAutoFit/>
          </a:bodyPr>
          <a:lstStyle/>
          <a:p>
            <a:pPr indent="432000" algn="just">
              <a:buClr>
                <a:srgbClr val="002060"/>
              </a:buClr>
              <a:buFont typeface="Wingdings" panose="05000000000000000000" pitchFamily="2" charset="2"/>
              <a:buChar char="Ø"/>
            </a:pPr>
            <a:r>
              <a:rPr lang="ru-RU" sz="2100" dirty="0">
                <a:latin typeface="Times New Roman" pitchFamily="18" charset="0"/>
                <a:cs typeface="Times New Roman" pitchFamily="18" charset="0"/>
              </a:rPr>
              <a:t>Мы также знаем, что конкурентный рынок — это механизм, порождающий равновесие. Если цена оказывается слишком низкой, покупать в конце концов поднимут цену до равновесного уровня. </a:t>
            </a:r>
            <a:endParaRPr lang="ru-RU" sz="2100" dirty="0" smtClean="0">
              <a:latin typeface="Times New Roman" pitchFamily="18" charset="0"/>
              <a:cs typeface="Times New Roman" pitchFamily="18" charset="0"/>
            </a:endParaRPr>
          </a:p>
          <a:p>
            <a:pPr indent="432000" algn="just">
              <a:spcBef>
                <a:spcPts val="1200"/>
              </a:spcBef>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Однако </a:t>
            </a:r>
            <a:r>
              <a:rPr lang="ru-RU" sz="2100" dirty="0">
                <a:latin typeface="Times New Roman" pitchFamily="18" charset="0"/>
                <a:cs typeface="Times New Roman" pitchFamily="18" charset="0"/>
              </a:rPr>
              <a:t>понятие равновесия все же не столь простое, как может показаться на первый взгляд</a:t>
            </a:r>
            <a:r>
              <a:rPr lang="ru-RU" sz="2100" dirty="0" smtClean="0">
                <a:latin typeface="Times New Roman" pitchFamily="18" charset="0"/>
                <a:cs typeface="Times New Roman" pitchFamily="18" charset="0"/>
              </a:rPr>
              <a:t>.</a:t>
            </a:r>
            <a:endParaRPr lang="ru-RU"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793" y="476673"/>
            <a:ext cx="11431043" cy="6048672"/>
          </a:xfrm>
        </p:spPr>
        <p:txBody>
          <a:bodyPr>
            <a:normAutofit/>
          </a:bodyPr>
          <a:lstStyle/>
          <a:p>
            <a:pPr marL="0" indent="432000" algn="just">
              <a:buClr>
                <a:srgbClr val="002060"/>
              </a:buClr>
              <a:buFont typeface="Wingdings" panose="05000000000000000000" pitchFamily="2" charset="2"/>
              <a:buChar char="Ø"/>
            </a:pPr>
            <a:r>
              <a:rPr lang="ru-RU" sz="2100" dirty="0">
                <a:latin typeface="Times New Roman" pitchFamily="18" charset="0"/>
                <a:cs typeface="Times New Roman" pitchFamily="18" charset="0"/>
              </a:rPr>
              <a:t> Вот мнение одного известного экономиста: “Не надо рассказывать мне о равновесии спроса и предложения. Предложение нефти всегда равно спросу на нефть. Так в чем же здесь разница?" </a:t>
            </a:r>
          </a:p>
          <a:p>
            <a:pPr marL="0" indent="432000" algn="just">
              <a:spcBef>
                <a:spcPts val="1200"/>
              </a:spcBef>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С «бухгалтерской» точки зрения этот экономист, безусловно, прав. Совершенно очевидно, что объем продаж нефти, зафиксированный ее производителями, должен в точности равняться объему закупок нефти, зафиксированному ее потребителями. Но эта простая арифметика никоим образом не отменяет действие законов спроса и предложения. Если же мы не поймем суть экономического равновесия, то вряд ли поймем, как различные силы воздействуют на рынок.</a:t>
            </a:r>
          </a:p>
          <a:p>
            <a:pPr marL="0" indent="432000" algn="just">
              <a:spcBef>
                <a:spcPts val="1200"/>
              </a:spcBef>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В экономике нам прежде всего важно знать, какой объем продаж расчистит рынок, т.е. равновесное количество товара. Кроме того, нас интересует цена, которую будут готовы  платить за товар потребители и по которой будут готовы  продавать его производители (т.е. та цена, которая будет  устраивать и покупателей, и продавцов).</a:t>
            </a:r>
          </a:p>
          <a:p>
            <a:pPr marL="0" indent="432000" algn="just">
              <a:spcBef>
                <a:spcPts val="1200"/>
              </a:spcBef>
              <a:buClr>
                <a:srgbClr val="002060"/>
              </a:buClr>
              <a:buFont typeface="Wingdings" panose="05000000000000000000" pitchFamily="2" charset="2"/>
              <a:buChar char="Ø"/>
            </a:pPr>
            <a:r>
              <a:rPr lang="ru-RU" sz="2100" dirty="0" smtClean="0">
                <a:latin typeface="Times New Roman" pitchFamily="18" charset="0"/>
                <a:cs typeface="Times New Roman" pitchFamily="18" charset="0"/>
              </a:rPr>
              <a:t>Только </a:t>
            </a:r>
            <a:r>
              <a:rPr lang="ru-RU" sz="2100" dirty="0">
                <a:latin typeface="Times New Roman" pitchFamily="18" charset="0"/>
                <a:cs typeface="Times New Roman" pitchFamily="18" charset="0"/>
              </a:rPr>
              <a:t>при такой  цене и таком количестве не будут проявляться тенденции к  изменению как цены, так и количества. Только опираясь на  концепцию равновесия спроса и предложения, можно понять такие парадоксы, как то, что иммиграция может не </a:t>
            </a:r>
            <a:r>
              <a:rPr lang="ru-RU" sz="2100" dirty="0" smtClean="0">
                <a:latin typeface="Times New Roman" pitchFamily="18" charset="0"/>
                <a:cs typeface="Times New Roman" pitchFamily="18" charset="0"/>
              </a:rPr>
              <a:t>понизить </a:t>
            </a:r>
            <a:r>
              <a:rPr lang="ru-RU" sz="2100" dirty="0">
                <a:latin typeface="Times New Roman" pitchFamily="18" charset="0"/>
                <a:cs typeface="Times New Roman" pitchFamily="18" charset="0"/>
              </a:rPr>
              <a:t>уровень зарплат в соответствующих регионах, земельные налоги не повышают арендную плату и плохие урожаи повышают (да, именно повышают) доходы фермеров.</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43084" y="620688"/>
            <a:ext cx="4500266" cy="6209360"/>
          </a:xfrm>
        </p:spPr>
        <p:txBody>
          <a:bodyPr>
            <a:normAutofit fontScale="62500" lnSpcReduction="20000"/>
          </a:bodyPr>
          <a:lstStyle/>
          <a:p>
            <a:pPr marL="0" indent="457200">
              <a:buClr>
                <a:srgbClr val="002060"/>
              </a:buClr>
              <a:buFont typeface="Wingdings" panose="05000000000000000000" pitchFamily="2" charset="2"/>
              <a:buChar char="Ø"/>
            </a:pPr>
            <a:r>
              <a:rPr lang="ru-RU" dirty="0" smtClean="0">
                <a:latin typeface="Times New Roman" pitchFamily="18" charset="0"/>
                <a:cs typeface="Times New Roman" pitchFamily="18" charset="0"/>
              </a:rPr>
              <a:t>На протяжении последних трех десятилетий цены на бензин были подвержены сильным колебаниям. Относительно небольшой скачок в конце кривой — во время предвыборной президентской кампании 1990 года в США — привел к повсеместным вспышкам спекуляции и вызвал потребность сокращения федерального налога на бензин. </a:t>
            </a:r>
          </a:p>
          <a:p>
            <a:pPr marL="0" indent="457200">
              <a:spcBef>
                <a:spcPts val="18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Нетрудно понять причины социальной напряженности, спровоцированной беспрецедентным ростом цен на бензин в середине 70-х и начале  80-х годов. Спрос и предложение чрезвычайно важны для понимания этих тенденций.</a:t>
            </a:r>
          </a:p>
          <a:p>
            <a:pPr marL="0" indent="457200">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(Источник: Министерства энергетики и труда США. Для перевода текущих цен в цены 1996 г. был использован индекс потребительских цен.)</a:t>
            </a:r>
          </a:p>
          <a:p>
            <a:endParaRPr lang="ru-RU" dirty="0"/>
          </a:p>
        </p:txBody>
      </p:sp>
      <p:pic>
        <p:nvPicPr>
          <p:cNvPr id="4" name="Picture 2" descr="C:\Users\Shpala\Desktop\govno_ebanoe_2.png"/>
          <p:cNvPicPr>
            <a:picLocks noChangeAspect="1" noChangeArrowheads="1"/>
          </p:cNvPicPr>
          <p:nvPr/>
        </p:nvPicPr>
        <p:blipFill>
          <a:blip r:embed="rId2" cstate="print"/>
          <a:srcRect/>
          <a:stretch>
            <a:fillRect/>
          </a:stretch>
        </p:blipFill>
        <p:spPr bwMode="auto">
          <a:xfrm>
            <a:off x="4667129" y="620688"/>
            <a:ext cx="7021553" cy="5341811"/>
          </a:xfrm>
          <a:prstGeom prst="rect">
            <a:avLst/>
          </a:prstGeom>
          <a:noFill/>
        </p:spPr>
      </p:pic>
      <p:sp>
        <p:nvSpPr>
          <p:cNvPr id="5" name="Прямоугольник 4"/>
          <p:cNvSpPr/>
          <p:nvPr/>
        </p:nvSpPr>
        <p:spPr>
          <a:xfrm>
            <a:off x="6352076" y="6098822"/>
            <a:ext cx="3775521" cy="369332"/>
          </a:xfrm>
          <a:prstGeom prst="rect">
            <a:avLst/>
          </a:prstGeom>
        </p:spPr>
        <p:txBody>
          <a:bodyPr wrap="none">
            <a:spAutoFit/>
          </a:bodyPr>
          <a:lstStyle/>
          <a:p>
            <a:r>
              <a:rPr lang="ru-RU" b="1" dirty="0">
                <a:latin typeface="Times New Roman" pitchFamily="18" charset="0"/>
                <a:cs typeface="Times New Roman" pitchFamily="18" charset="0"/>
              </a:rPr>
              <a:t> Рис. 1. </a:t>
            </a:r>
            <a:r>
              <a:rPr lang="ru-RU" b="1" dirty="0" smtClean="0">
                <a:latin typeface="Times New Roman" pitchFamily="18" charset="0"/>
                <a:cs typeface="Times New Roman" pitchFamily="18" charset="0"/>
              </a:rPr>
              <a:t>Изменения </a:t>
            </a:r>
            <a:r>
              <a:rPr lang="ru-RU" b="1" dirty="0">
                <a:latin typeface="Times New Roman" pitchFamily="18" charset="0"/>
                <a:cs typeface="Times New Roman" pitchFamily="18" charset="0"/>
              </a:rPr>
              <a:t>цены на </a:t>
            </a:r>
            <a:r>
              <a:rPr lang="ru-RU" b="1" dirty="0" smtClean="0">
                <a:latin typeface="Times New Roman" pitchFamily="18" charset="0"/>
                <a:cs typeface="Times New Roman" pitchFamily="18" charset="0"/>
              </a:rPr>
              <a:t>бензин</a:t>
            </a:r>
            <a:endParaRPr lang="ru-RU"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01" y="2737908"/>
            <a:ext cx="3816424" cy="365523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25" y="2737909"/>
            <a:ext cx="3873426" cy="3655238"/>
          </a:xfrm>
          <a:prstGeom prst="rect">
            <a:avLst/>
          </a:prstGeom>
        </p:spPr>
      </p:pic>
      <p:sp>
        <p:nvSpPr>
          <p:cNvPr id="2" name="Заголовок 1"/>
          <p:cNvSpPr>
            <a:spLocks noGrp="1"/>
          </p:cNvSpPr>
          <p:nvPr>
            <p:ph type="title"/>
          </p:nvPr>
        </p:nvSpPr>
        <p:spPr>
          <a:xfrm>
            <a:off x="179785" y="214290"/>
            <a:ext cx="11521280" cy="838200"/>
          </a:xfrm>
        </p:spPr>
        <p:txBody>
          <a:bodyPr>
            <a:normAutofit/>
          </a:bodyPr>
          <a:lstStyle/>
          <a:p>
            <a:pPr algn="ctr"/>
            <a:r>
              <a:rPr lang="ru-RU" sz="3600" i="1" dirty="0">
                <a:solidFill>
                  <a:schemeClr val="tx1"/>
                </a:solidFill>
                <a:latin typeface="Times New Roman" pitchFamily="18" charset="0"/>
                <a:cs typeface="Times New Roman" pitchFamily="18" charset="0"/>
              </a:rPr>
              <a:t>Спрос, предложение и иммиграция</a:t>
            </a:r>
          </a:p>
        </p:txBody>
      </p:sp>
      <p:sp>
        <p:nvSpPr>
          <p:cNvPr id="3" name="Содержимое 2"/>
          <p:cNvSpPr>
            <a:spLocks noGrp="1"/>
          </p:cNvSpPr>
          <p:nvPr>
            <p:ph sz="quarter" idx="1"/>
          </p:nvPr>
        </p:nvSpPr>
        <p:spPr>
          <a:xfrm>
            <a:off x="251792" y="1455830"/>
            <a:ext cx="11305257" cy="1282079"/>
          </a:xfrm>
        </p:spPr>
        <p:txBody>
          <a:bodyPr>
            <a:normAutofit fontScale="25000" lnSpcReduction="20000"/>
          </a:bodyPr>
          <a:lstStyle/>
          <a:p>
            <a:pPr marL="0" indent="457200" algn="just">
              <a:buClr>
                <a:srgbClr val="002060"/>
              </a:buClr>
              <a:buNone/>
            </a:pPr>
            <a:r>
              <a:rPr lang="ru-RU" sz="7200" dirty="0" smtClean="0">
                <a:latin typeface="Times New Roman" pitchFamily="18" charset="0"/>
                <a:cs typeface="Times New Roman" pitchFamily="18" charset="0"/>
              </a:rPr>
              <a:t>Чрезвычайно </a:t>
            </a:r>
            <a:r>
              <a:rPr lang="ru-RU" sz="7200" dirty="0">
                <a:latin typeface="Times New Roman" pitchFamily="18" charset="0"/>
                <a:cs typeface="Times New Roman" pitchFamily="18" charset="0"/>
              </a:rPr>
              <a:t>важным, хотя и сложным примером взаимодействия предложения и спроса является роль иммиграции в установлении уровня заработной платы. </a:t>
            </a:r>
            <a:endParaRPr lang="ru-RU" sz="7200" dirty="0" smtClean="0">
              <a:latin typeface="Times New Roman" pitchFamily="18" charset="0"/>
              <a:cs typeface="Times New Roman" pitchFamily="18" charset="0"/>
            </a:endParaRPr>
          </a:p>
          <a:p>
            <a:pPr marL="0" indent="457200" algn="just">
              <a:buClr>
                <a:srgbClr val="002060"/>
              </a:buClr>
              <a:buNone/>
            </a:pPr>
            <a:r>
              <a:rPr lang="ru-RU" sz="7200" dirty="0" smtClean="0">
                <a:latin typeface="Times New Roman" pitchFamily="18" charset="0"/>
                <a:cs typeface="Times New Roman" pitchFamily="18" charset="0"/>
              </a:rPr>
              <a:t>Если </a:t>
            </a:r>
            <a:r>
              <a:rPr lang="ru-RU" sz="7200" dirty="0">
                <a:latin typeface="Times New Roman" pitchFamily="18" charset="0"/>
                <a:cs typeface="Times New Roman" pitchFamily="18" charset="0"/>
              </a:rPr>
              <a:t>спросить об этом у обычного человека, он наверняка ответит, что иммиграция в Калифорнию или Флориду, несомненно, снизит заработки людей в этих регионах. Ведь тут мы имеем дело с игрой спроса и предложения, не так ли? </a:t>
            </a:r>
          </a:p>
          <a:p>
            <a:pPr>
              <a:buNone/>
            </a:pPr>
            <a:r>
              <a:rPr lang="ru-RU" dirty="0" smtClean="0"/>
              <a:t/>
            </a:r>
            <a:br>
              <a:rPr lang="ru-RU" dirty="0" smtClean="0"/>
            </a:br>
            <a:endParaRPr lang="ru-RU" dirty="0"/>
          </a:p>
        </p:txBody>
      </p:sp>
      <p:sp>
        <p:nvSpPr>
          <p:cNvPr id="6" name="Прямоугольник 5"/>
          <p:cNvSpPr/>
          <p:nvPr/>
        </p:nvSpPr>
        <p:spPr>
          <a:xfrm>
            <a:off x="8100665" y="2622884"/>
            <a:ext cx="3600399" cy="3770263"/>
          </a:xfrm>
          <a:prstGeom prst="rect">
            <a:avLst/>
          </a:prstGeom>
        </p:spPr>
        <p:txBody>
          <a:bodyPr wrap="square">
            <a:spAutoFit/>
          </a:bodyPr>
          <a:lstStyle/>
          <a:p>
            <a:pPr indent="457200">
              <a:buClr>
                <a:srgbClr val="002060"/>
              </a:buClr>
            </a:pPr>
            <a:r>
              <a:rPr lang="ru-RU" dirty="0">
                <a:latin typeface="Times New Roman" pitchFamily="18" charset="0"/>
                <a:cs typeface="Times New Roman" pitchFamily="18" charset="0"/>
              </a:rPr>
              <a:t>Более того, это мнение подтверждается кривыми, приведенными на </a:t>
            </a:r>
            <a:r>
              <a:rPr lang="ru-RU" b="1" dirty="0">
                <a:latin typeface="Times New Roman" pitchFamily="18" charset="0"/>
                <a:cs typeface="Times New Roman" pitchFamily="18" charset="0"/>
              </a:rPr>
              <a:t>рис. 9 </a:t>
            </a:r>
            <a:r>
              <a:rPr lang="ru-RU" dirty="0">
                <a:latin typeface="Times New Roman" pitchFamily="18" charset="0"/>
                <a:cs typeface="Times New Roman" pitchFamily="18" charset="0"/>
              </a:rPr>
              <a:t>(см. </a:t>
            </a:r>
            <a:r>
              <a:rPr lang="ru-RU" dirty="0" smtClean="0">
                <a:latin typeface="Times New Roman" pitchFamily="18" charset="0"/>
                <a:cs typeface="Times New Roman" pitchFamily="18" charset="0"/>
              </a:rPr>
              <a:t>график </a:t>
            </a:r>
            <a:r>
              <a:rPr lang="ru-RU" dirty="0">
                <a:latin typeface="Times New Roman" pitchFamily="18" charset="0"/>
                <a:cs typeface="Times New Roman" pitchFamily="18" charset="0"/>
              </a:rPr>
              <a:t>слева), которые показывают применение концепции «спроса-предложения» для анализа роли иммиграции. </a:t>
            </a:r>
            <a:endParaRPr lang="ru-RU" dirty="0" smtClean="0">
              <a:latin typeface="Times New Roman" pitchFamily="18" charset="0"/>
              <a:cs typeface="Times New Roman" pitchFamily="18" charset="0"/>
            </a:endParaRPr>
          </a:p>
          <a:p>
            <a:pPr indent="457200">
              <a:spcBef>
                <a:spcPts val="600"/>
              </a:spcBef>
              <a:buClr>
                <a:srgbClr val="002060"/>
              </a:buClr>
            </a:pPr>
            <a:r>
              <a:rPr lang="ru-RU" dirty="0" smtClean="0">
                <a:latin typeface="Times New Roman" pitchFamily="18" charset="0"/>
                <a:cs typeface="Times New Roman" pitchFamily="18" charset="0"/>
              </a:rPr>
              <a:t>В </a:t>
            </a:r>
            <a:r>
              <a:rPr lang="ru-RU" dirty="0">
                <a:latin typeface="Times New Roman" pitchFamily="18" charset="0"/>
                <a:cs typeface="Times New Roman" pitchFamily="18" charset="0"/>
              </a:rPr>
              <a:t>соответствии с этой концепцией наплыв иммигрантов в определенны регион смещает кривую предложения труда вправо и снижает уровень заработной платы.</a:t>
            </a:r>
          </a:p>
        </p:txBody>
      </p:sp>
      <p:sp>
        <p:nvSpPr>
          <p:cNvPr id="7" name="Прямоугольник 6"/>
          <p:cNvSpPr/>
          <p:nvPr/>
        </p:nvSpPr>
        <p:spPr>
          <a:xfrm>
            <a:off x="323802" y="6335279"/>
            <a:ext cx="7689850" cy="369332"/>
          </a:xfrm>
          <a:prstGeom prst="rect">
            <a:avLst/>
          </a:prstGeom>
        </p:spPr>
        <p:txBody>
          <a:bodyPr wrap="square">
            <a:spAutoFit/>
          </a:bodyPr>
          <a:lstStyle/>
          <a:p>
            <a:pPr algn="ctr">
              <a:buFont typeface="Wingdings 2" pitchFamily="18" charset="2"/>
              <a:buNone/>
            </a:pPr>
            <a:r>
              <a:rPr lang="ru-RU" b="1" dirty="0">
                <a:latin typeface="Times New Roman" pitchFamily="18" charset="0"/>
                <a:cs typeface="Times New Roman" pitchFamily="18" charset="0"/>
              </a:rPr>
              <a:t>Рис. 9</a:t>
            </a:r>
            <a:r>
              <a:rPr lang="ru-RU"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792" y="260648"/>
            <a:ext cx="11377265" cy="6597352"/>
          </a:xfrm>
        </p:spPr>
        <p:txBody>
          <a:bodyPr>
            <a:normAutofit lnSpcReduction="10000"/>
          </a:bodyPr>
          <a:lstStyle/>
          <a:p>
            <a:pPr marL="0" indent="432000" algn="just">
              <a:buNone/>
            </a:pPr>
            <a:r>
              <a:rPr lang="ru-RU" sz="2300" dirty="0" smtClean="0">
                <a:latin typeface="Times New Roman" pitchFamily="18" charset="0"/>
                <a:cs typeface="Times New Roman" pitchFamily="18" charset="0"/>
              </a:rPr>
              <a:t>Однако более тщательный экономический анализ заставляет усомниться в этих простых и скоропалительных выводах.</a:t>
            </a:r>
            <a:r>
              <a:rPr lang="ru-RU" sz="2300" b="1" dirty="0">
                <a:latin typeface="Times New Roman" pitchFamily="18" charset="0"/>
                <a:cs typeface="Times New Roman" pitchFamily="18" charset="0"/>
              </a:rPr>
              <a:t> </a:t>
            </a:r>
            <a:r>
              <a:rPr lang="ru-RU" sz="2300" dirty="0" smtClean="0">
                <a:latin typeface="Times New Roman" pitchFamily="18" charset="0"/>
                <a:cs typeface="Times New Roman" pitchFamily="18" charset="0"/>
              </a:rPr>
              <a:t>В одном  недавно проведенном исследовании утверждается следующее:</a:t>
            </a:r>
            <a:endParaRPr lang="ru-RU" sz="2300" b="1" dirty="0" smtClean="0">
              <a:latin typeface="Times New Roman" pitchFamily="18" charset="0"/>
              <a:cs typeface="Times New Roman" pitchFamily="18" charset="0"/>
            </a:endParaRPr>
          </a:p>
          <a:p>
            <a:pPr marL="0" indent="432000" algn="just">
              <a:spcBef>
                <a:spcPts val="1200"/>
              </a:spcBef>
              <a:buClr>
                <a:srgbClr val="002060"/>
              </a:buClr>
              <a:buFont typeface="Wingdings" panose="05000000000000000000" pitchFamily="2" charset="2"/>
              <a:buChar char="Ø"/>
            </a:pPr>
            <a:r>
              <a:rPr lang="ru-RU" sz="2300" dirty="0" smtClean="0">
                <a:latin typeface="Times New Roman" pitchFamily="18" charset="0"/>
                <a:cs typeface="Times New Roman" pitchFamily="18" charset="0"/>
              </a:rPr>
              <a:t>Влияние иммиграции на состояние рынка труда для местных жителей достаточно невелико. Мы не получили никаких свидетельств экономически существенного снижения уровня занятости для местных жителей. Эмпирический анализ ... показывает, что 10%-ное увеличение доли иммигрантов в общей численности населения сокращает заработную плату местного жителя не более, чем на 1 %</a:t>
            </a:r>
            <a:r>
              <a:rPr lang="en-US" sz="2300" dirty="0" smtClean="0">
                <a:latin typeface="Times New Roman" pitchFamily="18" charset="0"/>
                <a:cs typeface="Times New Roman" pitchFamily="18" charset="0"/>
              </a:rPr>
              <a:t>*</a:t>
            </a:r>
            <a:r>
              <a:rPr lang="ru-RU" sz="2300" dirty="0" smtClean="0">
                <a:latin typeface="Times New Roman" pitchFamily="18" charset="0"/>
                <a:cs typeface="Times New Roman" pitchFamily="18" charset="0"/>
              </a:rPr>
              <a:t>.</a:t>
            </a:r>
          </a:p>
          <a:p>
            <a:pPr marL="0" indent="0" algn="ctr">
              <a:spcBef>
                <a:spcPts val="1800"/>
              </a:spcBef>
              <a:buClr>
                <a:srgbClr val="002060"/>
              </a:buClr>
              <a:buNone/>
            </a:pPr>
            <a:r>
              <a:rPr lang="ru-RU" sz="2300" i="1" dirty="0" smtClean="0">
                <a:latin typeface="Times New Roman" pitchFamily="18" charset="0"/>
                <a:cs typeface="Times New Roman" pitchFamily="18" charset="0"/>
              </a:rPr>
              <a:t>Как </a:t>
            </a:r>
            <a:r>
              <a:rPr lang="ru-RU" sz="2300" i="1" dirty="0">
                <a:latin typeface="Times New Roman" pitchFamily="18" charset="0"/>
                <a:cs typeface="Times New Roman" pitchFamily="18" charset="0"/>
              </a:rPr>
              <a:t>же объяснить столь незначительное влияние иммиграции на заработную плату? </a:t>
            </a:r>
            <a:endParaRPr lang="ru-RU" sz="2300" i="1" dirty="0" smtClean="0">
              <a:latin typeface="Times New Roman" pitchFamily="18" charset="0"/>
              <a:cs typeface="Times New Roman" pitchFamily="18" charset="0"/>
            </a:endParaRPr>
          </a:p>
          <a:p>
            <a:pPr marL="0" indent="457200" algn="just">
              <a:spcBef>
                <a:spcPts val="1200"/>
              </a:spcBef>
              <a:buClr>
                <a:srgbClr val="002060"/>
              </a:buClr>
              <a:buNone/>
            </a:pPr>
            <a:r>
              <a:rPr lang="ru-RU" sz="2300" dirty="0" smtClean="0">
                <a:latin typeface="Times New Roman" pitchFamily="18" charset="0"/>
                <a:cs typeface="Times New Roman" pitchFamily="18" charset="0"/>
              </a:rPr>
              <a:t>Главная </a:t>
            </a:r>
            <a:r>
              <a:rPr lang="ru-RU" sz="2300" dirty="0">
                <a:latin typeface="Times New Roman" pitchFamily="18" charset="0"/>
                <a:cs typeface="Times New Roman" pitchFamily="18" charset="0"/>
              </a:rPr>
              <a:t>ошибка, которую обычно допускают в таких случаях, заключается в том, что исследователи забывают о высокой мобильности населения Америки. Кроме того, они забывают, что влияние иммиграции быстро распространяется по всей стране. </a:t>
            </a:r>
            <a:endParaRPr lang="ru-RU" sz="2300" dirty="0" smtClean="0">
              <a:latin typeface="Times New Roman" pitchFamily="18" charset="0"/>
              <a:cs typeface="Times New Roman" pitchFamily="18" charset="0"/>
            </a:endParaRPr>
          </a:p>
          <a:p>
            <a:pPr marL="0" indent="457200" algn="just">
              <a:spcBef>
                <a:spcPts val="1200"/>
              </a:spcBef>
              <a:buClr>
                <a:srgbClr val="002060"/>
              </a:buClr>
              <a:buNone/>
            </a:pPr>
            <a:r>
              <a:rPr lang="ru-RU" sz="2300" dirty="0" smtClean="0">
                <a:latin typeface="Times New Roman" pitchFamily="18" charset="0"/>
                <a:cs typeface="Times New Roman" pitchFamily="18" charset="0"/>
              </a:rPr>
              <a:t>Например</a:t>
            </a:r>
            <a:r>
              <a:rPr lang="ru-RU" sz="2300" dirty="0">
                <a:latin typeface="Times New Roman" pitchFamily="18" charset="0"/>
                <a:cs typeface="Times New Roman" pitchFamily="18" charset="0"/>
              </a:rPr>
              <a:t>, иммигранты могут переезжать в города, где они могут получить работу, т.е. люди переезжают туда, где спрос на рабочую силу уже достаточно высок вследствие особенностей местной экономики</a:t>
            </a:r>
            <a:r>
              <a:rPr lang="ru-RU" sz="2300" dirty="0" smtClean="0">
                <a:latin typeface="Times New Roman" pitchFamily="18" charset="0"/>
                <a:cs typeface="Times New Roman" pitchFamily="18" charset="0"/>
              </a:rPr>
              <a:t>.</a:t>
            </a:r>
            <a:endParaRPr lang="ru-RU" sz="2000" dirty="0" smtClean="0">
              <a:latin typeface="Times New Roman" pitchFamily="18" charset="0"/>
              <a:cs typeface="Times New Roman" pitchFamily="18" charset="0"/>
            </a:endParaRPr>
          </a:p>
          <a:p>
            <a:pPr algn="just">
              <a:buClr>
                <a:srgbClr val="C00000"/>
              </a:buClr>
              <a:buFont typeface="Wingdings" panose="05000000000000000000" pitchFamily="2" charset="2"/>
              <a:buChar char="v"/>
            </a:pPr>
            <a:endParaRPr lang="ru-RU" sz="2000" dirty="0">
              <a:latin typeface="Times New Roman" pitchFamily="18" charset="0"/>
              <a:cs typeface="Times New Roman" pitchFamily="18" charset="0"/>
            </a:endParaRPr>
          </a:p>
          <a:p>
            <a:pPr algn="just">
              <a:buClr>
                <a:srgbClr val="C00000"/>
              </a:buClr>
              <a:buFont typeface="Wingdings" panose="05000000000000000000" pitchFamily="2" charset="2"/>
              <a:buChar char="v"/>
            </a:pPr>
            <a:r>
              <a:rPr lang="en-US" sz="2000" dirty="0" smtClean="0">
                <a:latin typeface="Times New Roman" pitchFamily="18" charset="0"/>
                <a:cs typeface="Times New Roman" pitchFamily="18" charset="0"/>
              </a:rPr>
              <a:t>Rachel M.</a:t>
            </a:r>
            <a:r>
              <a:rPr lang="ru-RU"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Friedberg and Jennifer Hunt. The Impact of Immigrants on Host Country Wages, Employment, and Growth/J. of Economic Perspectives (Spring, 1995).-P.-23-44.</a:t>
            </a:r>
            <a:endParaRPr lang="ru-RU" sz="2000" dirty="0" smtClean="0">
              <a:latin typeface="Times New Roman" pitchFamily="18" charset="0"/>
              <a:cs typeface="Times New Roman" pitchFamily="18" charset="0"/>
            </a:endParaRPr>
          </a:p>
          <a:p>
            <a:pPr lvl="1">
              <a:buNone/>
            </a:pPr>
            <a:endParaRPr lang="ru-RU" b="1" dirty="0" smtClean="0"/>
          </a:p>
          <a:p>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116632"/>
            <a:ext cx="11503051" cy="2016224"/>
          </a:xfrm>
        </p:spPr>
        <p:txBody>
          <a:bodyPr>
            <a:normAutofit fontScale="62500" lnSpcReduction="20000"/>
          </a:bodyPr>
          <a:lstStyle/>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Эта возможность проиллюстрирована на </a:t>
            </a:r>
            <a:r>
              <a:rPr lang="ru-RU" b="1" dirty="0" smtClean="0">
                <a:latin typeface="Times New Roman" pitchFamily="18" charset="0"/>
                <a:cs typeface="Times New Roman" pitchFamily="18" charset="0"/>
              </a:rPr>
              <a:t>рис. 9 </a:t>
            </a:r>
            <a:r>
              <a:rPr lang="ru-RU" dirty="0" smtClean="0">
                <a:latin typeface="Times New Roman" pitchFamily="18" charset="0"/>
                <a:cs typeface="Times New Roman" pitchFamily="18" charset="0"/>
              </a:rPr>
              <a:t>(см. график справа). Мы видим, что смещение графика предложения труда произошло на фоне изменения положения графика спроса. Новая равновесная заработная плата (точка Е”) имеет то же значение, что и исходная заработная плата (точка Е</a:t>
            </a:r>
            <a:r>
              <a:rPr lang="ru-RU" i="1" dirty="0" smtClean="0">
                <a:latin typeface="Times New Roman" pitchFamily="18" charset="0"/>
                <a:cs typeface="Times New Roman" pitchFamily="18" charset="0"/>
              </a:rPr>
              <a:t>).</a:t>
            </a:r>
          </a:p>
          <a:p>
            <a:pPr marL="0"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Еще </a:t>
            </a:r>
            <a:r>
              <a:rPr lang="ru-RU" dirty="0">
                <a:latin typeface="Times New Roman" pitchFamily="18" charset="0"/>
                <a:cs typeface="Times New Roman" pitchFamily="18" charset="0"/>
              </a:rPr>
              <a:t>один возможный вариант объяснения заключается и том, что местные жители выезжают из региона (или но крайней мере не въезжают в него), когда иммигранты прибывают в этот регион — в результате общее предложение труда остается на прежнем уровне. В этом случае график предложения труда остается на прежнем месте и заработная плата также остается неизменной.</a:t>
            </a:r>
          </a:p>
          <a:p>
            <a:pPr>
              <a:buNone/>
            </a:pPr>
            <a:endParaRPr lang="ru-RU" b="1" dirty="0" smtClean="0">
              <a:latin typeface="Times New Roman" pitchFamily="18" charset="0"/>
              <a:cs typeface="Times New Roman"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02" y="2132856"/>
            <a:ext cx="3926643" cy="3943271"/>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045" y="2132856"/>
            <a:ext cx="3909792" cy="3947134"/>
          </a:xfrm>
          <a:prstGeom prst="rect">
            <a:avLst/>
          </a:prstGeom>
        </p:spPr>
      </p:pic>
      <p:sp>
        <p:nvSpPr>
          <p:cNvPr id="6" name="Содержимое 2"/>
          <p:cNvSpPr txBox="1">
            <a:spLocks/>
          </p:cNvSpPr>
          <p:nvPr/>
        </p:nvSpPr>
        <p:spPr>
          <a:xfrm>
            <a:off x="177402" y="6076127"/>
            <a:ext cx="7836435" cy="741138"/>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ctr" defTabSz="914400">
              <a:buFont typeface="Wingdings 2" pitchFamily="18" charset="2"/>
              <a:buNone/>
            </a:pPr>
            <a:r>
              <a:rPr lang="ru-RU" sz="1800" b="1" dirty="0" smtClean="0">
                <a:latin typeface="Times New Roman" pitchFamily="18" charset="0"/>
                <a:cs typeface="Times New Roman" pitchFamily="18" charset="0"/>
              </a:rPr>
              <a:t>Рис. 9.</a:t>
            </a:r>
            <a:r>
              <a:rPr lang="ru-RU" sz="1800" dirty="0" smtClean="0">
                <a:latin typeface="Times New Roman" pitchFamily="18" charset="0"/>
                <a:cs typeface="Times New Roman" pitchFamily="18" charset="0"/>
              </a:rPr>
              <a:t> </a:t>
            </a:r>
            <a:r>
              <a:rPr lang="ru-RU" sz="1800" b="1" dirty="0" smtClean="0">
                <a:latin typeface="Times New Roman" pitchFamily="18" charset="0"/>
                <a:cs typeface="Times New Roman" pitchFamily="18" charset="0"/>
              </a:rPr>
              <a:t>Анализ спроса и предложения должен осуществляться </a:t>
            </a:r>
          </a:p>
          <a:p>
            <a:pPr algn="ctr" defTabSz="914400">
              <a:buFont typeface="Wingdings 2" pitchFamily="18" charset="2"/>
              <a:buNone/>
            </a:pPr>
            <a:r>
              <a:rPr lang="ru-RU" sz="1800" b="1" dirty="0" smtClean="0">
                <a:latin typeface="Times New Roman" pitchFamily="18" charset="0"/>
                <a:cs typeface="Times New Roman" pitchFamily="18" charset="0"/>
              </a:rPr>
              <a:t>«при прочих равных условиях»</a:t>
            </a:r>
            <a:endParaRPr lang="ru-RU" sz="1800" b="1" dirty="0">
              <a:latin typeface="Times New Roman" pitchFamily="18" charset="0"/>
              <a:cs typeface="Times New Roman" pitchFamily="18" charset="0"/>
            </a:endParaRPr>
          </a:p>
        </p:txBody>
      </p:sp>
      <p:sp>
        <p:nvSpPr>
          <p:cNvPr id="7" name="Содержимое 2"/>
          <p:cNvSpPr txBox="1">
            <a:spLocks/>
          </p:cNvSpPr>
          <p:nvPr/>
        </p:nvSpPr>
        <p:spPr>
          <a:xfrm>
            <a:off x="8244681" y="2028679"/>
            <a:ext cx="3524202" cy="4464496"/>
          </a:xfrm>
          <a:prstGeom prst="rect">
            <a:avLst/>
          </a:prstGeom>
        </p:spPr>
        <p:txBody>
          <a:bodyPr vert="horz">
            <a:no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0" indent="432000" defTabSz="914400">
              <a:buClr>
                <a:srgbClr val="002060"/>
              </a:buClr>
              <a:buFont typeface="Wingdings" panose="05000000000000000000" pitchFamily="2" charset="2"/>
              <a:buChar char="Ø"/>
            </a:pPr>
            <a:r>
              <a:rPr lang="ru-RU" sz="1800" dirty="0" smtClean="0">
                <a:latin typeface="Times New Roman" pitchFamily="18" charset="0"/>
                <a:cs typeface="Times New Roman" pitchFamily="18" charset="0"/>
              </a:rPr>
              <a:t>В соответствии с графиком слева наплыв иммигрантов вызывает смещение кривой предложения труда, с</a:t>
            </a:r>
            <a:r>
              <a:rPr lang="ru-RU" sz="1800" i="1"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SS </a:t>
            </a:r>
            <a:r>
              <a:rPr lang="ru-RU" sz="1800" i="1" dirty="0" smtClean="0">
                <a:latin typeface="Times New Roman" pitchFamily="18" charset="0"/>
                <a:cs typeface="Times New Roman" pitchFamily="18" charset="0"/>
              </a:rPr>
              <a:t>к </a:t>
            </a:r>
            <a:r>
              <a:rPr lang="en-US" sz="1800" dirty="0" smtClean="0">
                <a:latin typeface="Times New Roman" pitchFamily="18" charset="0"/>
                <a:cs typeface="Times New Roman" pitchFamily="18" charset="0"/>
              </a:rPr>
              <a:t>S</a:t>
            </a:r>
            <a:r>
              <a:rPr lang="ru-RU"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S</a:t>
            </a:r>
            <a:r>
              <a:rPr lang="ru-RU" sz="1800" dirty="0" smtClean="0">
                <a:latin typeface="Times New Roman" pitchFamily="18" charset="0"/>
                <a:cs typeface="Times New Roman" pitchFamily="18" charset="0"/>
              </a:rPr>
              <a:t>’, что приводит к снижению равновесной заработной платы.</a:t>
            </a:r>
          </a:p>
          <a:p>
            <a:pPr marL="0" indent="432000" defTabSz="914400">
              <a:spcBef>
                <a:spcPts val="1200"/>
              </a:spcBef>
              <a:buClr>
                <a:srgbClr val="002060"/>
              </a:buClr>
              <a:buFont typeface="Wingdings" panose="05000000000000000000" pitchFamily="2" charset="2"/>
              <a:buChar char="Ø"/>
            </a:pPr>
            <a:r>
              <a:rPr lang="ru-RU" sz="1800" dirty="0" smtClean="0">
                <a:latin typeface="Times New Roman" pitchFamily="18" charset="0"/>
                <a:cs typeface="Times New Roman" pitchFamily="18" charset="0"/>
              </a:rPr>
              <a:t> А что если иммигранты прибывают лишь в регионы с расширяющимися рынками труда? В этом случае, как показано на графике справа, заработная плата может и не снизиться если кривая спроса сместится вправо, в положение</a:t>
            </a:r>
            <a:r>
              <a:rPr lang="ru-RU" sz="1800" i="1"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D'D’</a:t>
            </a:r>
            <a:r>
              <a:rPr lang="en-US" sz="1800" dirty="0" smtClean="0">
                <a:latin typeface="Times New Roman" pitchFamily="18" charset="0"/>
                <a:cs typeface="Times New Roman" pitchFamily="18" charset="0"/>
              </a:rPr>
              <a:t> </a:t>
            </a:r>
            <a:r>
              <a:rPr lang="ru-RU" sz="1800" dirty="0" smtClean="0">
                <a:latin typeface="Times New Roman" pitchFamily="18" charset="0"/>
                <a:cs typeface="Times New Roman" pitchFamily="18" charset="0"/>
              </a:rPr>
              <a:t>одновременно со смещением кривой предложения.</a:t>
            </a:r>
          </a:p>
          <a:p>
            <a:pPr defTabSz="914400">
              <a:buFont typeface="Wingdings 2" pitchFamily="18" charset="2"/>
              <a:buNone/>
            </a:pPr>
            <a:endParaRPr lang="ru-RU"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577" y="3861048"/>
            <a:ext cx="4242048" cy="2658616"/>
          </a:xfrm>
          <a:prstGeom prst="rect">
            <a:avLst/>
          </a:prstGeom>
        </p:spPr>
      </p:pic>
      <p:sp>
        <p:nvSpPr>
          <p:cNvPr id="3" name="Содержимое 2"/>
          <p:cNvSpPr>
            <a:spLocks noGrp="1"/>
          </p:cNvSpPr>
          <p:nvPr>
            <p:ph idx="1"/>
          </p:nvPr>
        </p:nvSpPr>
        <p:spPr>
          <a:xfrm>
            <a:off x="179785" y="188641"/>
            <a:ext cx="11286808" cy="4032448"/>
          </a:xfrm>
        </p:spPr>
        <p:txBody>
          <a:bodyPr>
            <a:normAutofit fontScale="77500" lnSpcReduction="20000"/>
          </a:bodyPr>
          <a:lstStyle/>
          <a:p>
            <a:pPr marL="0" indent="432000" algn="just">
              <a:buClr>
                <a:srgbClr val="002060"/>
              </a:buClr>
              <a:buFont typeface="Wingdings" panose="05000000000000000000" pitchFamily="2" charset="2"/>
              <a:buChar char="Ø"/>
            </a:pPr>
            <a:r>
              <a:rPr lang="ru-RU" dirty="0">
                <a:latin typeface="Times New Roman" pitchFamily="18" charset="0"/>
                <a:cs typeface="Times New Roman" pitchFamily="18" charset="0"/>
              </a:rPr>
              <a:t>Как же экономисты объясняют возможные причины того загадочного явления, что иммиграция не приводит к снижению заработной платы в соответствующем регионе? </a:t>
            </a:r>
            <a:endParaRPr lang="ru-RU" dirty="0" smtClean="0">
              <a:latin typeface="Times New Roman" pitchFamily="18" charset="0"/>
              <a:cs typeface="Times New Roman" pitchFamily="18" charset="0"/>
            </a:endParaRPr>
          </a:p>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Главное </a:t>
            </a:r>
            <a:r>
              <a:rPr lang="ru-RU" dirty="0">
                <a:latin typeface="Times New Roman" pitchFamily="18" charset="0"/>
                <a:cs typeface="Times New Roman" pitchFamily="18" charset="0"/>
              </a:rPr>
              <a:t>в определении влияния отдельной переменной заключается в сохранении постоянства всех прочих факторов (т.е. “прочих равных условий"). Это означает, что при изменении интересующей нас переменной, все другие переменные должны оставаться постоянными</a:t>
            </a:r>
            <a:r>
              <a:rPr lang="ru-RU" dirty="0" smtClean="0">
                <a:latin typeface="Times New Roman" pitchFamily="18" charset="0"/>
                <a:cs typeface="Times New Roman" pitchFamily="18" charset="0"/>
              </a:rPr>
              <a:t>.     </a:t>
            </a:r>
          </a:p>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Если мы хотим определить влияние иммиграции на заработную плату, то должны исследовать влияние новых иммигрантов при неизменных “силе” местной экономики и количестве местной рабочей силы, т.е. когда эти “прочие условия” остаются неизменными. </a:t>
            </a:r>
          </a:p>
          <a:p>
            <a:pPr marL="0" indent="432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Если же вы не исключите влияние других переменных величин, то не сможете точно оценить влияние иммиграции.</a:t>
            </a:r>
          </a:p>
        </p:txBody>
      </p:sp>
      <p:sp>
        <p:nvSpPr>
          <p:cNvPr id="4" name="Прямоугольник 3"/>
          <p:cNvSpPr/>
          <p:nvPr/>
        </p:nvSpPr>
        <p:spPr>
          <a:xfrm>
            <a:off x="259803" y="4038193"/>
            <a:ext cx="6832750" cy="2215991"/>
          </a:xfrm>
          <a:prstGeom prst="rect">
            <a:avLst/>
          </a:prstGeom>
        </p:spPr>
        <p:txBody>
          <a:bodyPr wrap="square">
            <a:spAutoFit/>
          </a:bodyPr>
          <a:lstStyle/>
          <a:p>
            <a:pPr algn="just"/>
            <a:r>
              <a:rPr lang="ru-RU" sz="1900" i="1" dirty="0">
                <a:latin typeface="Times New Roman" pitchFamily="18" charset="0"/>
                <a:cs typeface="Times New Roman" pitchFamily="18" charset="0"/>
              </a:rPr>
              <a:t> </a:t>
            </a:r>
            <a:r>
              <a:rPr lang="ru-RU" sz="2300" i="1" dirty="0">
                <a:latin typeface="Times New Roman" pitchFamily="18" charset="0"/>
                <a:cs typeface="Times New Roman" pitchFamily="18" charset="0"/>
              </a:rPr>
              <a:t>Справедливость данного утверждения сохраняется при применении анализа спроса-предложения для любого рынка. Когда вы анализируете влияние изменения спроса или предложения, нужно по возможности обеспечить неизменность всех прочих факторов.</a:t>
            </a:r>
            <a:endParaRPr lang="ru-RU" sz="23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531" y="1916833"/>
            <a:ext cx="3919050" cy="3888432"/>
          </a:xfrm>
          <a:prstGeom prst="rect">
            <a:avLst/>
          </a:prstGeom>
        </p:spPr>
      </p:pic>
      <p:sp>
        <p:nvSpPr>
          <p:cNvPr id="2" name="Заголовок 1"/>
          <p:cNvSpPr>
            <a:spLocks noGrp="1"/>
          </p:cNvSpPr>
          <p:nvPr>
            <p:ph type="title"/>
          </p:nvPr>
        </p:nvSpPr>
        <p:spPr>
          <a:xfrm>
            <a:off x="179785" y="214290"/>
            <a:ext cx="11503051" cy="838200"/>
          </a:xfrm>
        </p:spPr>
        <p:txBody>
          <a:bodyPr>
            <a:normAutofit/>
          </a:bodyPr>
          <a:lstStyle/>
          <a:p>
            <a:pPr algn="ctr">
              <a:defRPr/>
            </a:pPr>
            <a:r>
              <a:rPr lang="ru-RU" sz="3600" i="1" dirty="0" smtClean="0">
                <a:solidFill>
                  <a:schemeClr val="tx1"/>
                </a:solidFill>
              </a:rPr>
              <a:t>Нормирование с помощью цен</a:t>
            </a:r>
            <a:endParaRPr lang="ru-RU" sz="3600" dirty="0">
              <a:solidFill>
                <a:schemeClr val="tx1"/>
              </a:solidFill>
            </a:endParaRPr>
          </a:p>
        </p:txBody>
      </p:sp>
      <p:sp>
        <p:nvSpPr>
          <p:cNvPr id="29699" name="Содержимое 2"/>
          <p:cNvSpPr>
            <a:spLocks noGrp="1"/>
          </p:cNvSpPr>
          <p:nvPr>
            <p:ph sz="quarter" idx="1"/>
          </p:nvPr>
        </p:nvSpPr>
        <p:spPr>
          <a:xfrm>
            <a:off x="107777" y="1628800"/>
            <a:ext cx="7308577" cy="4968552"/>
          </a:xfrm>
        </p:spPr>
        <p:txBody>
          <a:bodyPr>
            <a:normAutofit/>
          </a:bodyPr>
          <a:lstStyle/>
          <a:p>
            <a:pPr>
              <a:buFont typeface="Wingdings 2" pitchFamily="18" charset="2"/>
              <a:buNone/>
            </a:pPr>
            <a:r>
              <a:rPr lang="en-US" sz="2500" dirty="0">
                <a:latin typeface="Times New Roman" pitchFamily="18" charset="0"/>
                <a:cs typeface="Times New Roman" pitchFamily="18" charset="0"/>
              </a:rPr>
              <a:t>         </a:t>
            </a:r>
            <a:r>
              <a:rPr lang="ru-RU" sz="2500" dirty="0">
                <a:latin typeface="Times New Roman" pitchFamily="18" charset="0"/>
                <a:cs typeface="Times New Roman" pitchFamily="18" charset="0"/>
              </a:rPr>
              <a:t>Давайте теперь подробно рассмотрим, как работает ры­ночный механизм. Устанавливая равновесные цены и равновесные объемы всех ресурсов и выпуска, рынок распределяет или нормирует редкие блага, имеющиеся в распоряжении общества</a:t>
            </a:r>
            <a:r>
              <a:rPr lang="en-US" sz="2500" dirty="0">
                <a:latin typeface="Times New Roman" pitchFamily="18" charset="0"/>
                <a:cs typeface="Times New Roman" pitchFamily="18" charset="0"/>
              </a:rPr>
              <a:t>, </a:t>
            </a:r>
            <a:r>
              <a:rPr lang="ru-RU" sz="2500" dirty="0">
                <a:latin typeface="Times New Roman" pitchFamily="18" charset="0"/>
                <a:cs typeface="Times New Roman" pitchFamily="18" charset="0"/>
              </a:rPr>
              <a:t>среди возможных способов их использования. </a:t>
            </a:r>
            <a:endParaRPr lang="ru-RU" sz="2500" dirty="0" smtClean="0">
              <a:latin typeface="Times New Roman" pitchFamily="18" charset="0"/>
              <a:cs typeface="Times New Roman" pitchFamily="18" charset="0"/>
            </a:endParaRPr>
          </a:p>
          <a:p>
            <a:pPr indent="274320">
              <a:buFont typeface="Wingdings 2" pitchFamily="18" charset="2"/>
              <a:buNone/>
            </a:pPr>
            <a:r>
              <a:rPr lang="ru-RU" sz="2500" dirty="0" smtClean="0">
                <a:latin typeface="Times New Roman" pitchFamily="18" charset="0"/>
                <a:cs typeface="Times New Roman" pitchFamily="18" charset="0"/>
              </a:rPr>
              <a:t>Кто </a:t>
            </a:r>
            <a:r>
              <a:rPr lang="ru-RU" sz="2500" dirty="0">
                <a:latin typeface="Times New Roman" pitchFamily="18" charset="0"/>
                <a:cs typeface="Times New Roman" pitchFamily="18" charset="0"/>
              </a:rPr>
              <a:t>осуществляет нормирование? Планирующие органы? Конгресс или президент? </a:t>
            </a:r>
            <a:endParaRPr lang="ru-RU" sz="2500" dirty="0" smtClean="0">
              <a:latin typeface="Times New Roman" pitchFamily="18" charset="0"/>
              <a:cs typeface="Times New Roman" pitchFamily="18" charset="0"/>
            </a:endParaRPr>
          </a:p>
          <a:p>
            <a:pPr indent="274320">
              <a:buFont typeface="Wingdings 2" pitchFamily="18" charset="2"/>
              <a:buNone/>
            </a:pPr>
            <a:r>
              <a:rPr lang="ru-RU" sz="2500" dirty="0" smtClean="0">
                <a:latin typeface="Times New Roman" pitchFamily="18" charset="0"/>
                <a:cs typeface="Times New Roman" pitchFamily="18" charset="0"/>
              </a:rPr>
              <a:t>Нет</a:t>
            </a:r>
            <a:r>
              <a:rPr lang="ru-RU" sz="2500" dirty="0">
                <a:latin typeface="Times New Roman" pitchFamily="18" charset="0"/>
                <a:cs typeface="Times New Roman" pitchFamily="18" charset="0"/>
              </a:rPr>
              <a:t>. Рынок в результате взаимодействия предложения и спроса распределяет эти блага. Это и есть нормирование с помощью цен.</a:t>
            </a:r>
          </a:p>
          <a:p>
            <a:endParaRPr lang="ru-RU"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Содержимое 2"/>
          <p:cNvSpPr>
            <a:spLocks noGrp="1"/>
          </p:cNvSpPr>
          <p:nvPr>
            <p:ph idx="1"/>
          </p:nvPr>
        </p:nvSpPr>
        <p:spPr>
          <a:xfrm>
            <a:off x="251793" y="0"/>
            <a:ext cx="11449272" cy="6669360"/>
          </a:xfrm>
        </p:spPr>
        <p:txBody>
          <a:bodyPr>
            <a:normAutofit fontScale="77500" lnSpcReduction="20000"/>
          </a:bodyPr>
          <a:lstStyle/>
          <a:p>
            <a:pPr>
              <a:buNone/>
            </a:pPr>
            <a:r>
              <a:rPr lang="en-US" dirty="0" smtClean="0">
                <a:latin typeface="Times New Roman" pitchFamily="18" charset="0"/>
                <a:cs typeface="Times New Roman" pitchFamily="18" charset="0"/>
              </a:rPr>
              <a:t>       </a:t>
            </a:r>
          </a:p>
          <a:p>
            <a:pPr marL="0" indent="432000" algn="just">
              <a:buClr>
                <a:srgbClr val="002060"/>
              </a:buClr>
              <a:buFont typeface="Wingdings" panose="05000000000000000000" pitchFamily="2" charset="2"/>
              <a:buChar char="Ø"/>
            </a:pPr>
            <a:r>
              <a:rPr lang="en-US" sz="3200" i="1" dirty="0">
                <a:latin typeface="Times New Roman" pitchFamily="18" charset="0"/>
                <a:cs typeface="Times New Roman" pitchFamily="18" charset="0"/>
              </a:rPr>
              <a:t> </a:t>
            </a:r>
            <a:r>
              <a:rPr lang="ru-RU" sz="3200" b="1" i="1" dirty="0">
                <a:latin typeface="Times New Roman" pitchFamily="18" charset="0"/>
                <a:cs typeface="Times New Roman" pitchFamily="18" charset="0"/>
              </a:rPr>
              <a:t>Что</a:t>
            </a:r>
            <a:r>
              <a:rPr lang="ru-RU" sz="3200" dirty="0">
                <a:latin typeface="Times New Roman" pitchFamily="18" charset="0"/>
                <a:cs typeface="Times New Roman" pitchFamily="18" charset="0"/>
              </a:rPr>
              <a:t> (какие блага) нужно производить? В поисках ответа на этот вопрос помогают «сигналы», «посылаемые» рыночными </a:t>
            </a:r>
            <a:r>
              <a:rPr lang="ru-RU" sz="3200" dirty="0" smtClean="0">
                <a:latin typeface="Times New Roman" pitchFamily="18" charset="0"/>
                <a:cs typeface="Times New Roman" pitchFamily="18" charset="0"/>
              </a:rPr>
              <a:t>ценами. Высокие </a:t>
            </a:r>
            <a:r>
              <a:rPr lang="ru-RU" sz="3200" dirty="0">
                <a:latin typeface="Times New Roman" pitchFamily="18" charset="0"/>
                <a:cs typeface="Times New Roman" pitchFamily="18" charset="0"/>
              </a:rPr>
              <a:t>цены на нефть стимулируют расширение ее производства, в то время как низкие цены на продукты питания вызывают сокращение занятых в сельском хозяйстве и "перелив" остальных ресурсов в другие сферы деятельности. </a:t>
            </a:r>
            <a:endParaRPr lang="ru-RU" sz="3200" dirty="0" smtClean="0">
              <a:latin typeface="Times New Roman" pitchFamily="18" charset="0"/>
              <a:cs typeface="Times New Roman" pitchFamily="18" charset="0"/>
            </a:endParaRPr>
          </a:p>
          <a:p>
            <a:pPr marL="0" indent="432000" algn="just">
              <a:spcBef>
                <a:spcPts val="1200"/>
              </a:spcBef>
              <a:buClr>
                <a:srgbClr val="002060"/>
              </a:buClr>
              <a:buFont typeface="Wingdings" panose="05000000000000000000" pitchFamily="2" charset="2"/>
              <a:buChar char="Ø"/>
            </a:pPr>
            <a:r>
              <a:rPr lang="ru-RU" sz="3200" dirty="0" smtClean="0">
                <a:latin typeface="Times New Roman" pitchFamily="18" charset="0"/>
                <a:cs typeface="Times New Roman" pitchFamily="18" charset="0"/>
              </a:rPr>
              <a:t>Те</a:t>
            </a:r>
            <a:r>
              <a:rPr lang="ru-RU" sz="3200" dirty="0">
                <a:latin typeface="Times New Roman" pitchFamily="18" charset="0"/>
                <a:cs typeface="Times New Roman" pitchFamily="18" charset="0"/>
              </a:rPr>
              <a:t>, кто владеет большим количеством "долларовых голосов", могут оказывал более сильное влияние на выбор товаров, которые следует производить, т.е. кто платит, тот и музыку заказывает.</a:t>
            </a:r>
            <a:r>
              <a:rPr lang="en-US" dirty="0" smtClean="0">
                <a:latin typeface="Times New Roman" pitchFamily="18" charset="0"/>
                <a:cs typeface="Times New Roman" pitchFamily="18" charset="0"/>
              </a:rPr>
              <a:t>       </a:t>
            </a:r>
            <a:endParaRPr lang="ru-RU" dirty="0">
              <a:latin typeface="Times New Roman" pitchFamily="18" charset="0"/>
              <a:cs typeface="Times New Roman" pitchFamily="18" charset="0"/>
            </a:endParaRPr>
          </a:p>
          <a:p>
            <a:pPr marL="0" indent="432000" algn="just">
              <a:spcBef>
                <a:spcPts val="1200"/>
              </a:spcBef>
              <a:buClr>
                <a:srgbClr val="002060"/>
              </a:buClr>
              <a:buFont typeface="Wingdings" panose="05000000000000000000" pitchFamily="2" charset="2"/>
              <a:buChar char="Ø"/>
            </a:pPr>
            <a:r>
              <a:rPr lang="ru-RU" b="1" i="1" dirty="0" smtClean="0">
                <a:latin typeface="Times New Roman" pitchFamily="18" charset="0"/>
                <a:cs typeface="Times New Roman" pitchFamily="18" charset="0"/>
              </a:rPr>
              <a:t>Для </a:t>
            </a:r>
            <a:r>
              <a:rPr lang="ru-RU" b="1" i="1" dirty="0">
                <a:latin typeface="Times New Roman" pitchFamily="18" charset="0"/>
                <a:cs typeface="Times New Roman" pitchFamily="18" charset="0"/>
              </a:rPr>
              <a:t>кого </a:t>
            </a:r>
            <a:r>
              <a:rPr lang="ru-RU" dirty="0">
                <a:latin typeface="Times New Roman" pitchFamily="18" charset="0"/>
                <a:cs typeface="Times New Roman" pitchFamily="18" charset="0"/>
              </a:rPr>
              <a:t>производятся блага? Распределение доходов и  потребления целиком и полностью зависит </a:t>
            </a:r>
            <a:r>
              <a:rPr lang="ru-RU" dirty="0" smtClean="0">
                <a:latin typeface="Times New Roman" pitchFamily="18" charset="0"/>
                <a:cs typeface="Times New Roman" pitchFamily="18" charset="0"/>
              </a:rPr>
              <a:t>от толщины  </a:t>
            </a:r>
            <a:r>
              <a:rPr lang="ru-RU" dirty="0">
                <a:latin typeface="Times New Roman" pitchFamily="18" charset="0"/>
                <a:cs typeface="Times New Roman" pitchFamily="18" charset="0"/>
              </a:rPr>
              <a:t>кошелька. Более высокие доходы предполагают более высокий уровень жизни. Наличие денег позволяет удовлетворить самые насущные потребности в соответствии с кривой </a:t>
            </a:r>
            <a:r>
              <a:rPr lang="ru-RU" dirty="0" smtClean="0">
                <a:latin typeface="Times New Roman" pitchFamily="18" charset="0"/>
                <a:cs typeface="Times New Roman" pitchFamily="18" charset="0"/>
              </a:rPr>
              <a:t>спроса.</a:t>
            </a:r>
          </a:p>
          <a:p>
            <a:pPr marL="0"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Даже </a:t>
            </a:r>
            <a:r>
              <a:rPr lang="ru-RU" dirty="0">
                <a:latin typeface="Times New Roman" pitchFamily="18" charset="0"/>
                <a:cs typeface="Times New Roman" pitchFamily="18" charset="0"/>
              </a:rPr>
              <a:t>вопрос </a:t>
            </a:r>
            <a:r>
              <a:rPr lang="ru-RU" b="1" i="1" dirty="0">
                <a:latin typeface="Times New Roman" pitchFamily="18" charset="0"/>
                <a:cs typeface="Times New Roman" pitchFamily="18" charset="0"/>
              </a:rPr>
              <a:t>как</a:t>
            </a:r>
            <a:r>
              <a:rPr lang="ru-RU" dirty="0">
                <a:latin typeface="Times New Roman" pitchFamily="18" charset="0"/>
                <a:cs typeface="Times New Roman" pitchFamily="18" charset="0"/>
              </a:rPr>
              <a:t> решается предложением или спросом. когда цены на зерно низки, фермерам невыгодно использовать дорогую технику и ирригационную систему, они обрабатывают только лучшие земли. </a:t>
            </a:r>
            <a:endParaRPr lang="ru-RU" dirty="0" smtClean="0">
              <a:latin typeface="Times New Roman" pitchFamily="18" charset="0"/>
              <a:cs typeface="Times New Roman" pitchFamily="18" charset="0"/>
            </a:endParaRPr>
          </a:p>
          <a:p>
            <a:pPr marL="0" indent="432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Когда </a:t>
            </a:r>
            <a:r>
              <a:rPr lang="ru-RU" dirty="0">
                <a:latin typeface="Times New Roman" pitchFamily="18" charset="0"/>
                <a:cs typeface="Times New Roman" pitchFamily="18" charset="0"/>
              </a:rPr>
              <a:t>цены на нефть высоки, нефтяные компании бурят глубоководные скважины в открытом море и  используют ранее не существовавшие сейсмические методы поиска нефти.</a:t>
            </a:r>
          </a:p>
          <a:p>
            <a:pPr>
              <a:buNone/>
            </a:pP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385" y="1484784"/>
            <a:ext cx="5138936" cy="3768553"/>
          </a:xfrm>
          <a:prstGeom prst="rect">
            <a:avLst/>
          </a:prstGeom>
        </p:spPr>
      </p:pic>
      <p:sp>
        <p:nvSpPr>
          <p:cNvPr id="3" name="Содержимое 2"/>
          <p:cNvSpPr>
            <a:spLocks noGrp="1"/>
          </p:cNvSpPr>
          <p:nvPr>
            <p:ph idx="1"/>
          </p:nvPr>
        </p:nvSpPr>
        <p:spPr>
          <a:xfrm>
            <a:off x="1115889" y="908720"/>
            <a:ext cx="4464496" cy="5256584"/>
          </a:xfrm>
        </p:spPr>
        <p:txBody>
          <a:bodyPr>
            <a:normAutofit fontScale="92500" lnSpcReduction="20000"/>
          </a:bodyPr>
          <a:lstStyle/>
          <a:p>
            <a:pPr indent="274320">
              <a:buNone/>
            </a:pPr>
            <a:r>
              <a:rPr lang="ru-RU" dirty="0" smtClean="0">
                <a:latin typeface="Times New Roman" pitchFamily="18" charset="0"/>
                <a:cs typeface="Times New Roman" pitchFamily="18" charset="0"/>
              </a:rPr>
              <a:t>Ознакомившись с этим введением в теорию анализа спроса и предложения, мы начали понимать как потребность в благах, представленная спросом, взаимодействует со стоимостью благ (отражающей издержки их производства), представленной предложением. </a:t>
            </a:r>
          </a:p>
          <a:p>
            <a:pPr indent="274320">
              <a:buNone/>
            </a:pPr>
            <a:r>
              <a:rPr lang="ru-RU" dirty="0" smtClean="0">
                <a:latin typeface="Times New Roman" pitchFamily="18" charset="0"/>
                <a:cs typeface="Times New Roman" pitchFamily="18" charset="0"/>
              </a:rPr>
              <a:t>Дальнейшее изучение этой теории углубит наше понимание этих понятий и покажет, как можно их использовать в других важных сферах. Но даже это первое знакомство поможет вам разобраться в окружающем нас</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экономическом мире.</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b="1" i="1" dirty="0" smtClean="0">
                <a:solidFill>
                  <a:schemeClr val="tx1"/>
                </a:solidFill>
                <a:latin typeface="Times New Roman" pitchFamily="18" charset="0"/>
                <a:cs typeface="Times New Roman" pitchFamily="18" charset="0"/>
              </a:rPr>
              <a:t>Резюме</a:t>
            </a:r>
            <a:endParaRPr lang="ru-RU" sz="3600" b="1" i="1" dirty="0">
              <a:solidFill>
                <a:schemeClr val="tx1"/>
              </a:solidFill>
              <a:latin typeface="Times New Roman" pitchFamily="18" charset="0"/>
              <a:cs typeface="Times New Roman" pitchFamily="18" charset="0"/>
            </a:endParaRPr>
          </a:p>
        </p:txBody>
      </p:sp>
      <p:sp>
        <p:nvSpPr>
          <p:cNvPr id="3" name="Содержимое 2"/>
          <p:cNvSpPr>
            <a:spLocks noGrp="1"/>
          </p:cNvSpPr>
          <p:nvPr>
            <p:ph sz="quarter" idx="1"/>
          </p:nvPr>
        </p:nvSpPr>
        <p:spPr>
          <a:xfrm>
            <a:off x="323801" y="1844824"/>
            <a:ext cx="11089232" cy="4572000"/>
          </a:xfrm>
        </p:spPr>
        <p:txBody>
          <a:bodyPr>
            <a:normAutofit/>
          </a:bodyPr>
          <a:lstStyle/>
          <a:p>
            <a:pPr indent="274320" algn="just">
              <a:buNone/>
            </a:pPr>
            <a:r>
              <a:rPr lang="ru-RU" dirty="0" smtClean="0">
                <a:latin typeface="Times New Roman" pitchFamily="18" charset="0"/>
                <a:cs typeface="Times New Roman" pitchFamily="18" charset="0"/>
              </a:rPr>
              <a:t>    </a:t>
            </a:r>
            <a:r>
              <a:rPr lang="ru-RU" b="1" u="sng" dirty="0" smtClean="0">
                <a:latin typeface="Times New Roman" pitchFamily="18" charset="0"/>
                <a:cs typeface="Times New Roman" pitchFamily="18" charset="0"/>
              </a:rPr>
              <a:t>1. Анализ предложения и спроса показывает</a:t>
            </a:r>
            <a:r>
              <a:rPr lang="ru-RU" dirty="0" smtClean="0">
                <a:latin typeface="Times New Roman" pitchFamily="18" charset="0"/>
                <a:cs typeface="Times New Roman" pitchFamily="18" charset="0"/>
              </a:rPr>
              <a:t>, как рыночный механизм решает три экономических проблемы</a:t>
            </a:r>
            <a:r>
              <a:rPr lang="ru-RU" i="1" dirty="0" smtClean="0">
                <a:latin typeface="Times New Roman" pitchFamily="18" charset="0"/>
                <a:cs typeface="Times New Roman" pitchFamily="18" charset="0"/>
              </a:rPr>
              <a:t> </a:t>
            </a:r>
            <a:r>
              <a:rPr lang="ru-RU" b="1" i="1" dirty="0" smtClean="0">
                <a:latin typeface="Times New Roman" pitchFamily="18" charset="0"/>
                <a:cs typeface="Times New Roman" pitchFamily="18" charset="0"/>
              </a:rPr>
              <a:t>что, как</a:t>
            </a:r>
            <a:r>
              <a:rPr lang="ru-RU" b="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и</a:t>
            </a:r>
            <a:r>
              <a:rPr lang="ru-RU" i="1" dirty="0" smtClean="0">
                <a:latin typeface="Times New Roman" pitchFamily="18" charset="0"/>
                <a:cs typeface="Times New Roman" pitchFamily="18" charset="0"/>
              </a:rPr>
              <a:t> </a:t>
            </a:r>
            <a:r>
              <a:rPr lang="ru-RU" b="1" i="1" dirty="0" smtClean="0">
                <a:latin typeface="Times New Roman" pitchFamily="18" charset="0"/>
                <a:cs typeface="Times New Roman" pitchFamily="18" charset="0"/>
              </a:rPr>
              <a:t>для кого</a:t>
            </a:r>
            <a:r>
              <a:rPr lang="ru-RU" i="1"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С помощью «голосования долларами» принимаются решения об уровне цен и количестве различных товаров и услуг. Рынок соединяет спрос, предъявляемый потребителями, расходующими свои доходы на приобретение различных товаров и услуг, и предложение, отражающее намерения предприятий, заинтересованных в получении максимальной прибыли.</a:t>
            </a:r>
          </a:p>
          <a:p>
            <a:pPr>
              <a:buNone/>
            </a:pPr>
            <a:endParaRPr lang="ru-RU"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42852"/>
            <a:ext cx="11485041" cy="6572272"/>
          </a:xfrm>
        </p:spPr>
        <p:txBody>
          <a:bodyPr>
            <a:normAutofit/>
          </a:bodyPr>
          <a:lstStyle/>
          <a:p>
            <a:pPr algn="ctr">
              <a:buNone/>
            </a:pPr>
            <a:r>
              <a:rPr lang="ru-RU" sz="2800" b="1" i="1" u="sng" dirty="0">
                <a:latin typeface="Times New Roman" pitchFamily="18" charset="0"/>
                <a:cs typeface="Times New Roman" pitchFamily="18" charset="0"/>
              </a:rPr>
              <a:t>Шкала </a:t>
            </a:r>
            <a:r>
              <a:rPr lang="ru-RU" sz="2800" b="1" i="1" u="sng" dirty="0" smtClean="0">
                <a:latin typeface="Times New Roman" pitchFamily="18" charset="0"/>
                <a:cs typeface="Times New Roman" pitchFamily="18" charset="0"/>
              </a:rPr>
              <a:t>спроса</a:t>
            </a:r>
            <a:endParaRPr lang="ru-RU" sz="2800" dirty="0" smtClean="0">
              <a:latin typeface="Times New Roman" pitchFamily="18" charset="0"/>
              <a:cs typeface="Times New Roman" pitchFamily="18" charset="0"/>
            </a:endParaRPr>
          </a:p>
          <a:p>
            <a:pPr indent="384048" algn="just">
              <a:spcBef>
                <a:spcPts val="1800"/>
              </a:spcBef>
              <a:buNone/>
            </a:pPr>
            <a:r>
              <a:rPr lang="ru-RU" sz="2600" b="1" dirty="0" smtClean="0">
                <a:latin typeface="Times New Roman" pitchFamily="18" charset="0"/>
                <a:cs typeface="Times New Roman" pitchFamily="18" charset="0"/>
              </a:rPr>
              <a:t> </a:t>
            </a:r>
            <a:r>
              <a:rPr lang="ru-RU" sz="2600" b="1" u="sng" dirty="0" smtClean="0">
                <a:latin typeface="Times New Roman" pitchFamily="18" charset="0"/>
                <a:cs typeface="Times New Roman" pitchFamily="18" charset="0"/>
              </a:rPr>
              <a:t>2. Шкала спроса показывает</a:t>
            </a:r>
            <a:r>
              <a:rPr lang="ru-RU" sz="2600" dirty="0" smtClean="0">
                <a:latin typeface="Times New Roman" pitchFamily="18" charset="0"/>
                <a:cs typeface="Times New Roman" pitchFamily="18" charset="0"/>
              </a:rPr>
              <a:t>, какое количество товаров и услуг потребители готовы приобрести при различных ценах, «при прочих равных условиях». Графическое</a:t>
            </a:r>
            <a:r>
              <a:rPr lang="ru-RU" sz="2600" b="1" dirty="0" smtClean="0">
                <a:latin typeface="Times New Roman" pitchFamily="18" charset="0"/>
                <a:cs typeface="Times New Roman" pitchFamily="18" charset="0"/>
              </a:rPr>
              <a:t> </a:t>
            </a:r>
            <a:r>
              <a:rPr lang="ru-RU" sz="2600" dirty="0" smtClean="0">
                <a:latin typeface="Times New Roman" pitchFamily="18" charset="0"/>
                <a:cs typeface="Times New Roman" pitchFamily="18" charset="0"/>
              </a:rPr>
              <a:t>изображение этой шкалы в виде кривой спроса также предполагает постоянство прочих условий — доходов семьи, вкусов и цен на другие блага. Почти все товары и услуги подчиняются закону спроса, который гласит что величина спроса уменьшается при увеличении цены товара. Этот закон представлен в виде нисходящей кривой спроса.</a:t>
            </a:r>
          </a:p>
          <a:p>
            <a:pPr indent="384048" algn="just">
              <a:spcBef>
                <a:spcPts val="1200"/>
              </a:spcBef>
              <a:buNone/>
            </a:pPr>
            <a:r>
              <a:rPr lang="ru-RU" sz="2600" b="1" u="sng" dirty="0" smtClean="0">
                <a:latin typeface="Times New Roman" pitchFamily="18" charset="0"/>
                <a:cs typeface="Times New Roman" pitchFamily="18" charset="0"/>
              </a:rPr>
              <a:t>3. Шкала спроса определяется </a:t>
            </a:r>
            <a:r>
              <a:rPr lang="ru-RU" sz="2600" dirty="0" smtClean="0">
                <a:latin typeface="Times New Roman" pitchFamily="18" charset="0"/>
                <a:cs typeface="Times New Roman" pitchFamily="18" charset="0"/>
              </a:rPr>
              <a:t>множеством факторов, оказывающих воздействие на рынок в целом: средний доход семьи, численность населения, цены на сопряженные товары, вкусы и особые факторы. Если эти факторы изменяются, то кривая спроса смещается.</a:t>
            </a:r>
            <a:endParaRPr lang="ru-RU"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188640"/>
            <a:ext cx="11233248" cy="6669360"/>
          </a:xfrm>
        </p:spPr>
        <p:txBody>
          <a:bodyPr>
            <a:normAutofit/>
          </a:bodyPr>
          <a:lstStyle/>
          <a:p>
            <a:pPr algn="ctr">
              <a:buNone/>
            </a:pPr>
            <a:r>
              <a:rPr lang="ru-RU" sz="2800" b="1" i="1" u="sng" dirty="0">
                <a:latin typeface="Times New Roman" pitchFamily="18" charset="0"/>
                <a:cs typeface="Times New Roman" pitchFamily="18" charset="0"/>
              </a:rPr>
              <a:t>Шкала </a:t>
            </a:r>
            <a:r>
              <a:rPr lang="ru-RU" sz="2800" b="1" i="1" u="sng" dirty="0" smtClean="0">
                <a:latin typeface="Times New Roman" pitchFamily="18" charset="0"/>
                <a:cs typeface="Times New Roman" pitchFamily="18" charset="0"/>
              </a:rPr>
              <a:t>предложения</a:t>
            </a:r>
            <a:endParaRPr lang="ru-RU" sz="2800" dirty="0" smtClean="0">
              <a:latin typeface="Times New Roman" pitchFamily="18" charset="0"/>
              <a:cs typeface="Times New Roman" pitchFamily="18" charset="0"/>
            </a:endParaRPr>
          </a:p>
          <a:p>
            <a:pPr lvl="0" indent="384048" algn="just">
              <a:spcBef>
                <a:spcPts val="1800"/>
              </a:spcBef>
              <a:buNone/>
            </a:pPr>
            <a:r>
              <a:rPr lang="ru-RU" sz="2600" b="1" u="sng" dirty="0" smtClean="0">
                <a:latin typeface="Times New Roman" pitchFamily="18" charset="0"/>
                <a:cs typeface="Times New Roman" pitchFamily="18" charset="0"/>
              </a:rPr>
              <a:t>4</a:t>
            </a:r>
            <a:r>
              <a:rPr lang="ru-RU" sz="2600" b="1" u="sng" dirty="0">
                <a:latin typeface="Times New Roman" pitchFamily="18" charset="0"/>
                <a:cs typeface="Times New Roman" pitchFamily="18" charset="0"/>
              </a:rPr>
              <a:t>. Шкала предложения (или кривая предложения) показывает, </a:t>
            </a:r>
            <a:r>
              <a:rPr lang="ru-RU" sz="2600" dirty="0">
                <a:latin typeface="Times New Roman" pitchFamily="18" charset="0"/>
                <a:cs typeface="Times New Roman" pitchFamily="18" charset="0"/>
              </a:rPr>
              <a:t>какое количество товаров и услуг производители готовы продать при различных ценах, «при прочих равных условиях». Обычно величина предложения положительно реагирует на изменение цены, поэтому кривая предложения имеет вид восходящей </a:t>
            </a:r>
            <a:r>
              <a:rPr lang="ru-RU" sz="2600" dirty="0" smtClean="0">
                <a:latin typeface="Times New Roman" pitchFamily="18" charset="0"/>
                <a:cs typeface="Times New Roman" pitchFamily="18" charset="0"/>
              </a:rPr>
              <a:t>линии.</a:t>
            </a:r>
          </a:p>
          <a:p>
            <a:pPr lvl="0" indent="384048" algn="just">
              <a:spcBef>
                <a:spcPts val="1800"/>
              </a:spcBef>
              <a:buNone/>
            </a:pPr>
            <a:r>
              <a:rPr lang="ru-RU" sz="2600" b="1" u="sng" dirty="0" smtClean="0">
                <a:latin typeface="Times New Roman" pitchFamily="18" charset="0"/>
                <a:cs typeface="Times New Roman" pitchFamily="18" charset="0"/>
              </a:rPr>
              <a:t>5</a:t>
            </a:r>
            <a:r>
              <a:rPr lang="ru-RU" sz="2600" b="1" u="sng" dirty="0">
                <a:latin typeface="Times New Roman" pitchFamily="18" charset="0"/>
                <a:cs typeface="Times New Roman" pitchFamily="18" charset="0"/>
              </a:rPr>
              <a:t>. Предложение зависит не только от цены товара</a:t>
            </a:r>
            <a:r>
              <a:rPr lang="ru-RU" sz="2600" dirty="0">
                <a:latin typeface="Times New Roman" pitchFamily="18" charset="0"/>
                <a:cs typeface="Times New Roman" pitchFamily="18" charset="0"/>
              </a:rPr>
              <a:t>, но и от других факторов. Наиболее важным фактором являются издержки производства товара, зависящие от используемой технологии и цен на ресурсы. К другим факторам, влияющим на предложение, относятся цены на сопряженные товары, государственная политика и особые факторы.</a:t>
            </a:r>
          </a:p>
          <a:p>
            <a:pPr>
              <a:buNone/>
            </a:pP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761" y="3284984"/>
            <a:ext cx="2663998" cy="3291838"/>
          </a:xfrm>
          <a:prstGeom prst="rect">
            <a:avLst/>
          </a:prstGeom>
        </p:spPr>
      </p:pic>
      <p:sp>
        <p:nvSpPr>
          <p:cNvPr id="3" name="Содержимое 2"/>
          <p:cNvSpPr>
            <a:spLocks noGrp="1"/>
          </p:cNvSpPr>
          <p:nvPr>
            <p:ph idx="1"/>
          </p:nvPr>
        </p:nvSpPr>
        <p:spPr>
          <a:xfrm>
            <a:off x="0" y="126896"/>
            <a:ext cx="11628759" cy="6731103"/>
          </a:xfrm>
        </p:spPr>
        <p:txBody>
          <a:bodyPr>
            <a:normAutofit fontScale="62500" lnSpcReduction="20000"/>
          </a:bodyPr>
          <a:lstStyle/>
          <a:p>
            <a:pPr indent="384048" algn="just">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Что явилось причиной столь резких изменений? Экономика располагает чрезвычайно убедительным инструментом объяснения этих и многих других изменений в экономической среде. Речь идет о </a:t>
            </a:r>
            <a:r>
              <a:rPr lang="ru-RU" sz="2900" b="1" i="1" dirty="0" smtClean="0">
                <a:latin typeface="Times New Roman" pitchFamily="18" charset="0"/>
                <a:cs typeface="Times New Roman" pitchFamily="18" charset="0"/>
              </a:rPr>
              <a:t>теории спроса и предложения</a:t>
            </a:r>
            <a:r>
              <a:rPr lang="ru-RU" sz="2900" i="1" dirty="0" smtClean="0">
                <a:latin typeface="Times New Roman" pitchFamily="18" charset="0"/>
                <a:cs typeface="Times New Roman" pitchFamily="18" charset="0"/>
              </a:rPr>
              <a:t>.</a:t>
            </a:r>
            <a:r>
              <a:rPr lang="ru-RU" sz="2900" dirty="0" smtClean="0">
                <a:latin typeface="Times New Roman" pitchFamily="18" charset="0"/>
                <a:cs typeface="Times New Roman" pitchFamily="18" charset="0"/>
              </a:rPr>
              <a:t> </a:t>
            </a:r>
          </a:p>
          <a:p>
            <a:pPr algn="just">
              <a:buNone/>
            </a:pPr>
            <a:endParaRPr lang="ru-RU" sz="2900" dirty="0" smtClean="0">
              <a:latin typeface="Times New Roman" pitchFamily="18" charset="0"/>
              <a:cs typeface="Times New Roman" pitchFamily="18" charset="0"/>
            </a:endParaRPr>
          </a:p>
          <a:p>
            <a:pPr indent="384048" algn="just">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Эта теория утверждает, что потребительские предпочтения определяют потребительский спрос на товары, в то время как издержки предприятий определяют их предложение. Повышение цены на бензин произошло либо потому, что внезапно возрос спрос на него, либо потому, что уменьшилось производство (т.е. предложение) нефти. </a:t>
            </a:r>
          </a:p>
          <a:p>
            <a:pPr algn="just">
              <a:buNone/>
            </a:pPr>
            <a:endParaRPr lang="ru-RU" sz="2900" dirty="0" smtClean="0">
              <a:latin typeface="Times New Roman" pitchFamily="18" charset="0"/>
              <a:cs typeface="Times New Roman" pitchFamily="18" charset="0"/>
            </a:endParaRPr>
          </a:p>
          <a:p>
            <a:pPr indent="384048" algn="just">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Подобные рассуждения справедливы для любого рынка - от компьютеров до ювелирных изделий - изменения предложения и спроса приводят к изменениям объемов выпускаемой продукции и цен. Если вы поняли природу взаимодействия спроса и предложения, то, можно считать, сделали большой шаг к пониманию рыночной экономики в целом.</a:t>
            </a:r>
            <a:r>
              <a:rPr lang="en-US" sz="2900" dirty="0" smtClean="0">
                <a:latin typeface="Times New Roman" pitchFamily="18" charset="0"/>
                <a:cs typeface="Times New Roman" pitchFamily="18" charset="0"/>
              </a:rPr>
              <a:t> </a:t>
            </a:r>
            <a:endParaRPr lang="ru-RU" sz="2900" dirty="0">
              <a:latin typeface="Times New Roman" pitchFamily="18" charset="0"/>
              <a:cs typeface="Times New Roman" pitchFamily="18" charset="0"/>
            </a:endParaRPr>
          </a:p>
          <a:p>
            <a:pPr algn="just">
              <a:buClr>
                <a:srgbClr val="002060"/>
              </a:buClr>
              <a:buFont typeface="Wingdings" panose="05000000000000000000" pitchFamily="2" charset="2"/>
              <a:buChar char="Ø"/>
            </a:pPr>
            <a:endParaRPr lang="ru-RU" sz="2900" dirty="0" smtClean="0">
              <a:latin typeface="Times New Roman" pitchFamily="18" charset="0"/>
              <a:cs typeface="Times New Roman" pitchFamily="18" charset="0"/>
            </a:endParaRPr>
          </a:p>
          <a:p>
            <a:pPr indent="384048" algn="just">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В этой главе вы познакомитесь с понятиями спроса и предложения, </a:t>
            </a:r>
          </a:p>
          <a:p>
            <a:pPr marL="36576" indent="457200" algn="just">
              <a:buClr>
                <a:srgbClr val="002060"/>
              </a:buClr>
              <a:buNone/>
            </a:pPr>
            <a:r>
              <a:rPr lang="ru-RU" sz="2900" dirty="0" smtClean="0">
                <a:latin typeface="Times New Roman" pitchFamily="18" charset="0"/>
                <a:cs typeface="Times New Roman" pitchFamily="18" charset="0"/>
              </a:rPr>
              <a:t>узнаете о их поведении на конкурентных рынках </a:t>
            </a:r>
            <a:r>
              <a:rPr lang="ru-RU" sz="2900" i="1" dirty="0">
                <a:latin typeface="Times New Roman" pitchFamily="18" charset="0"/>
                <a:cs typeface="Times New Roman" pitchFamily="18" charset="0"/>
              </a:rPr>
              <a:t>отдельных товаров</a:t>
            </a:r>
            <a:r>
              <a:rPr lang="ru-RU" sz="2900" i="1" dirty="0" smtClean="0">
                <a:latin typeface="Times New Roman" pitchFamily="18" charset="0"/>
                <a:cs typeface="Times New Roman" pitchFamily="18" charset="0"/>
              </a:rPr>
              <a:t>.</a:t>
            </a:r>
            <a:r>
              <a:rPr lang="ru-RU" sz="2900" dirty="0" smtClean="0">
                <a:latin typeface="Times New Roman" pitchFamily="18" charset="0"/>
                <a:cs typeface="Times New Roman" pitchFamily="18" charset="0"/>
              </a:rPr>
              <a:t> Мы начнем </a:t>
            </a:r>
          </a:p>
          <a:p>
            <a:pPr marL="36576" indent="457200" algn="just">
              <a:buClr>
                <a:srgbClr val="002060"/>
              </a:buClr>
              <a:buNone/>
            </a:pPr>
            <a:r>
              <a:rPr lang="ru-RU" sz="2900" dirty="0" smtClean="0">
                <a:latin typeface="Times New Roman" pitchFamily="18" charset="0"/>
                <a:cs typeface="Times New Roman" pitchFamily="18" charset="0"/>
              </a:rPr>
              <a:t>с изучения кривых спроса, а затем перейдем к рассмотрению кривых предложения. </a:t>
            </a:r>
            <a:endParaRPr lang="ru-RU" sz="2900" dirty="0">
              <a:latin typeface="Times New Roman" pitchFamily="18" charset="0"/>
              <a:cs typeface="Times New Roman" pitchFamily="18" charset="0"/>
            </a:endParaRPr>
          </a:p>
          <a:p>
            <a:pPr algn="just">
              <a:buFont typeface="Wingdings" panose="05000000000000000000" pitchFamily="2" charset="2"/>
              <a:buChar char="Ø"/>
            </a:pPr>
            <a:endParaRPr lang="ru-RU" sz="2900" dirty="0">
              <a:latin typeface="Times New Roman" pitchFamily="18" charset="0"/>
              <a:cs typeface="Times New Roman" pitchFamily="18" charset="0"/>
            </a:endParaRPr>
          </a:p>
          <a:p>
            <a:pPr indent="384048" algn="just">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С помощью этих основных инструментов мы увидим, как в точке пересечения </a:t>
            </a:r>
          </a:p>
          <a:p>
            <a:pPr marL="36576" indent="457200" algn="just">
              <a:buClr>
                <a:srgbClr val="002060"/>
              </a:buClr>
              <a:buNone/>
            </a:pPr>
            <a:r>
              <a:rPr lang="ru-RU" sz="2900" dirty="0" smtClean="0">
                <a:latin typeface="Times New Roman" pitchFamily="18" charset="0"/>
                <a:cs typeface="Times New Roman" pitchFamily="18" charset="0"/>
              </a:rPr>
              <a:t>указанных кривых, т.е. в точке, где силы спроса и предложении </a:t>
            </a:r>
            <a:r>
              <a:rPr lang="ru-RU" sz="2900" dirty="0">
                <a:latin typeface="Times New Roman" pitchFamily="18" charset="0"/>
                <a:cs typeface="Times New Roman" pitchFamily="18" charset="0"/>
              </a:rPr>
              <a:t> </a:t>
            </a:r>
            <a:r>
              <a:rPr lang="ru-RU" sz="2900" dirty="0" smtClean="0">
                <a:latin typeface="Times New Roman" pitchFamily="18" charset="0"/>
                <a:cs typeface="Times New Roman" pitchFamily="18" charset="0"/>
              </a:rPr>
              <a:t>уравновешиваются, </a:t>
            </a:r>
          </a:p>
          <a:p>
            <a:pPr marL="36576" indent="457200" algn="just">
              <a:buClr>
                <a:srgbClr val="002060"/>
              </a:buClr>
              <a:buNone/>
            </a:pPr>
            <a:r>
              <a:rPr lang="ru-RU" sz="2900" dirty="0" smtClean="0">
                <a:latin typeface="Times New Roman" pitchFamily="18" charset="0"/>
                <a:cs typeface="Times New Roman" pitchFamily="18" charset="0"/>
              </a:rPr>
              <a:t>формируется (или достигает своего конкурентного равновесия) рыночная цена. </a:t>
            </a:r>
          </a:p>
          <a:p>
            <a:pPr marL="36576" indent="457200" algn="just">
              <a:buClr>
                <a:srgbClr val="002060"/>
              </a:buClr>
              <a:buNone/>
            </a:pPr>
            <a:endParaRPr lang="ru-RU" sz="2900" dirty="0">
              <a:latin typeface="Times New Roman" pitchFamily="18" charset="0"/>
              <a:cs typeface="Times New Roman" pitchFamily="18" charset="0"/>
            </a:endParaRPr>
          </a:p>
          <a:p>
            <a:pPr indent="384048" algn="just">
              <a:buClr>
                <a:srgbClr val="002060"/>
              </a:buClr>
              <a:buFont typeface="Wingdings" panose="05000000000000000000" pitchFamily="2" charset="2"/>
              <a:buChar char="Ø"/>
            </a:pPr>
            <a:r>
              <a:rPr lang="ru-RU" sz="2900" dirty="0" smtClean="0">
                <a:latin typeface="Times New Roman" pitchFamily="18" charset="0"/>
                <a:cs typeface="Times New Roman" pitchFamily="18" charset="0"/>
              </a:rPr>
              <a:t>Именно движение цен, ценовой механизм, приводит </a:t>
            </a:r>
            <a:r>
              <a:rPr lang="ru-RU" sz="2900" dirty="0">
                <a:latin typeface="Times New Roman" pitchFamily="18" charset="0"/>
                <a:cs typeface="Times New Roman" pitchFamily="18" charset="0"/>
              </a:rPr>
              <a:t> </a:t>
            </a:r>
            <a:r>
              <a:rPr lang="ru-RU" sz="2900" dirty="0" smtClean="0">
                <a:latin typeface="Times New Roman" pitchFamily="18" charset="0"/>
                <a:cs typeface="Times New Roman" pitchFamily="18" charset="0"/>
              </a:rPr>
              <a:t>спрос и предложение в </a:t>
            </a:r>
          </a:p>
          <a:p>
            <a:pPr marL="36576" indent="457200" algn="just">
              <a:buClr>
                <a:srgbClr val="002060"/>
              </a:buClr>
              <a:buNone/>
            </a:pPr>
            <a:r>
              <a:rPr lang="ru-RU" sz="2900" dirty="0" smtClean="0">
                <a:latin typeface="Times New Roman" pitchFamily="18" charset="0"/>
                <a:cs typeface="Times New Roman" pitchFamily="18" charset="0"/>
              </a:rPr>
              <a:t>состояние баланса или равновесия.  В конце этой главы приведено несколько </a:t>
            </a:r>
          </a:p>
          <a:p>
            <a:pPr marL="36576" indent="457200" algn="just">
              <a:buClr>
                <a:srgbClr val="002060"/>
              </a:buClr>
              <a:buNone/>
            </a:pPr>
            <a:r>
              <a:rPr lang="ru-RU" sz="2900" dirty="0" smtClean="0">
                <a:latin typeface="Times New Roman" pitchFamily="18" charset="0"/>
                <a:cs typeface="Times New Roman" pitchFamily="18" charset="0"/>
              </a:rPr>
              <a:t>примеров применения теории спроса и предложения.</a:t>
            </a:r>
            <a:endParaRPr lang="ru-RU" sz="2900" dirty="0" smtClean="0"/>
          </a:p>
          <a:p>
            <a:endParaRPr lang="ru-RU" dirty="0">
              <a:solidFill>
                <a:srgbClr val="00206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78418" y="260648"/>
            <a:ext cx="10846583" cy="6336704"/>
          </a:xfrm>
        </p:spPr>
        <p:txBody>
          <a:bodyPr>
            <a:normAutofit fontScale="25000" lnSpcReduction="20000"/>
          </a:bodyPr>
          <a:lstStyle/>
          <a:p>
            <a:pPr lvl="0" algn="ctr">
              <a:buNone/>
            </a:pPr>
            <a:r>
              <a:rPr lang="ru-RU" sz="9600" dirty="0">
                <a:latin typeface="Times New Roman" pitchFamily="18" charset="0"/>
                <a:cs typeface="Times New Roman" pitchFamily="18" charset="0"/>
              </a:rPr>
              <a:t>    </a:t>
            </a:r>
            <a:r>
              <a:rPr lang="ru-RU" sz="9600" b="1" i="1" u="sng" dirty="0">
                <a:latin typeface="Times New Roman" pitchFamily="18" charset="0"/>
                <a:cs typeface="Times New Roman" pitchFamily="18" charset="0"/>
              </a:rPr>
              <a:t>Равновесие спроса и предложения</a:t>
            </a:r>
          </a:p>
          <a:p>
            <a:pPr lvl="0" indent="384048" algn="just">
              <a:spcBef>
                <a:spcPts val="1800"/>
              </a:spcBef>
              <a:buNone/>
            </a:pPr>
            <a:r>
              <a:rPr lang="ru-RU" sz="9600" b="1" dirty="0">
                <a:latin typeface="Times New Roman" pitchFamily="18" charset="0"/>
                <a:cs typeface="Times New Roman" pitchFamily="18" charset="0"/>
              </a:rPr>
              <a:t>    </a:t>
            </a:r>
            <a:r>
              <a:rPr lang="ru-RU" sz="9600" b="1" u="sng" dirty="0">
                <a:latin typeface="Times New Roman" pitchFamily="18" charset="0"/>
                <a:cs typeface="Times New Roman" pitchFamily="18" charset="0"/>
              </a:rPr>
              <a:t>6. Равновесие спроса и предложения на конкурентном рынке достигается при цене</a:t>
            </a:r>
            <a:r>
              <a:rPr lang="ru-RU" sz="9600" dirty="0">
                <a:latin typeface="Times New Roman" pitchFamily="18" charset="0"/>
                <a:cs typeface="Times New Roman" pitchFamily="18" charset="0"/>
              </a:rPr>
              <a:t>, уравновешивающей силы спроса и предложения. Равновесная цена — это цена, при которой количество спрашиваемой продукции полностью соответствует количеству предложенной. На графике равновесное положение устанавливается в точке пересечения кривых спроса и предложения. Если рыночная цена окажется выше равновесной, производители захотят поставить больше товаров, чем потребители захотят купить. В результате на рынке появится излишек товара, который будет оказывать давление на цену, провоцируя ее снижение. Аналогично, слишком низкая цена приведет к нехватке товара, и поэтому покупатели спровоцируют повышение цен до равновесного уровня</a:t>
            </a:r>
            <a:r>
              <a:rPr lang="ru-RU" sz="9600" dirty="0" smtClean="0">
                <a:latin typeface="Times New Roman" pitchFamily="18" charset="0"/>
                <a:cs typeface="Times New Roman" pitchFamily="18" charset="0"/>
              </a:rPr>
              <a:t>.</a:t>
            </a:r>
            <a:r>
              <a:rPr lang="ru-RU" sz="9600" dirty="0">
                <a:latin typeface="Times New Roman" pitchFamily="18" charset="0"/>
                <a:cs typeface="Times New Roman" pitchFamily="18" charset="0"/>
              </a:rPr>
              <a:t> </a:t>
            </a:r>
            <a:endParaRPr lang="ru-RU" sz="9600" dirty="0" smtClean="0">
              <a:latin typeface="Times New Roman" pitchFamily="18" charset="0"/>
              <a:cs typeface="Times New Roman" pitchFamily="18" charset="0"/>
            </a:endParaRPr>
          </a:p>
          <a:p>
            <a:pPr lvl="0" indent="384048" algn="just">
              <a:spcBef>
                <a:spcPts val="1800"/>
              </a:spcBef>
              <a:buNone/>
            </a:pPr>
            <a:r>
              <a:rPr lang="ru-RU" sz="9600" b="1" u="sng" dirty="0" smtClean="0">
                <a:latin typeface="Times New Roman" pitchFamily="18" charset="0"/>
                <a:cs typeface="Times New Roman" pitchFamily="18" charset="0"/>
              </a:rPr>
              <a:t>7</a:t>
            </a:r>
            <a:r>
              <a:rPr lang="ru-RU" sz="9600" b="1" u="sng" dirty="0">
                <a:latin typeface="Times New Roman" pitchFamily="18" charset="0"/>
                <a:cs typeface="Times New Roman" pitchFamily="18" charset="0"/>
              </a:rPr>
              <a:t>. В результате смещения кривых предложения и спроса </a:t>
            </a:r>
            <a:r>
              <a:rPr lang="ru-RU" sz="9600" dirty="0">
                <a:latin typeface="Times New Roman" pitchFamily="18" charset="0"/>
                <a:cs typeface="Times New Roman" pitchFamily="18" charset="0"/>
              </a:rPr>
              <a:t>равновесная цена и количество изменяются. Увеличение спроса, при котором кривая спроса смещается вправо, увеличит как равновесную цену, так и равновесный объем. Увеличение предложения, смещающее кривую предложения вправо, снизит цену товара и увеличит величину предложения.</a:t>
            </a:r>
          </a:p>
          <a:p>
            <a:endParaRPr lang="ru-RU"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548680"/>
            <a:ext cx="10860573" cy="5643602"/>
          </a:xfrm>
        </p:spPr>
        <p:txBody>
          <a:bodyPr>
            <a:normAutofit fontScale="92500" lnSpcReduction="10000"/>
          </a:bodyPr>
          <a:lstStyle/>
          <a:p>
            <a:pPr indent="384048" algn="just">
              <a:spcBef>
                <a:spcPts val="0"/>
              </a:spcBef>
              <a:buNone/>
            </a:pPr>
            <a:r>
              <a:rPr lang="ru-RU" sz="2600" b="1" u="sng" dirty="0" smtClean="0">
                <a:latin typeface="Times New Roman" pitchFamily="18" charset="0"/>
                <a:cs typeface="Times New Roman" pitchFamily="18" charset="0"/>
              </a:rPr>
              <a:t>8. Для того чтобы правильно использовать теорию спроса и предложения</a:t>
            </a:r>
            <a:r>
              <a:rPr lang="ru-RU" sz="2600" dirty="0" smtClean="0">
                <a:latin typeface="Times New Roman" pitchFamily="18" charset="0"/>
                <a:cs typeface="Times New Roman" pitchFamily="18" charset="0"/>
              </a:rPr>
              <a:t>, мы должны: </a:t>
            </a:r>
          </a:p>
          <a:p>
            <a:pPr marL="877824" indent="457200" algn="just">
              <a:spcBef>
                <a:spcPts val="1200"/>
              </a:spcBef>
              <a:buClr>
                <a:srgbClr val="002060"/>
              </a:buClr>
              <a:buFont typeface="Wingdings" panose="05000000000000000000" pitchFamily="2" charset="2"/>
              <a:buChar char="ü"/>
            </a:pPr>
            <a:r>
              <a:rPr lang="ru-RU" sz="2600" dirty="0" smtClean="0">
                <a:latin typeface="Times New Roman" pitchFamily="18" charset="0"/>
                <a:cs typeface="Times New Roman" pitchFamily="18" charset="0"/>
              </a:rPr>
              <a:t>во-первых, уметь отличать изменение спроса или предложения (которые вызывают смещение кривой) от изменения величины спроса или предложения (которые вызывают движение вдоль кривой); </a:t>
            </a:r>
            <a:endParaRPr lang="ru-RU" sz="2600" dirty="0">
              <a:latin typeface="Times New Roman" pitchFamily="18" charset="0"/>
              <a:cs typeface="Times New Roman" pitchFamily="18" charset="0"/>
            </a:endParaRPr>
          </a:p>
          <a:p>
            <a:pPr marL="877824" indent="457200" algn="just">
              <a:spcBef>
                <a:spcPts val="1200"/>
              </a:spcBef>
              <a:buClr>
                <a:srgbClr val="002060"/>
              </a:buClr>
              <a:buFont typeface="Wingdings" panose="05000000000000000000" pitchFamily="2" charset="2"/>
              <a:buChar char="ü"/>
            </a:pPr>
            <a:r>
              <a:rPr lang="ru-RU" sz="2600" dirty="0" smtClean="0">
                <a:latin typeface="Times New Roman" pitchFamily="18" charset="0"/>
                <a:cs typeface="Times New Roman" pitchFamily="18" charset="0"/>
              </a:rPr>
              <a:t>во-вторых</a:t>
            </a:r>
            <a:r>
              <a:rPr lang="ru-RU" sz="2600" dirty="0">
                <a:latin typeface="Times New Roman" pitchFamily="18" charset="0"/>
                <a:cs typeface="Times New Roman" pitchFamily="18" charset="0"/>
              </a:rPr>
              <a:t>, сохранять все остальные условия постоянными, для чего необходимо уметь отличать последствия изменения цены товара от последствий изменения других факторов; </a:t>
            </a:r>
          </a:p>
          <a:p>
            <a:pPr marL="877824" indent="457200" algn="just">
              <a:spcBef>
                <a:spcPts val="1200"/>
              </a:spcBef>
              <a:buClr>
                <a:srgbClr val="002060"/>
              </a:buClr>
              <a:buFont typeface="Wingdings" panose="05000000000000000000" pitchFamily="2" charset="2"/>
              <a:buChar char="ü"/>
            </a:pPr>
            <a:r>
              <a:rPr lang="ru-RU" sz="2600" dirty="0" smtClean="0">
                <a:latin typeface="Times New Roman" pitchFamily="18" charset="0"/>
                <a:cs typeface="Times New Roman" pitchFamily="18" charset="0"/>
              </a:rPr>
              <a:t>в-третьих</a:t>
            </a:r>
            <a:r>
              <a:rPr lang="ru-RU" sz="2600" dirty="0">
                <a:latin typeface="Times New Roman" pitchFamily="18" charset="0"/>
                <a:cs typeface="Times New Roman" pitchFamily="18" charset="0"/>
              </a:rPr>
              <a:t>, постоянно искать равновесное положение спроса и предложения, которое находится в точке, где силы, воздействующие на цену и количество товара, </a:t>
            </a:r>
            <a:r>
              <a:rPr lang="ru-RU" sz="2600" dirty="0" smtClean="0">
                <a:latin typeface="Times New Roman" pitchFamily="18" charset="0"/>
                <a:cs typeface="Times New Roman" pitchFamily="18" charset="0"/>
              </a:rPr>
              <a:t>сбалансированы.</a:t>
            </a:r>
          </a:p>
          <a:p>
            <a:pPr marL="360000" indent="360000" algn="just">
              <a:spcBef>
                <a:spcPts val="1200"/>
              </a:spcBef>
              <a:buClr>
                <a:srgbClr val="002060"/>
              </a:buClr>
              <a:buNone/>
            </a:pPr>
            <a:r>
              <a:rPr lang="ru-RU" sz="2800" b="1" u="sng" dirty="0" smtClean="0">
                <a:latin typeface="Times New Roman" pitchFamily="18" charset="0"/>
                <a:cs typeface="Times New Roman" pitchFamily="18" charset="0"/>
              </a:rPr>
              <a:t>9</a:t>
            </a:r>
            <a:r>
              <a:rPr lang="ru-RU" sz="2800" b="1" u="sng" dirty="0">
                <a:latin typeface="Times New Roman" pitchFamily="18" charset="0"/>
                <a:cs typeface="Times New Roman" pitchFamily="18" charset="0"/>
              </a:rPr>
              <a:t>. Цены, устанавливаемые в результате конкуренции</a:t>
            </a:r>
            <a:r>
              <a:rPr lang="ru-RU" sz="2800" dirty="0">
                <a:latin typeface="Times New Roman" pitchFamily="18" charset="0"/>
                <a:cs typeface="Times New Roman" pitchFamily="18" charset="0"/>
              </a:rPr>
              <a:t>, нормируют распределение ограниченного предложения благ среди желающих их приобрести.</a:t>
            </a:r>
          </a:p>
          <a:p>
            <a:pPr marL="877824" indent="457200" algn="just">
              <a:spcBef>
                <a:spcPts val="1200"/>
              </a:spcBef>
              <a:buClr>
                <a:srgbClr val="002060"/>
              </a:buClr>
              <a:buFont typeface="Wingdings" panose="05000000000000000000" pitchFamily="2" charset="2"/>
              <a:buChar char="ü"/>
            </a:pPr>
            <a:endParaRPr lang="ru-RU" sz="2600" dirty="0">
              <a:latin typeface="Times New Roman" pitchFamily="18" charset="0"/>
              <a:cs typeface="Times New Roman" pitchFamily="18" charset="0"/>
            </a:endParaRPr>
          </a:p>
          <a:p>
            <a:pPr>
              <a:buNone/>
            </a:pP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b="1" i="1" dirty="0" smtClean="0">
                <a:solidFill>
                  <a:schemeClr val="tx1"/>
                </a:solidFill>
                <a:latin typeface="Times New Roman" pitchFamily="18" charset="0"/>
                <a:cs typeface="Times New Roman" pitchFamily="18" charset="0"/>
              </a:rPr>
              <a:t>Ключевые понятия</a:t>
            </a:r>
            <a:endParaRPr lang="ru-RU" sz="3600" b="1" i="1" dirty="0">
              <a:solidFill>
                <a:schemeClr val="tx1"/>
              </a:solidFill>
              <a:latin typeface="Times New Roman" pitchFamily="18" charset="0"/>
              <a:cs typeface="Times New Roman" pitchFamily="18" charset="0"/>
            </a:endParaRPr>
          </a:p>
        </p:txBody>
      </p:sp>
      <p:sp>
        <p:nvSpPr>
          <p:cNvPr id="3" name="Содержимое 2"/>
          <p:cNvSpPr>
            <a:spLocks noGrp="1"/>
          </p:cNvSpPr>
          <p:nvPr>
            <p:ph sz="quarter" idx="1"/>
          </p:nvPr>
        </p:nvSpPr>
        <p:spPr>
          <a:xfrm>
            <a:off x="594042" y="1556792"/>
            <a:ext cx="11286808" cy="4824536"/>
          </a:xfrm>
        </p:spPr>
        <p:txBody>
          <a:bodyPr>
            <a:normAutofit fontScale="92500" lnSpcReduction="20000"/>
          </a:bodyPr>
          <a:lstStyle/>
          <a:p>
            <a:pPr>
              <a:buClr>
                <a:srgbClr val="002060"/>
              </a:buClr>
              <a:buFont typeface="Wingdings" panose="05000000000000000000" pitchFamily="2" charset="2"/>
              <a:buChar char="ü"/>
            </a:pPr>
            <a:r>
              <a:rPr lang="ru-RU" sz="2800" b="1" i="1" dirty="0">
                <a:latin typeface="Times New Roman" pitchFamily="18" charset="0"/>
                <a:cs typeface="Times New Roman" pitchFamily="18" charset="0"/>
              </a:rPr>
              <a:t>Анализ спроса и предложения </a:t>
            </a:r>
            <a:endParaRPr lang="ru-RU" sz="2800" b="1" i="1" dirty="0" smtClean="0">
              <a:latin typeface="Times New Roman" pitchFamily="18" charset="0"/>
              <a:cs typeface="Times New Roman" pitchFamily="18" charset="0"/>
            </a:endParaRP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Шкала </a:t>
            </a:r>
            <a:r>
              <a:rPr lang="ru-RU" sz="2800" b="1" i="1" dirty="0">
                <a:latin typeface="Times New Roman" pitchFamily="18" charset="0"/>
                <a:cs typeface="Times New Roman" pitchFamily="18" charset="0"/>
              </a:rPr>
              <a:t>спроса или кривая спроса, </a:t>
            </a:r>
            <a:r>
              <a:rPr lang="en-US" sz="2800" b="1" i="1" dirty="0">
                <a:latin typeface="Times New Roman" pitchFamily="18" charset="0"/>
                <a:cs typeface="Times New Roman" pitchFamily="18" charset="0"/>
              </a:rPr>
              <a:t>DD</a:t>
            </a:r>
            <a:r>
              <a:rPr lang="ru-RU" sz="2800" b="1" i="1" dirty="0">
                <a:latin typeface="Times New Roman" pitchFamily="18" charset="0"/>
                <a:cs typeface="Times New Roman" pitchFamily="18" charset="0"/>
              </a:rPr>
              <a:t>.  </a:t>
            </a: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Закон спроса</a:t>
            </a: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Факторы</a:t>
            </a:r>
            <a:r>
              <a:rPr lang="ru-RU" sz="2800" b="1" i="1" dirty="0">
                <a:latin typeface="Times New Roman" pitchFamily="18" charset="0"/>
                <a:cs typeface="Times New Roman" pitchFamily="18" charset="0"/>
              </a:rPr>
              <a:t>, влияющие на кривую </a:t>
            </a:r>
            <a:r>
              <a:rPr lang="ru-RU" sz="2800" b="1" i="1" dirty="0" smtClean="0">
                <a:latin typeface="Times New Roman" pitchFamily="18" charset="0"/>
                <a:cs typeface="Times New Roman" pitchFamily="18" charset="0"/>
              </a:rPr>
              <a:t>спроса</a:t>
            </a: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Шкала </a:t>
            </a:r>
            <a:r>
              <a:rPr lang="ru-RU" sz="2800" b="1" i="1" dirty="0">
                <a:latin typeface="Times New Roman" pitchFamily="18" charset="0"/>
                <a:cs typeface="Times New Roman" pitchFamily="18" charset="0"/>
              </a:rPr>
              <a:t>предложения или кривая предложения, </a:t>
            </a:r>
            <a:r>
              <a:rPr lang="en-US" sz="2800" b="1" i="1" dirty="0" smtClean="0">
                <a:latin typeface="Times New Roman" pitchFamily="18" charset="0"/>
                <a:cs typeface="Times New Roman" pitchFamily="18" charset="0"/>
              </a:rPr>
              <a:t>SS.</a:t>
            </a:r>
            <a:endParaRPr lang="ru-RU" sz="2800" b="1" i="1" dirty="0">
              <a:latin typeface="Times New Roman" pitchFamily="18" charset="0"/>
              <a:cs typeface="Times New Roman" pitchFamily="18" charset="0"/>
            </a:endParaRP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Факторы</a:t>
            </a:r>
            <a:r>
              <a:rPr lang="ru-RU" sz="2800" b="1" i="1" dirty="0">
                <a:latin typeface="Times New Roman" pitchFamily="18" charset="0"/>
                <a:cs typeface="Times New Roman" pitchFamily="18" charset="0"/>
              </a:rPr>
              <a:t>, влияющие на кривую предложения, </a:t>
            </a:r>
            <a:r>
              <a:rPr lang="en-US" sz="2800" b="1" i="1" dirty="0">
                <a:latin typeface="Times New Roman" pitchFamily="18" charset="0"/>
                <a:cs typeface="Times New Roman" pitchFamily="18" charset="0"/>
              </a:rPr>
              <a:t>SS </a:t>
            </a:r>
            <a:endParaRPr lang="ru-RU" sz="2800" b="1" i="1" dirty="0">
              <a:latin typeface="Times New Roman" pitchFamily="18" charset="0"/>
              <a:cs typeface="Times New Roman" pitchFamily="18" charset="0"/>
            </a:endParaRP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Равновесная </a:t>
            </a:r>
            <a:r>
              <a:rPr lang="ru-RU" sz="2800" b="1" i="1" dirty="0">
                <a:latin typeface="Times New Roman" pitchFamily="18" charset="0"/>
                <a:cs typeface="Times New Roman" pitchFamily="18" charset="0"/>
              </a:rPr>
              <a:t>цена и равновесное </a:t>
            </a:r>
            <a:r>
              <a:rPr lang="ru-RU" sz="2800" b="1" i="1" dirty="0" smtClean="0">
                <a:latin typeface="Times New Roman" pitchFamily="18" charset="0"/>
                <a:cs typeface="Times New Roman" pitchFamily="18" charset="0"/>
              </a:rPr>
              <a:t>количество</a:t>
            </a: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Смещения </a:t>
            </a:r>
            <a:r>
              <a:rPr lang="ru-RU" sz="2800" b="1" i="1" dirty="0">
                <a:latin typeface="Times New Roman" pitchFamily="18" charset="0"/>
                <a:cs typeface="Times New Roman" pitchFamily="18" charset="0"/>
              </a:rPr>
              <a:t>кривых предложения и спроса </a:t>
            </a:r>
            <a:endParaRPr lang="ru-RU" sz="2800" b="1" i="1" dirty="0" smtClean="0">
              <a:latin typeface="Times New Roman" pitchFamily="18" charset="0"/>
              <a:cs typeface="Times New Roman" pitchFamily="18" charset="0"/>
            </a:endParaRP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a:t>
            </a:r>
            <a:r>
              <a:rPr lang="ru-RU" sz="2800" b="1" i="1" dirty="0">
                <a:latin typeface="Times New Roman" pitchFamily="18" charset="0"/>
                <a:cs typeface="Times New Roman" pitchFamily="18" charset="0"/>
              </a:rPr>
              <a:t>При прочих равных условиях</a:t>
            </a:r>
            <a:r>
              <a:rPr lang="ru-RU" sz="2800" b="1" i="1" dirty="0" smtClean="0">
                <a:latin typeface="Times New Roman" pitchFamily="18" charset="0"/>
                <a:cs typeface="Times New Roman" pitchFamily="18" charset="0"/>
              </a:rPr>
              <a:t>»</a:t>
            </a:r>
          </a:p>
          <a:p>
            <a:pPr>
              <a:spcBef>
                <a:spcPts val="1200"/>
              </a:spcBef>
              <a:buClr>
                <a:srgbClr val="002060"/>
              </a:buClr>
              <a:buFont typeface="Wingdings" panose="05000000000000000000" pitchFamily="2" charset="2"/>
              <a:buChar char="ü"/>
            </a:pPr>
            <a:r>
              <a:rPr lang="ru-RU" sz="2800" b="1" i="1" dirty="0" smtClean="0">
                <a:latin typeface="Times New Roman" pitchFamily="18" charset="0"/>
                <a:cs typeface="Times New Roman" pitchFamily="18" charset="0"/>
              </a:rPr>
              <a:t> </a:t>
            </a:r>
            <a:r>
              <a:rPr lang="ru-RU" sz="2800" b="1" i="1" dirty="0">
                <a:latin typeface="Times New Roman" pitchFamily="18" charset="0"/>
                <a:cs typeface="Times New Roman" pitchFamily="18" charset="0"/>
              </a:rPr>
              <a:t>Нормирование с помощью цен</a:t>
            </a:r>
          </a:p>
          <a:p>
            <a:endParaRPr lang="ru-RU"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b="1" i="1" dirty="0" smtClean="0">
                <a:solidFill>
                  <a:schemeClr val="tx1"/>
                </a:solidFill>
                <a:latin typeface="Times New Roman" pitchFamily="18" charset="0"/>
                <a:cs typeface="Times New Roman" pitchFamily="18" charset="0"/>
              </a:rPr>
              <a:t>Вопросы для обсуждения</a:t>
            </a:r>
            <a:endParaRPr lang="ru-RU" sz="3600" b="1" i="1" dirty="0">
              <a:solidFill>
                <a:schemeClr val="tx1"/>
              </a:solidFill>
              <a:latin typeface="Times New Roman" pitchFamily="18" charset="0"/>
              <a:cs typeface="Times New Roman" pitchFamily="18" charset="0"/>
            </a:endParaRPr>
          </a:p>
        </p:txBody>
      </p:sp>
      <p:sp>
        <p:nvSpPr>
          <p:cNvPr id="3" name="Содержимое 2"/>
          <p:cNvSpPr>
            <a:spLocks noGrp="1"/>
          </p:cNvSpPr>
          <p:nvPr>
            <p:ph sz="quarter" idx="1"/>
          </p:nvPr>
        </p:nvSpPr>
        <p:spPr>
          <a:xfrm>
            <a:off x="107777" y="1484784"/>
            <a:ext cx="11478260" cy="5018110"/>
          </a:xfrm>
        </p:spPr>
        <p:txBody>
          <a:bodyPr>
            <a:normAutofit/>
          </a:bodyPr>
          <a:lstStyle/>
          <a:p>
            <a:pPr indent="360000" algn="just">
              <a:buNone/>
            </a:pPr>
            <a:r>
              <a:rPr lang="ru-RU" b="1" i="1" dirty="0" smtClean="0">
                <a:latin typeface="Times New Roman" pitchFamily="18" charset="0"/>
                <a:cs typeface="Times New Roman" pitchFamily="18" charset="0"/>
              </a:rPr>
              <a:t>1)</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Дайте четкое определение шкалы или кривой спроса. Сформулируйте закон спроса. Проиллюстрируйте этот закон двумя примерами из вашего личного опыта.</a:t>
            </a:r>
          </a:p>
          <a:p>
            <a:pPr indent="360000" algn="just">
              <a:spcBef>
                <a:spcPts val="1200"/>
              </a:spcBef>
              <a:buNone/>
            </a:pPr>
            <a:r>
              <a:rPr lang="ru-RU" b="1" i="1" dirty="0" smtClean="0">
                <a:latin typeface="Times New Roman" pitchFamily="18" charset="0"/>
                <a:cs typeface="Times New Roman" pitchFamily="18" charset="0"/>
              </a:rPr>
              <a:t>2)</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Дайте</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определение шкалы или кривой предложения. Докажите, что увеличение предложения приведет к смещению кривой предложения вправо и вниз. Сравните это изменение со смещением кривой спроса в том же направлении, вызванным увеличением спроса.</a:t>
            </a:r>
          </a:p>
          <a:p>
            <a:pPr indent="360000" algn="just">
              <a:spcBef>
                <a:spcPts val="1200"/>
              </a:spcBef>
              <a:buNone/>
            </a:pPr>
            <a:r>
              <a:rPr lang="ru-RU" b="1" i="1" dirty="0" smtClean="0">
                <a:latin typeface="Times New Roman" pitchFamily="18" charset="0"/>
                <a:cs typeface="Times New Roman" pitchFamily="18" charset="0"/>
              </a:rPr>
              <a:t>3)</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Что может увеличить спрос на гамбургеры? Что увеличит предложение? Какое влияние на равновесие на рынке гамбургеров может оказать появление недорогой замороженной пиццы? А как это отразится на зарплате подростков, работающих в</a:t>
            </a:r>
            <a:r>
              <a:rPr lang="ru-RU"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McDonald</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a:t>
            </a:r>
            <a:r>
              <a:rPr lang="ru-RU" dirty="0" smtClean="0">
                <a:latin typeface="Times New Roman" pitchFamily="18" charset="0"/>
                <a:cs typeface="Times New Roman" pitchFamily="18" charset="0"/>
              </a:rPr>
              <a:t>?</a:t>
            </a:r>
          </a:p>
          <a:p>
            <a:endParaRPr lang="ru-RU" dirty="0" smtClean="0"/>
          </a:p>
          <a:p>
            <a:endParaRPr lang="ru-RU" dirty="0" smtClean="0"/>
          </a:p>
          <a:p>
            <a:endParaRPr lang="ru-RU"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326865"/>
            <a:ext cx="11017224" cy="6500834"/>
          </a:xfrm>
        </p:spPr>
        <p:txBody>
          <a:bodyPr>
            <a:normAutofit/>
          </a:bodyPr>
          <a:lstStyle/>
          <a:p>
            <a:pPr indent="384048" algn="just">
              <a:buNone/>
            </a:pPr>
            <a:r>
              <a:rPr lang="ru-RU" sz="2600" b="1" i="1" dirty="0" smtClean="0">
                <a:latin typeface="Times New Roman" pitchFamily="18" charset="0"/>
                <a:cs typeface="Times New Roman" pitchFamily="18" charset="0"/>
              </a:rPr>
              <a:t>4) </a:t>
            </a:r>
            <a:r>
              <a:rPr lang="ru-RU" sz="2600" dirty="0" smtClean="0">
                <a:latin typeface="Times New Roman" pitchFamily="18" charset="0"/>
                <a:cs typeface="Times New Roman" pitchFamily="18" charset="0"/>
              </a:rPr>
              <a:t>Объясните, почему на конкурентных рынках установившаяся цена соответствует точке равновесия, находящейся на пересечении кривых предложения и спроса. Объясните, что произойдет, если рыночная цена окажется намного выше или, наоборот, слишком низко.</a:t>
            </a:r>
          </a:p>
          <a:p>
            <a:pPr indent="384048" algn="just">
              <a:spcBef>
                <a:spcPts val="1200"/>
              </a:spcBef>
              <a:buNone/>
            </a:pPr>
            <a:r>
              <a:rPr lang="ru-RU" sz="2600" b="1" i="1" dirty="0" smtClean="0">
                <a:latin typeface="Times New Roman" pitchFamily="18" charset="0"/>
                <a:cs typeface="Times New Roman" pitchFamily="18" charset="0"/>
              </a:rPr>
              <a:t>5) </a:t>
            </a:r>
            <a:r>
              <a:rPr lang="ru-RU" sz="2600" dirty="0" smtClean="0">
                <a:latin typeface="Times New Roman" pitchFamily="18" charset="0"/>
                <a:cs typeface="Times New Roman" pitchFamily="18" charset="0"/>
              </a:rPr>
              <a:t>Объясните, почему каждое из следующих утверждений ошибочно:</a:t>
            </a:r>
          </a:p>
          <a:p>
            <a:pPr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Заморозки в тех районах Бразилии, где выращивают кофе, приведут к снижению цен на него.</a:t>
            </a:r>
          </a:p>
          <a:p>
            <a:pPr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Защита американских фермеров, выращивающих помидоры, от импорта мексиканских помидоров снизит цены на помидоры в Соединенных Штатах.</a:t>
            </a:r>
          </a:p>
          <a:p>
            <a:pPr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Увеличение количества колледжей снизит спрос на их услуги.</a:t>
            </a:r>
          </a:p>
          <a:p>
            <a:pPr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Борьба с наркотиками и усиление ответственности за импорт кокаина снизит цены на марихуану, выращиваемую внутри страны.</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785" y="692696"/>
            <a:ext cx="10369152" cy="4865703"/>
          </a:xfrm>
        </p:spPr>
        <p:txBody>
          <a:bodyPr>
            <a:normAutofit fontScale="92500" lnSpcReduction="10000"/>
          </a:bodyPr>
          <a:lstStyle/>
          <a:p>
            <a:pPr marL="360000" indent="384048" algn="just">
              <a:buNone/>
            </a:pPr>
            <a:r>
              <a:rPr lang="ru-RU" sz="2600" b="1" i="1" dirty="0" smtClean="0">
                <a:latin typeface="Times New Roman" pitchFamily="18" charset="0"/>
                <a:cs typeface="Times New Roman" pitchFamily="18" charset="0"/>
              </a:rPr>
              <a:t>6) </a:t>
            </a:r>
            <a:r>
              <a:rPr lang="ru-RU" sz="2600" dirty="0" smtClean="0">
                <a:latin typeface="Times New Roman" pitchFamily="18" charset="0"/>
                <a:cs typeface="Times New Roman" pitchFamily="18" charset="0"/>
              </a:rPr>
              <a:t>Действие законов спроса и предложения проявляется в следующих тенденциях:</a:t>
            </a:r>
          </a:p>
          <a:p>
            <a:pPr marL="360000"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Увеличение спроса обычно ведет к повышению цены и величины спроса.</a:t>
            </a:r>
          </a:p>
          <a:p>
            <a:pPr marL="360000"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Уменьшение спроса обычно ведет к ____ цены и ____ величины спроса.</a:t>
            </a:r>
          </a:p>
          <a:p>
            <a:pPr marL="360000"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Увеличение предложения обычно ведет к снижению цены и повышению величины спроса.</a:t>
            </a:r>
          </a:p>
          <a:p>
            <a:pPr marL="360000" lvl="1" indent="360000" algn="just">
              <a:spcBef>
                <a:spcPts val="1200"/>
              </a:spcBef>
              <a:buClr>
                <a:srgbClr val="002060"/>
              </a:buClr>
              <a:buFont typeface="Wingdings" panose="05000000000000000000" pitchFamily="2" charset="2"/>
              <a:buChar char="ü"/>
            </a:pPr>
            <a:r>
              <a:rPr lang="ru-RU" dirty="0" smtClean="0">
                <a:latin typeface="Times New Roman" pitchFamily="18" charset="0"/>
                <a:cs typeface="Times New Roman" pitchFamily="18" charset="0"/>
              </a:rPr>
              <a:t>Снижение предложение обычно ведет к ____ цены и ____</a:t>
            </a:r>
            <a:r>
              <a:rPr lang="ru-RU" baseline="-25000"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величины спроса.</a:t>
            </a:r>
          </a:p>
          <a:p>
            <a:pPr marL="360000" lvl="1" indent="457200" algn="just">
              <a:spcBef>
                <a:spcPts val="1200"/>
              </a:spcBef>
              <a:buClr>
                <a:srgbClr val="002060"/>
              </a:buClr>
              <a:buNone/>
            </a:pPr>
            <a:r>
              <a:rPr lang="ru-RU" sz="2600" b="1" i="1" dirty="0" smtClean="0">
                <a:latin typeface="Times New Roman" pitchFamily="18" charset="0"/>
                <a:cs typeface="Times New Roman" pitchFamily="18" charset="0"/>
              </a:rPr>
              <a:t>Заполните пробелы. Проиллюстрируйте каждое утверждение графически.</a:t>
            </a:r>
          </a:p>
          <a:p>
            <a:endParaRPr lang="ru-R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658" y="332656"/>
            <a:ext cx="11286808" cy="5880122"/>
          </a:xfrm>
        </p:spPr>
        <p:txBody>
          <a:bodyPr>
            <a:normAutofit/>
          </a:bodyPr>
          <a:lstStyle/>
          <a:p>
            <a:pPr indent="384048" algn="just">
              <a:buNone/>
            </a:pPr>
            <a:r>
              <a:rPr lang="ru-RU" sz="2800" b="1" i="1" dirty="0" smtClean="0">
                <a:latin typeface="Times New Roman" pitchFamily="18" charset="0"/>
                <a:cs typeface="Times New Roman" pitchFamily="18" charset="0"/>
              </a:rPr>
              <a:t>7) </a:t>
            </a:r>
            <a:r>
              <a:rPr lang="ru-RU" sz="2800" dirty="0" smtClean="0">
                <a:latin typeface="Times New Roman" pitchFamily="18" charset="0"/>
                <a:cs typeface="Times New Roman" pitchFamily="18" charset="0"/>
              </a:rPr>
              <a:t>В каждом из следующих случаев объясните, что вызвало изменение величины спроса: смещение кривой спроса или изменение цены. Проиллюстрируйте ваш ответ графически.</a:t>
            </a:r>
          </a:p>
          <a:p>
            <a:pPr marL="360000" indent="457200" algn="just">
              <a:spcBef>
                <a:spcPts val="1200"/>
              </a:spcBef>
              <a:buClr>
                <a:srgbClr val="002060"/>
              </a:buClr>
              <a:buFont typeface="Wingdings" panose="05000000000000000000" pitchFamily="2" charset="2"/>
              <a:buChar char="ü"/>
            </a:pPr>
            <a:r>
              <a:rPr lang="ru-RU" sz="2800" dirty="0" smtClean="0">
                <a:latin typeface="Times New Roman" pitchFamily="18" charset="0"/>
                <a:cs typeface="Times New Roman" pitchFamily="18" charset="0"/>
              </a:rPr>
              <a:t>В результате уменьшения военных расходов цена армейских ботинок снижается.</a:t>
            </a:r>
          </a:p>
          <a:p>
            <a:pPr marL="360000" indent="457200" algn="just">
              <a:spcBef>
                <a:spcPts val="1200"/>
              </a:spcBef>
              <a:buClr>
                <a:srgbClr val="002060"/>
              </a:buClr>
              <a:buFont typeface="Wingdings" panose="05000000000000000000" pitchFamily="2" charset="2"/>
              <a:buChar char="ü"/>
            </a:pPr>
            <a:r>
              <a:rPr lang="ru-RU" sz="2800" dirty="0" smtClean="0">
                <a:latin typeface="Times New Roman" pitchFamily="18" charset="0"/>
                <a:cs typeface="Times New Roman" pitchFamily="18" charset="0"/>
              </a:rPr>
              <a:t>После того как Папа Римский позволит католикам есть мясо по пятницам, цена рыбы снизится,</a:t>
            </a:r>
          </a:p>
          <a:p>
            <a:pPr marL="360000" indent="457200" algn="just">
              <a:spcBef>
                <a:spcPts val="1200"/>
              </a:spcBef>
              <a:buClr>
                <a:srgbClr val="002060"/>
              </a:buClr>
              <a:buFont typeface="Wingdings" panose="05000000000000000000" pitchFamily="2" charset="2"/>
              <a:buChar char="ü"/>
            </a:pPr>
            <a:r>
              <a:rPr lang="ru-RU" sz="2800" dirty="0" smtClean="0">
                <a:latin typeface="Times New Roman" pitchFamily="18" charset="0"/>
                <a:cs typeface="Times New Roman" pitchFamily="18" charset="0"/>
              </a:rPr>
              <a:t>Повышение налогов на бензин снижает потребление бензина.</a:t>
            </a:r>
          </a:p>
          <a:p>
            <a:pPr marL="360000" indent="457200" algn="just">
              <a:spcBef>
                <a:spcPts val="1200"/>
              </a:spcBef>
              <a:buClr>
                <a:srgbClr val="002060"/>
              </a:buClr>
              <a:buFont typeface="Wingdings" panose="05000000000000000000" pitchFamily="2" charset="2"/>
              <a:buChar char="ü"/>
            </a:pPr>
            <a:r>
              <a:rPr lang="ru-RU" sz="2800" dirty="0" smtClean="0">
                <a:latin typeface="Times New Roman" pitchFamily="18" charset="0"/>
                <a:cs typeface="Times New Roman" pitchFamily="18" charset="0"/>
              </a:rPr>
              <a:t>После "Черной смерти" (эпидемии чумы. — Прим. перев.), обрушившейся на Европу в </a:t>
            </a:r>
            <a:r>
              <a:rPr lang="en-US" sz="2800" dirty="0" smtClean="0">
                <a:latin typeface="Times New Roman" pitchFamily="18" charset="0"/>
                <a:cs typeface="Times New Roman" pitchFamily="18" charset="0"/>
              </a:rPr>
              <a:t>XIV </a:t>
            </a:r>
            <a:r>
              <a:rPr lang="ru-RU" sz="2800" dirty="0" smtClean="0">
                <a:latin typeface="Times New Roman" pitchFamily="18" charset="0"/>
                <a:cs typeface="Times New Roman" pitchFamily="18" charset="0"/>
              </a:rPr>
              <a:t>веке, зарплата рабочих увеличились.</a:t>
            </a:r>
          </a:p>
          <a:p>
            <a:pPr lvl="1"/>
            <a:endParaRPr lang="ru-RU"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1611" y="6408428"/>
            <a:ext cx="6695785" cy="449147"/>
          </a:xfrm>
        </p:spPr>
        <p:txBody>
          <a:bodyPr>
            <a:normAutofit/>
          </a:bodyPr>
          <a:lstStyle/>
          <a:p>
            <a:pPr algn="ctr">
              <a:buNone/>
            </a:pPr>
            <a:r>
              <a:rPr lang="ru-RU" sz="1800" b="1" dirty="0">
                <a:latin typeface="Times New Roman" pitchFamily="18" charset="0"/>
                <a:cs typeface="Times New Roman" pitchFamily="18" charset="0"/>
              </a:rPr>
              <a:t>        Рис. 1. Изменения цены на </a:t>
            </a:r>
            <a:r>
              <a:rPr lang="ru-RU" sz="1800" b="1" dirty="0" smtClean="0">
                <a:latin typeface="Times New Roman" pitchFamily="18" charset="0"/>
                <a:cs typeface="Times New Roman" pitchFamily="18" charset="0"/>
              </a:rPr>
              <a:t>бензин</a:t>
            </a:r>
            <a:endParaRPr lang="ru-RU" sz="1800" b="1" dirty="0">
              <a:latin typeface="Times New Roman" pitchFamily="18" charset="0"/>
              <a:cs typeface="Times New Roman" pitchFamily="18" charset="0"/>
            </a:endParaRPr>
          </a:p>
        </p:txBody>
      </p:sp>
      <p:pic>
        <p:nvPicPr>
          <p:cNvPr id="3074" name="Picture 2" descr="C:\Users\Shpala\Desktop\govno_ebanoe_2.png"/>
          <p:cNvPicPr>
            <a:picLocks noChangeAspect="1" noChangeArrowheads="1"/>
          </p:cNvPicPr>
          <p:nvPr/>
        </p:nvPicPr>
        <p:blipFill>
          <a:blip r:embed="rId3" cstate="print"/>
          <a:srcRect/>
          <a:stretch>
            <a:fillRect/>
          </a:stretch>
        </p:blipFill>
        <p:spPr bwMode="auto">
          <a:xfrm>
            <a:off x="221611" y="1412776"/>
            <a:ext cx="6695785" cy="5005175"/>
          </a:xfrm>
          <a:prstGeom prst="rect">
            <a:avLst/>
          </a:prstGeom>
          <a:noFill/>
        </p:spPr>
      </p:pic>
      <p:sp>
        <p:nvSpPr>
          <p:cNvPr id="2" name="Прямоугольник 1"/>
          <p:cNvSpPr/>
          <p:nvPr/>
        </p:nvSpPr>
        <p:spPr>
          <a:xfrm>
            <a:off x="221611" y="188640"/>
            <a:ext cx="11407446" cy="1107996"/>
          </a:xfrm>
          <a:prstGeom prst="rect">
            <a:avLst/>
          </a:prstGeom>
        </p:spPr>
        <p:txBody>
          <a:bodyPr wrap="square">
            <a:spAutoFit/>
          </a:bodyPr>
          <a:lstStyle/>
          <a:p>
            <a:pPr indent="457200" algn="just">
              <a:buNone/>
            </a:pPr>
            <a:r>
              <a:rPr lang="ru-RU" sz="2200" b="1" i="1" dirty="0">
                <a:latin typeface="Times New Roman" pitchFamily="18" charset="0"/>
                <a:cs typeface="Times New Roman" pitchFamily="18" charset="0"/>
              </a:rPr>
              <a:t>8) </a:t>
            </a:r>
            <a:r>
              <a:rPr lang="ru-RU" sz="2200" dirty="0">
                <a:latin typeface="Times New Roman" pitchFamily="18" charset="0"/>
                <a:cs typeface="Times New Roman" pitchFamily="18" charset="0"/>
              </a:rPr>
              <a:t>Проанализируйте график цены на бензин, приведенный на </a:t>
            </a:r>
            <a:r>
              <a:rPr lang="ru-RU" sz="2200" b="1" dirty="0">
                <a:latin typeface="Times New Roman" pitchFamily="18" charset="0"/>
                <a:cs typeface="Times New Roman" pitchFamily="18" charset="0"/>
              </a:rPr>
              <a:t>рис. 1. </a:t>
            </a:r>
            <a:r>
              <a:rPr lang="ru-RU" sz="2200" dirty="0">
                <a:latin typeface="Times New Roman" pitchFamily="18" charset="0"/>
                <a:cs typeface="Times New Roman" pitchFamily="18" charset="0"/>
              </a:rPr>
              <a:t>Затем с помощью графика спроса-предложения проиллюстрируйте влияние каждого из указанных ниже факторов на цену бензина и величину спроса.</a:t>
            </a:r>
          </a:p>
        </p:txBody>
      </p:sp>
      <p:sp>
        <p:nvSpPr>
          <p:cNvPr id="4" name="Прямоугольник 3"/>
          <p:cNvSpPr/>
          <p:nvPr/>
        </p:nvSpPr>
        <p:spPr>
          <a:xfrm>
            <a:off x="6934260" y="1683983"/>
            <a:ext cx="4567646" cy="4462760"/>
          </a:xfrm>
          <a:prstGeom prst="rect">
            <a:avLst/>
          </a:prstGeom>
        </p:spPr>
        <p:txBody>
          <a:bodyPr wrap="square">
            <a:spAutoFit/>
          </a:bodyPr>
          <a:lstStyle/>
          <a:p>
            <a:pPr marL="396000" lvl="1" indent="360000" algn="just">
              <a:buClr>
                <a:srgbClr val="002060"/>
              </a:buClr>
              <a:buFont typeface="Wingdings" panose="05000000000000000000" pitchFamily="2" charset="2"/>
              <a:buChar char="ü"/>
            </a:pPr>
            <a:r>
              <a:rPr lang="ru-RU" sz="2200" dirty="0">
                <a:latin typeface="Times New Roman" pitchFamily="18" charset="0"/>
                <a:cs typeface="Times New Roman" pitchFamily="18" charset="0"/>
              </a:rPr>
              <a:t>Усовершенствование средств транспортирования нефти снизило издержки на импорт нефти в Соединенные Штаты в 60-е </a:t>
            </a:r>
            <a:r>
              <a:rPr lang="ru-RU" sz="2200" dirty="0" smtClean="0">
                <a:latin typeface="Times New Roman" pitchFamily="18" charset="0"/>
                <a:cs typeface="Times New Roman" pitchFamily="18" charset="0"/>
              </a:rPr>
              <a:t>годы.</a:t>
            </a:r>
          </a:p>
          <a:p>
            <a:pPr marL="396000" lvl="1" indent="360000" algn="just">
              <a:spcBef>
                <a:spcPts val="1200"/>
              </a:spcBef>
              <a:buClr>
                <a:srgbClr val="002060"/>
              </a:buClr>
              <a:buFont typeface="Wingdings" panose="05000000000000000000" pitchFamily="2" charset="2"/>
              <a:buChar char="ü"/>
            </a:pPr>
            <a:r>
              <a:rPr lang="ru-RU" sz="2200" dirty="0" smtClean="0">
                <a:latin typeface="Times New Roman" pitchFamily="18" charset="0"/>
                <a:cs typeface="Times New Roman" pitchFamily="18" charset="0"/>
              </a:rPr>
              <a:t>После </a:t>
            </a:r>
            <a:r>
              <a:rPr lang="ru-RU" sz="2200" dirty="0">
                <a:latin typeface="Times New Roman" pitchFamily="18" charset="0"/>
                <a:cs typeface="Times New Roman" pitchFamily="18" charset="0"/>
              </a:rPr>
              <a:t>1980 гада появились гораздо более экономичные малолитражные </a:t>
            </a:r>
            <a:r>
              <a:rPr lang="ru-RU" sz="2200" dirty="0" smtClean="0">
                <a:latin typeface="Times New Roman" pitchFamily="18" charset="0"/>
                <a:cs typeface="Times New Roman" pitchFamily="18" charset="0"/>
              </a:rPr>
              <a:t>автомобили.</a:t>
            </a:r>
          </a:p>
          <a:p>
            <a:pPr marL="396000" lvl="1" indent="360000" algn="just">
              <a:spcBef>
                <a:spcPts val="1200"/>
              </a:spcBef>
              <a:buClr>
                <a:srgbClr val="002060"/>
              </a:buClr>
              <a:buFont typeface="Wingdings" panose="05000000000000000000" pitchFamily="2" charset="2"/>
              <a:buChar char="ü"/>
            </a:pPr>
            <a:r>
              <a:rPr lang="ru-RU" sz="2200" dirty="0" smtClean="0">
                <a:latin typeface="Times New Roman" pitchFamily="18" charset="0"/>
                <a:cs typeface="Times New Roman" pitchFamily="18" charset="0"/>
              </a:rPr>
              <a:t>Рекордно </a:t>
            </a:r>
            <a:r>
              <a:rPr lang="ru-RU" sz="2200" dirty="0">
                <a:latin typeface="Times New Roman" pitchFamily="18" charset="0"/>
                <a:cs typeface="Times New Roman" pitchFamily="18" charset="0"/>
              </a:rPr>
              <a:t>холодная зима 1995-1996 годов  неожиданно</a:t>
            </a:r>
            <a:r>
              <a:rPr lang="ru-RU" sz="2200" baseline="-25000" dirty="0">
                <a:latin typeface="Times New Roman" pitchFamily="18" charset="0"/>
                <a:cs typeface="Times New Roman" pitchFamily="18" charset="0"/>
              </a:rPr>
              <a:t> </a:t>
            </a:r>
            <a:r>
              <a:rPr lang="ru-RU" sz="2200" dirty="0">
                <a:latin typeface="Times New Roman" pitchFamily="18" charset="0"/>
                <a:cs typeface="Times New Roman" pitchFamily="18" charset="0"/>
              </a:rPr>
              <a:t>повысила спрос на масляные радиаторы.</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39825" y="5085184"/>
            <a:ext cx="11142792" cy="1376127"/>
          </a:xfrm>
        </p:spPr>
        <p:txBody>
          <a:bodyPr/>
          <a:lstStyle/>
          <a:p>
            <a:pPr>
              <a:buNone/>
            </a:pPr>
            <a:r>
              <a:rPr lang="ru-RU" sz="2600" dirty="0">
                <a:latin typeface="Times New Roman" pitchFamily="18" charset="0"/>
                <a:cs typeface="Times New Roman" pitchFamily="18" charset="0"/>
              </a:rPr>
              <a:t>Что произойдет, если спрос на пиццу утроится при каждой цене? </a:t>
            </a:r>
            <a:endParaRPr lang="ru-RU" sz="2600" dirty="0" smtClean="0">
              <a:latin typeface="Times New Roman" pitchFamily="18" charset="0"/>
              <a:cs typeface="Times New Roman" pitchFamily="18" charset="0"/>
            </a:endParaRPr>
          </a:p>
          <a:p>
            <a:pPr>
              <a:buNone/>
            </a:pPr>
            <a:r>
              <a:rPr lang="ru-RU" sz="2600" dirty="0" smtClean="0">
                <a:latin typeface="Times New Roman" pitchFamily="18" charset="0"/>
                <a:cs typeface="Times New Roman" pitchFamily="18" charset="0"/>
              </a:rPr>
              <a:t>Что </a:t>
            </a:r>
            <a:r>
              <a:rPr lang="ru-RU" sz="2600" dirty="0">
                <a:latin typeface="Times New Roman" pitchFamily="18" charset="0"/>
                <a:cs typeface="Times New Roman" pitchFamily="18" charset="0"/>
              </a:rPr>
              <a:t>произошло бы, если первоначальная цена равнялась 4 долл.?</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1590396540"/>
              </p:ext>
            </p:extLst>
          </p:nvPr>
        </p:nvGraphicFramePr>
        <p:xfrm>
          <a:off x="611833" y="1628799"/>
          <a:ext cx="10488636" cy="3300720"/>
        </p:xfrm>
        <a:graphic>
          <a:graphicData uri="http://schemas.openxmlformats.org/drawingml/2006/table">
            <a:tbl>
              <a:tblPr firstRow="1" bandRow="1">
                <a:tableStyleId>{5C22544A-7EE6-4342-B048-85BDC9FD1C3A}</a:tableStyleId>
              </a:tblPr>
              <a:tblGrid>
                <a:gridCol w="2784594"/>
                <a:gridCol w="3341512"/>
                <a:gridCol w="4362530"/>
              </a:tblGrid>
              <a:tr h="370100">
                <a:tc gridSpan="3">
                  <a:txBody>
                    <a:bodyPr/>
                    <a:lstStyle/>
                    <a:p>
                      <a:pPr algn="ctr"/>
                      <a:r>
                        <a:rPr lang="ru-RU" sz="1800" dirty="0" smtClean="0"/>
                        <a:t>Предложение и спрос на пиццу</a:t>
                      </a:r>
                      <a:endParaRPr lang="ru-RU" sz="1800" dirty="0"/>
                    </a:p>
                  </a:txBody>
                  <a:tcPr marL="118809" marR="118809">
                    <a:solidFill>
                      <a:schemeClr val="accent4">
                        <a:lumMod val="75000"/>
                      </a:schemeClr>
                    </a:solidFill>
                  </a:tcPr>
                </a:tc>
                <a:tc hMerge="1">
                  <a:txBody>
                    <a:bodyPr/>
                    <a:lstStyle/>
                    <a:p>
                      <a:endParaRPr lang="ru-RU"/>
                    </a:p>
                  </a:txBody>
                  <a:tcPr/>
                </a:tc>
                <a:tc hMerge="1">
                  <a:txBody>
                    <a:bodyPr/>
                    <a:lstStyle/>
                    <a:p>
                      <a:endParaRPr lang="ru-RU"/>
                    </a:p>
                  </a:txBody>
                  <a:tcPr/>
                </a:tc>
              </a:tr>
              <a:tr h="710020">
                <a:tc>
                  <a:txBody>
                    <a:bodyPr/>
                    <a:lstStyle/>
                    <a:p>
                      <a:pPr algn="ctr"/>
                      <a:r>
                        <a:rPr lang="ru-RU" sz="1800" dirty="0" smtClean="0"/>
                        <a:t>Цена</a:t>
                      </a:r>
                    </a:p>
                    <a:p>
                      <a:pPr algn="ctr"/>
                      <a:r>
                        <a:rPr lang="ru-RU" sz="1800" dirty="0" smtClean="0"/>
                        <a:t>(долл.</a:t>
                      </a:r>
                      <a:r>
                        <a:rPr lang="ru-RU" sz="1800" baseline="0" dirty="0" smtClean="0"/>
                        <a:t> за шт.)</a:t>
                      </a:r>
                      <a:endParaRPr lang="ru-RU" sz="1800" dirty="0"/>
                    </a:p>
                  </a:txBody>
                  <a:tcPr marL="118809" marR="118809">
                    <a:solidFill>
                      <a:srgbClr val="D8EEC0"/>
                    </a:solidFill>
                  </a:tcPr>
                </a:tc>
                <a:tc>
                  <a:txBody>
                    <a:bodyPr/>
                    <a:lstStyle/>
                    <a:p>
                      <a:pPr algn="ctr"/>
                      <a:r>
                        <a:rPr lang="ru-RU" sz="1800" dirty="0" smtClean="0"/>
                        <a:t>Величина спроса</a:t>
                      </a:r>
                    </a:p>
                    <a:p>
                      <a:pPr algn="ctr"/>
                      <a:r>
                        <a:rPr lang="ru-RU" sz="1800" dirty="0" smtClean="0"/>
                        <a:t>(шт. в семестр)</a:t>
                      </a:r>
                    </a:p>
                  </a:txBody>
                  <a:tcPr marL="118809" marR="118809">
                    <a:solidFill>
                      <a:srgbClr val="D8EEC0"/>
                    </a:solidFill>
                  </a:tcPr>
                </a:tc>
                <a:tc>
                  <a:txBody>
                    <a:bodyPr/>
                    <a:lstStyle/>
                    <a:p>
                      <a:pPr algn="ctr"/>
                      <a:r>
                        <a:rPr lang="ru-RU" sz="1800" dirty="0" smtClean="0"/>
                        <a:t>Величина предложения</a:t>
                      </a:r>
                    </a:p>
                    <a:p>
                      <a:pPr algn="ctr"/>
                      <a:r>
                        <a:rPr lang="en-US" sz="1800" dirty="0" smtClean="0"/>
                        <a:t>(</a:t>
                      </a:r>
                      <a:r>
                        <a:rPr lang="ru-RU" sz="1800" dirty="0" smtClean="0"/>
                        <a:t>шт. в семестр</a:t>
                      </a:r>
                      <a:r>
                        <a:rPr lang="ru-RU" sz="1800" baseline="0" dirty="0" smtClean="0"/>
                        <a:t>)</a:t>
                      </a:r>
                      <a:endParaRPr lang="ru-RU" sz="1800" dirty="0"/>
                    </a:p>
                  </a:txBody>
                  <a:tcPr marL="118809" marR="118809">
                    <a:solidFill>
                      <a:srgbClr val="D8EEC0"/>
                    </a:solidFill>
                  </a:tcPr>
                </a:tc>
              </a:tr>
              <a:tr h="370100">
                <a:tc>
                  <a:txBody>
                    <a:bodyPr/>
                    <a:lstStyle/>
                    <a:p>
                      <a:pPr algn="ctr"/>
                      <a:r>
                        <a:rPr lang="ru-RU" sz="1800" dirty="0" smtClean="0"/>
                        <a:t>10</a:t>
                      </a:r>
                      <a:endParaRPr lang="ru-RU" sz="1800" dirty="0"/>
                    </a:p>
                  </a:txBody>
                  <a:tcPr marL="118809" marR="118809">
                    <a:solidFill>
                      <a:schemeClr val="bg1">
                        <a:lumMod val="95000"/>
                      </a:schemeClr>
                    </a:solidFill>
                  </a:tcPr>
                </a:tc>
                <a:tc>
                  <a:txBody>
                    <a:bodyPr/>
                    <a:lstStyle/>
                    <a:p>
                      <a:pPr algn="ctr"/>
                      <a:r>
                        <a:rPr lang="ru-RU" sz="1800" dirty="0" smtClean="0"/>
                        <a:t>0</a:t>
                      </a:r>
                      <a:endParaRPr lang="ru-RU" sz="1800" dirty="0"/>
                    </a:p>
                  </a:txBody>
                  <a:tcPr marL="118809" marR="118809">
                    <a:solidFill>
                      <a:schemeClr val="bg1">
                        <a:lumMod val="95000"/>
                      </a:schemeClr>
                    </a:solidFill>
                  </a:tcPr>
                </a:tc>
                <a:tc>
                  <a:txBody>
                    <a:bodyPr/>
                    <a:lstStyle/>
                    <a:p>
                      <a:pPr algn="ctr"/>
                      <a:r>
                        <a:rPr lang="ru-RU" sz="1800" dirty="0" smtClean="0"/>
                        <a:t>40</a:t>
                      </a:r>
                      <a:endParaRPr lang="ru-RU" sz="1800" dirty="0"/>
                    </a:p>
                  </a:txBody>
                  <a:tcPr marL="118809" marR="118809">
                    <a:solidFill>
                      <a:schemeClr val="bg1">
                        <a:lumMod val="95000"/>
                      </a:schemeClr>
                    </a:solidFill>
                  </a:tcPr>
                </a:tc>
              </a:tr>
              <a:tr h="370100">
                <a:tc>
                  <a:txBody>
                    <a:bodyPr/>
                    <a:lstStyle/>
                    <a:p>
                      <a:pPr algn="ctr"/>
                      <a:r>
                        <a:rPr lang="ru-RU" sz="1800" dirty="0" smtClean="0"/>
                        <a:t>8</a:t>
                      </a:r>
                      <a:endParaRPr lang="ru-RU" sz="1800" dirty="0"/>
                    </a:p>
                  </a:txBody>
                  <a:tcPr marL="118809" marR="118809">
                    <a:solidFill>
                      <a:srgbClr val="D8EEC0"/>
                    </a:solidFill>
                  </a:tcPr>
                </a:tc>
                <a:tc>
                  <a:txBody>
                    <a:bodyPr/>
                    <a:lstStyle/>
                    <a:p>
                      <a:pPr algn="ctr"/>
                      <a:r>
                        <a:rPr lang="ru-RU" sz="1800" dirty="0" smtClean="0"/>
                        <a:t>10</a:t>
                      </a:r>
                      <a:endParaRPr lang="ru-RU" sz="1800" dirty="0"/>
                    </a:p>
                  </a:txBody>
                  <a:tcPr marL="118809" marR="118809">
                    <a:solidFill>
                      <a:srgbClr val="D8EEC0"/>
                    </a:solidFill>
                  </a:tcPr>
                </a:tc>
                <a:tc>
                  <a:txBody>
                    <a:bodyPr/>
                    <a:lstStyle/>
                    <a:p>
                      <a:pPr algn="ctr"/>
                      <a:r>
                        <a:rPr lang="ru-RU" sz="1800" dirty="0" smtClean="0"/>
                        <a:t>30</a:t>
                      </a:r>
                      <a:endParaRPr lang="ru-RU" sz="1800" dirty="0"/>
                    </a:p>
                  </a:txBody>
                  <a:tcPr marL="118809" marR="118809">
                    <a:solidFill>
                      <a:srgbClr val="D8EEC0"/>
                    </a:solidFill>
                  </a:tcPr>
                </a:tc>
              </a:tr>
              <a:tr h="370100">
                <a:tc>
                  <a:txBody>
                    <a:bodyPr/>
                    <a:lstStyle/>
                    <a:p>
                      <a:pPr algn="ctr"/>
                      <a:r>
                        <a:rPr lang="ru-RU" sz="1800" dirty="0" smtClean="0"/>
                        <a:t>6</a:t>
                      </a:r>
                      <a:endParaRPr lang="ru-RU" sz="1800" dirty="0"/>
                    </a:p>
                  </a:txBody>
                  <a:tcPr marL="118809" marR="118809">
                    <a:solidFill>
                      <a:schemeClr val="bg1">
                        <a:lumMod val="95000"/>
                      </a:schemeClr>
                    </a:solidFill>
                  </a:tcPr>
                </a:tc>
                <a:tc>
                  <a:txBody>
                    <a:bodyPr/>
                    <a:lstStyle/>
                    <a:p>
                      <a:pPr algn="ctr"/>
                      <a:r>
                        <a:rPr lang="ru-RU" sz="1800" dirty="0" smtClean="0"/>
                        <a:t>20</a:t>
                      </a:r>
                      <a:endParaRPr lang="ru-RU" sz="1800" dirty="0"/>
                    </a:p>
                  </a:txBody>
                  <a:tcPr marL="118809" marR="118809">
                    <a:solidFill>
                      <a:schemeClr val="bg1">
                        <a:lumMod val="95000"/>
                      </a:schemeClr>
                    </a:solidFill>
                  </a:tcPr>
                </a:tc>
                <a:tc>
                  <a:txBody>
                    <a:bodyPr/>
                    <a:lstStyle/>
                    <a:p>
                      <a:pPr algn="ctr"/>
                      <a:r>
                        <a:rPr lang="ru-RU" sz="1800" dirty="0" smtClean="0"/>
                        <a:t>20</a:t>
                      </a:r>
                      <a:endParaRPr lang="ru-RU" sz="1800" dirty="0"/>
                    </a:p>
                  </a:txBody>
                  <a:tcPr marL="118809" marR="118809">
                    <a:solidFill>
                      <a:schemeClr val="bg1">
                        <a:lumMod val="95000"/>
                      </a:schemeClr>
                    </a:solidFill>
                  </a:tcPr>
                </a:tc>
              </a:tr>
              <a:tr h="370100">
                <a:tc>
                  <a:txBody>
                    <a:bodyPr/>
                    <a:lstStyle/>
                    <a:p>
                      <a:pPr algn="ctr"/>
                      <a:r>
                        <a:rPr lang="ru-RU" sz="1800" dirty="0" smtClean="0"/>
                        <a:t>4</a:t>
                      </a:r>
                      <a:endParaRPr lang="ru-RU" sz="1800" dirty="0"/>
                    </a:p>
                  </a:txBody>
                  <a:tcPr marL="118809" marR="118809">
                    <a:solidFill>
                      <a:srgbClr val="D8EEC0"/>
                    </a:solidFill>
                  </a:tcPr>
                </a:tc>
                <a:tc>
                  <a:txBody>
                    <a:bodyPr/>
                    <a:lstStyle/>
                    <a:p>
                      <a:pPr algn="ctr"/>
                      <a:r>
                        <a:rPr lang="ru-RU" sz="1800" dirty="0" smtClean="0"/>
                        <a:t>30</a:t>
                      </a:r>
                      <a:endParaRPr lang="ru-RU" sz="1800" dirty="0"/>
                    </a:p>
                  </a:txBody>
                  <a:tcPr marL="118809" marR="118809">
                    <a:solidFill>
                      <a:srgbClr val="D8EEC0"/>
                    </a:solidFill>
                  </a:tcPr>
                </a:tc>
                <a:tc>
                  <a:txBody>
                    <a:bodyPr/>
                    <a:lstStyle/>
                    <a:p>
                      <a:pPr algn="ctr"/>
                      <a:r>
                        <a:rPr lang="ru-RU" sz="1800" dirty="0" smtClean="0"/>
                        <a:t>10</a:t>
                      </a:r>
                      <a:endParaRPr lang="ru-RU" sz="1800" dirty="0"/>
                    </a:p>
                  </a:txBody>
                  <a:tcPr marL="118809" marR="118809">
                    <a:solidFill>
                      <a:srgbClr val="D8EEC0"/>
                    </a:solidFill>
                  </a:tcPr>
                </a:tc>
              </a:tr>
              <a:tr h="370100">
                <a:tc>
                  <a:txBody>
                    <a:bodyPr/>
                    <a:lstStyle/>
                    <a:p>
                      <a:pPr algn="ctr"/>
                      <a:r>
                        <a:rPr lang="ru-RU" sz="1800" dirty="0" smtClean="0"/>
                        <a:t>2</a:t>
                      </a:r>
                      <a:endParaRPr lang="ru-RU" sz="1800" dirty="0"/>
                    </a:p>
                  </a:txBody>
                  <a:tcPr marL="118809" marR="118809">
                    <a:solidFill>
                      <a:schemeClr val="bg1">
                        <a:lumMod val="95000"/>
                      </a:schemeClr>
                    </a:solidFill>
                  </a:tcPr>
                </a:tc>
                <a:tc>
                  <a:txBody>
                    <a:bodyPr/>
                    <a:lstStyle/>
                    <a:p>
                      <a:pPr algn="ctr"/>
                      <a:r>
                        <a:rPr lang="ru-RU" sz="1800" dirty="0" smtClean="0"/>
                        <a:t>40</a:t>
                      </a:r>
                      <a:endParaRPr lang="ru-RU" sz="1800" dirty="0"/>
                    </a:p>
                  </a:txBody>
                  <a:tcPr marL="118809" marR="118809">
                    <a:solidFill>
                      <a:schemeClr val="bg1">
                        <a:lumMod val="95000"/>
                      </a:schemeClr>
                    </a:solidFill>
                  </a:tcPr>
                </a:tc>
                <a:tc>
                  <a:txBody>
                    <a:bodyPr/>
                    <a:lstStyle/>
                    <a:p>
                      <a:pPr algn="ctr"/>
                      <a:r>
                        <a:rPr lang="ru-RU" sz="1800" dirty="0" smtClean="0"/>
                        <a:t>0</a:t>
                      </a:r>
                      <a:endParaRPr lang="ru-RU" sz="1800" dirty="0"/>
                    </a:p>
                  </a:txBody>
                  <a:tcPr marL="118809" marR="118809">
                    <a:solidFill>
                      <a:schemeClr val="bg1">
                        <a:lumMod val="95000"/>
                      </a:schemeClr>
                    </a:solidFill>
                  </a:tcPr>
                </a:tc>
              </a:tr>
              <a:tr h="370100">
                <a:tc>
                  <a:txBody>
                    <a:bodyPr/>
                    <a:lstStyle/>
                    <a:p>
                      <a:pPr algn="ctr"/>
                      <a:r>
                        <a:rPr lang="ru-RU" sz="1800" dirty="0" smtClean="0"/>
                        <a:t>0</a:t>
                      </a:r>
                      <a:endParaRPr lang="ru-RU" sz="1800" dirty="0"/>
                    </a:p>
                  </a:txBody>
                  <a:tcPr marL="118809" marR="118809">
                    <a:solidFill>
                      <a:srgbClr val="D8EEC0"/>
                    </a:solidFill>
                  </a:tcPr>
                </a:tc>
                <a:tc>
                  <a:txBody>
                    <a:bodyPr/>
                    <a:lstStyle/>
                    <a:p>
                      <a:pPr algn="ctr"/>
                      <a:r>
                        <a:rPr lang="ru-RU" sz="1800" dirty="0" smtClean="0"/>
                        <a:t>125</a:t>
                      </a:r>
                      <a:endParaRPr lang="ru-RU" sz="1800" dirty="0"/>
                    </a:p>
                  </a:txBody>
                  <a:tcPr marL="118809" marR="118809">
                    <a:lnB w="12700" cap="flat" cmpd="sng" algn="ctr">
                      <a:noFill/>
                      <a:prstDash val="solid"/>
                      <a:round/>
                      <a:headEnd type="none" w="med" len="med"/>
                      <a:tailEnd type="none" w="med" len="med"/>
                    </a:lnB>
                    <a:solidFill>
                      <a:srgbClr val="D8EEC0"/>
                    </a:solidFill>
                  </a:tcPr>
                </a:tc>
                <a:tc>
                  <a:txBody>
                    <a:bodyPr/>
                    <a:lstStyle/>
                    <a:p>
                      <a:pPr algn="ctr"/>
                      <a:r>
                        <a:rPr lang="ru-RU" sz="1800" dirty="0" smtClean="0"/>
                        <a:t>0</a:t>
                      </a:r>
                      <a:endParaRPr lang="ru-RU" sz="1800" dirty="0"/>
                    </a:p>
                  </a:txBody>
                  <a:tcPr marL="118809" marR="118809">
                    <a:solidFill>
                      <a:srgbClr val="D8EEC0"/>
                    </a:solidFill>
                  </a:tcPr>
                </a:tc>
              </a:tr>
            </a:tbl>
          </a:graphicData>
        </a:graphic>
      </p:graphicFrame>
      <p:sp>
        <p:nvSpPr>
          <p:cNvPr id="5" name="Содержимое 2"/>
          <p:cNvSpPr txBox="1">
            <a:spLocks/>
          </p:cNvSpPr>
          <p:nvPr/>
        </p:nvSpPr>
        <p:spPr>
          <a:xfrm>
            <a:off x="611833" y="116632"/>
            <a:ext cx="10225136" cy="1512167"/>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0" indent="384048" algn="just" defTabSz="914400">
              <a:buFont typeface="Wingdings 2"/>
              <a:buNone/>
            </a:pPr>
            <a:r>
              <a:rPr lang="ru-RU" sz="2600" b="1" i="1" dirty="0" smtClean="0">
                <a:latin typeface="Times New Roman" pitchFamily="18" charset="0"/>
                <a:cs typeface="Times New Roman" pitchFamily="18" charset="0"/>
              </a:rPr>
              <a:t>9) </a:t>
            </a:r>
            <a:r>
              <a:rPr lang="ru-RU" sz="2600" dirty="0" smtClean="0">
                <a:latin typeface="Times New Roman" pitchFamily="18" charset="0"/>
                <a:cs typeface="Times New Roman" pitchFamily="18" charset="0"/>
              </a:rPr>
              <a:t>Используя следующие данные,</a:t>
            </a:r>
            <a:r>
              <a:rPr lang="ru-RU" sz="2600" b="1" dirty="0" smtClean="0">
                <a:latin typeface="Times New Roman" pitchFamily="18" charset="0"/>
                <a:cs typeface="Times New Roman" pitchFamily="18" charset="0"/>
              </a:rPr>
              <a:t> </a:t>
            </a:r>
            <a:r>
              <a:rPr lang="ru-RU" sz="2600" dirty="0" smtClean="0">
                <a:latin typeface="Times New Roman" pitchFamily="18" charset="0"/>
                <a:cs typeface="Times New Roman" pitchFamily="18" charset="0"/>
              </a:rPr>
              <a:t>постройте кривые предложения и спроса и определите, где располагается равновесная цена и равновесное количество.</a:t>
            </a:r>
          </a:p>
          <a:p>
            <a:pPr defTabSz="914400"/>
            <a:endParaRPr lang="ru-RU" dirty="0" smtClean="0"/>
          </a:p>
          <a:p>
            <a:pPr defTabSz="914400"/>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785" y="332656"/>
            <a:ext cx="11521280" cy="582888"/>
          </a:xfrm>
        </p:spPr>
        <p:txBody>
          <a:bodyPr>
            <a:noAutofit/>
          </a:bodyPr>
          <a:lstStyle/>
          <a:p>
            <a:pPr algn="ctr"/>
            <a:r>
              <a:rPr lang="ru-RU" sz="3200" dirty="0">
                <a:latin typeface="Times New Roman" pitchFamily="18" charset="0"/>
                <a:cs typeface="Times New Roman" pitchFamily="18" charset="0"/>
              </a:rPr>
              <a:t/>
            </a:r>
            <a:br>
              <a:rPr lang="ru-RU" sz="3200" dirty="0">
                <a:latin typeface="Times New Roman" pitchFamily="18" charset="0"/>
                <a:cs typeface="Times New Roman" pitchFamily="18" charset="0"/>
              </a:rPr>
            </a:br>
            <a:r>
              <a:rPr lang="ru-RU" sz="3600" dirty="0" smtClean="0">
                <a:solidFill>
                  <a:schemeClr val="tx1"/>
                </a:solidFill>
                <a:latin typeface="Times New Roman" pitchFamily="18" charset="0"/>
                <a:cs typeface="Times New Roman" pitchFamily="18" charset="0"/>
              </a:rPr>
              <a:t>Шкала спроса</a:t>
            </a:r>
            <a:endParaRPr lang="ru-RU" sz="3600" dirty="0">
              <a:solidFill>
                <a:schemeClr val="tx1"/>
              </a:solidFill>
              <a:latin typeface="Times New Roman" pitchFamily="18" charset="0"/>
              <a:cs typeface="Times New Roman" pitchFamily="18" charset="0"/>
            </a:endParaRPr>
          </a:p>
        </p:txBody>
      </p:sp>
      <p:sp>
        <p:nvSpPr>
          <p:cNvPr id="3" name="Содержимое 2"/>
          <p:cNvSpPr>
            <a:spLocks noGrp="1"/>
          </p:cNvSpPr>
          <p:nvPr>
            <p:ph sz="quarter" idx="1"/>
          </p:nvPr>
        </p:nvSpPr>
        <p:spPr>
          <a:xfrm>
            <a:off x="0" y="1556792"/>
            <a:ext cx="11341025" cy="4998296"/>
          </a:xfrm>
        </p:spPr>
        <p:txBody>
          <a:bodyPr>
            <a:normAutofit fontScale="77500" lnSpcReduction="20000"/>
          </a:bodyPr>
          <a:lstStyle/>
          <a:p>
            <a:pPr marL="731520" indent="360000" algn="just">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И здравый смысл, и тщательные научные исследования подтверждают, что количество товаров, которые люди покупают, зависит от их цены. </a:t>
            </a:r>
          </a:p>
          <a:p>
            <a:pPr marL="731520" indent="-457200" algn="just">
              <a:buClr>
                <a:srgbClr val="002060"/>
              </a:buClr>
              <a:buFont typeface="Wingdings" panose="05000000000000000000" pitchFamily="2" charset="2"/>
              <a:buChar char="Ø"/>
            </a:pPr>
            <a:endParaRPr lang="ru-RU" sz="2800" dirty="0" smtClean="0">
              <a:latin typeface="Times New Roman" pitchFamily="18" charset="0"/>
              <a:cs typeface="Times New Roman" pitchFamily="18" charset="0"/>
            </a:endParaRPr>
          </a:p>
          <a:p>
            <a:pPr marL="731520" indent="360000" algn="just">
              <a:buClr>
                <a:srgbClr val="002060"/>
              </a:buClr>
              <a:buFont typeface="Wingdings" panose="05000000000000000000" pitchFamily="2" charset="2"/>
              <a:buChar char="Ø"/>
            </a:pPr>
            <a:r>
              <a:rPr lang="ru-RU" sz="2800" dirty="0" smtClean="0">
                <a:latin typeface="Times New Roman" pitchFamily="18" charset="0"/>
                <a:cs typeface="Times New Roman" pitchFamily="18" charset="0"/>
              </a:rPr>
              <a:t>Чем выше цена товара, тем, при прочих равных условиях*, меньшее его количество потребители захотят купить. Чем ниже его цена, тем большее количество будет куплено. </a:t>
            </a:r>
          </a:p>
          <a:p>
            <a:pPr indent="0" algn="just">
              <a:buClr>
                <a:srgbClr val="002060"/>
              </a:buClr>
              <a:buNone/>
            </a:pPr>
            <a:endParaRPr lang="ru-RU" sz="2800" dirty="0" smtClean="0">
              <a:latin typeface="Times New Roman" pitchFamily="18" charset="0"/>
              <a:cs typeface="Times New Roman" pitchFamily="18" charset="0"/>
            </a:endParaRPr>
          </a:p>
          <a:p>
            <a:pPr marL="731520" indent="360000" algn="just">
              <a:buClr>
                <a:srgbClr val="002060"/>
              </a:buClr>
              <a:buFont typeface="Wingdings" panose="05000000000000000000" pitchFamily="2" charset="2"/>
              <a:buChar char="Ø"/>
            </a:pPr>
            <a:r>
              <a:rPr lang="ru-RU" sz="2800" b="1" i="1" dirty="0" smtClean="0">
                <a:latin typeface="Times New Roman" pitchFamily="18" charset="0"/>
                <a:cs typeface="Times New Roman" pitchFamily="18" charset="0"/>
              </a:rPr>
              <a:t>Между рыночной ценой блага и количеством благ, на которое будет предъявлен спрос при прочих равных условиях, существует определенная взаимосвязь. </a:t>
            </a:r>
          </a:p>
          <a:p>
            <a:pPr indent="457200" algn="just">
              <a:buClr>
                <a:srgbClr val="002060"/>
              </a:buClr>
              <a:buNone/>
            </a:pPr>
            <a:r>
              <a:rPr lang="ru-RU" sz="2800" b="1" i="1" dirty="0" smtClean="0">
                <a:latin typeface="Times New Roman" pitchFamily="18" charset="0"/>
                <a:cs typeface="Times New Roman" pitchFamily="18" charset="0"/>
              </a:rPr>
              <a:t>Эта взаимосвязь цены товара и величины его спроса называется шкалой или</a:t>
            </a:r>
          </a:p>
          <a:p>
            <a:pPr indent="457200" algn="just">
              <a:buClr>
                <a:srgbClr val="002060"/>
              </a:buClr>
              <a:buNone/>
            </a:pPr>
            <a:r>
              <a:rPr lang="ru-RU" sz="2800" b="1" i="1" dirty="0" smtClean="0">
                <a:latin typeface="Times New Roman" pitchFamily="18" charset="0"/>
                <a:cs typeface="Times New Roman" pitchFamily="18" charset="0"/>
              </a:rPr>
              <a:t>кривой спроса.</a:t>
            </a:r>
            <a:endParaRPr lang="ru-RU" sz="2800" b="1" dirty="0" smtClean="0">
              <a:latin typeface="Times New Roman" pitchFamily="18" charset="0"/>
              <a:cs typeface="Times New Roman" pitchFamily="18" charset="0"/>
            </a:endParaRPr>
          </a:p>
          <a:p>
            <a:pPr algn="just">
              <a:buNone/>
            </a:pPr>
            <a:r>
              <a:rPr lang="ru-RU" dirty="0" smtClean="0">
                <a:latin typeface="Times New Roman" pitchFamily="18" charset="0"/>
                <a:cs typeface="Times New Roman" pitchFamily="18" charset="0"/>
              </a:rPr>
              <a:t>        </a:t>
            </a:r>
          </a:p>
          <a:p>
            <a:pPr algn="just">
              <a:buNone/>
            </a:pPr>
            <a:endParaRPr lang="ru-RU" dirty="0" smtClean="0">
              <a:latin typeface="Times New Roman" pitchFamily="18" charset="0"/>
              <a:cs typeface="Times New Roman" pitchFamily="18" charset="0"/>
            </a:endParaRPr>
          </a:p>
          <a:p>
            <a:pPr indent="360000" algn="just">
              <a:buClr>
                <a:srgbClr val="FF0000"/>
              </a:buClr>
              <a:buFont typeface="Wingdings" panose="05000000000000000000" pitchFamily="2" charset="2"/>
              <a:buChar char="v"/>
            </a:pPr>
            <a:r>
              <a:rPr lang="ru-RU" sz="2400" i="1" dirty="0" smtClean="0">
                <a:latin typeface="Times New Roman" pitchFamily="18" charset="0"/>
                <a:cs typeface="Times New Roman" pitchFamily="18" charset="0"/>
              </a:rPr>
              <a:t>Термин </a:t>
            </a:r>
            <a:r>
              <a:rPr lang="ru-RU" sz="2400" b="1" i="1" dirty="0" smtClean="0">
                <a:latin typeface="Times New Roman" pitchFamily="18" charset="0"/>
                <a:cs typeface="Times New Roman" pitchFamily="18" charset="0"/>
              </a:rPr>
              <a:t>“при прочих равных условиях</a:t>
            </a:r>
            <a:r>
              <a:rPr lang="ru-RU" sz="2400" i="1" dirty="0" smtClean="0">
                <a:latin typeface="Times New Roman" pitchFamily="18" charset="0"/>
                <a:cs typeface="Times New Roman" pitchFamily="18" charset="0"/>
              </a:rPr>
              <a:t>" означает, что мы изменяем только цены, оставляя</a:t>
            </a:r>
          </a:p>
          <a:p>
            <a:pPr indent="0" algn="just">
              <a:buClr>
                <a:srgbClr val="FF0000"/>
              </a:buClr>
              <a:buNone/>
            </a:pPr>
            <a:r>
              <a:rPr lang="ru-RU" sz="2400" i="1" dirty="0" smtClean="0">
                <a:latin typeface="Times New Roman" pitchFamily="18" charset="0"/>
                <a:cs typeface="Times New Roman" pitchFamily="18" charset="0"/>
              </a:rPr>
              <a:t>неизменными другие детерминанты спроса. Далее в этой главе мы рассмотрим и другие факторы, влияющие на спрос, например доходы и вкусы потребителей.</a:t>
            </a:r>
          </a:p>
          <a:p>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060" y="116632"/>
            <a:ext cx="12014109" cy="3168352"/>
          </a:xfrm>
        </p:spPr>
        <p:txBody>
          <a:bodyPr>
            <a:noAutofit/>
          </a:bodyPr>
          <a:lstStyle/>
          <a:p>
            <a:pPr marL="706374" indent="285750" algn="just">
              <a:buClr>
                <a:srgbClr val="002060"/>
              </a:buClr>
              <a:buFont typeface="Wingdings" panose="05000000000000000000" pitchFamily="2" charset="2"/>
              <a:buChar char="Ø"/>
            </a:pPr>
            <a:r>
              <a:rPr lang="ru-RU" sz="1800" dirty="0" smtClean="0">
                <a:latin typeface="Times New Roman" pitchFamily="18" charset="0"/>
                <a:cs typeface="Times New Roman" pitchFamily="18" charset="0"/>
              </a:rPr>
              <a:t>Давайте </a:t>
            </a:r>
            <a:r>
              <a:rPr lang="ru-RU" sz="1800" dirty="0">
                <a:latin typeface="Times New Roman" pitchFamily="18" charset="0"/>
                <a:cs typeface="Times New Roman" pitchFamily="18" charset="0"/>
              </a:rPr>
              <a:t>рассмотрим простой пример. В </a:t>
            </a:r>
            <a:r>
              <a:rPr lang="ru-RU" sz="1800" b="1" dirty="0">
                <a:latin typeface="Times New Roman" pitchFamily="18" charset="0"/>
                <a:cs typeface="Times New Roman" pitchFamily="18" charset="0"/>
              </a:rPr>
              <a:t>табл. 1 </a:t>
            </a:r>
            <a:r>
              <a:rPr lang="ru-RU" sz="1800" dirty="0">
                <a:latin typeface="Times New Roman" pitchFamily="18" charset="0"/>
                <a:cs typeface="Times New Roman" pitchFamily="18" charset="0"/>
              </a:rPr>
              <a:t>представлена гипотетическая шкала спроса на </a:t>
            </a:r>
            <a:r>
              <a:rPr lang="ru-RU" sz="1800" dirty="0" smtClean="0">
                <a:latin typeface="Times New Roman" pitchFamily="18" charset="0"/>
                <a:cs typeface="Times New Roman" pitchFamily="18" charset="0"/>
              </a:rPr>
              <a:t>кукурузные хлопья</a:t>
            </a:r>
            <a:r>
              <a:rPr lang="ru-RU" sz="1800" dirty="0">
                <a:latin typeface="Times New Roman" pitchFamily="18" charset="0"/>
                <a:cs typeface="Times New Roman" pitchFamily="18" charset="0"/>
              </a:rPr>
              <a:t>. Мы видим, что каждой цене соответствует определенное количество упаковок хлопьев, которое хотят купить потребители. </a:t>
            </a:r>
            <a:endParaRPr lang="ru-RU" sz="1800" dirty="0" smtClean="0">
              <a:latin typeface="Times New Roman" pitchFamily="18" charset="0"/>
              <a:cs typeface="Times New Roman" pitchFamily="18" charset="0"/>
            </a:endParaRPr>
          </a:p>
          <a:p>
            <a:pPr marL="706374" indent="285750" algn="just">
              <a:spcBef>
                <a:spcPts val="1200"/>
              </a:spcBef>
              <a:buClr>
                <a:srgbClr val="002060"/>
              </a:buClr>
              <a:buFont typeface="Wingdings" panose="05000000000000000000" pitchFamily="2" charset="2"/>
              <a:buChar char="Ø"/>
            </a:pPr>
            <a:r>
              <a:rPr lang="ru-RU" sz="1800" dirty="0" smtClean="0">
                <a:latin typeface="Times New Roman" pitchFamily="18" charset="0"/>
                <a:cs typeface="Times New Roman" pitchFamily="18" charset="0"/>
              </a:rPr>
              <a:t>Например</a:t>
            </a:r>
            <a:r>
              <a:rPr lang="ru-RU" sz="1800" dirty="0">
                <a:latin typeface="Times New Roman" pitchFamily="18" charset="0"/>
                <a:cs typeface="Times New Roman" pitchFamily="18" charset="0"/>
              </a:rPr>
              <a:t>, если упаковка будет стоить 5 долл., потребители купят 9 </a:t>
            </a:r>
            <a:r>
              <a:rPr lang="ru-RU" sz="1800" dirty="0" smtClean="0">
                <a:latin typeface="Times New Roman" pitchFamily="18" charset="0"/>
                <a:cs typeface="Times New Roman" pitchFamily="18" charset="0"/>
              </a:rPr>
              <a:t>млн </a:t>
            </a:r>
            <a:r>
              <a:rPr lang="ru-RU" sz="1800" dirty="0">
                <a:latin typeface="Times New Roman" pitchFamily="18" charset="0"/>
                <a:cs typeface="Times New Roman" pitchFamily="18" charset="0"/>
              </a:rPr>
              <a:t>упаковок в год. По более низкой цене кукурузных хлопьев купят больше. Так, если цена упаковки снизится до 4 долл., будет куплено 10 </a:t>
            </a:r>
            <a:r>
              <a:rPr lang="ru-RU" sz="1800" dirty="0" smtClean="0">
                <a:latin typeface="Times New Roman" pitchFamily="18" charset="0"/>
                <a:cs typeface="Times New Roman" pitchFamily="18" charset="0"/>
              </a:rPr>
              <a:t>млн </a:t>
            </a:r>
            <a:r>
              <a:rPr lang="ru-RU" sz="1800" dirty="0">
                <a:latin typeface="Times New Roman" pitchFamily="18" charset="0"/>
                <a:cs typeface="Times New Roman" pitchFamily="18" charset="0"/>
              </a:rPr>
              <a:t>упаковок</a:t>
            </a:r>
            <a:r>
              <a:rPr lang="ru-RU" sz="1800" dirty="0" smtClean="0">
                <a:latin typeface="Times New Roman" pitchFamily="18" charset="0"/>
                <a:cs typeface="Times New Roman" pitchFamily="18" charset="0"/>
              </a:rPr>
              <a:t>.</a:t>
            </a:r>
            <a:r>
              <a:rPr lang="ru-RU" sz="1800" dirty="0">
                <a:latin typeface="Times New Roman" pitchFamily="18" charset="0"/>
                <a:cs typeface="Times New Roman" pitchFamily="18" charset="0"/>
              </a:rPr>
              <a:t> </a:t>
            </a:r>
            <a:endParaRPr lang="ru-RU" sz="1800" dirty="0" smtClean="0">
              <a:latin typeface="Times New Roman" pitchFamily="18" charset="0"/>
              <a:cs typeface="Times New Roman" pitchFamily="18" charset="0"/>
            </a:endParaRPr>
          </a:p>
          <a:p>
            <a:pPr marL="706374" indent="285750" algn="just">
              <a:spcBef>
                <a:spcPts val="1200"/>
              </a:spcBef>
              <a:buClr>
                <a:srgbClr val="002060"/>
              </a:buClr>
              <a:buFont typeface="Wingdings" panose="05000000000000000000" pitchFamily="2" charset="2"/>
              <a:buChar char="Ø"/>
            </a:pPr>
            <a:r>
              <a:rPr lang="ru-RU" sz="1800" dirty="0" smtClean="0">
                <a:latin typeface="Times New Roman" pitchFamily="18" charset="0"/>
                <a:cs typeface="Times New Roman" pitchFamily="18" charset="0"/>
              </a:rPr>
              <a:t>При </a:t>
            </a:r>
            <a:r>
              <a:rPr lang="ru-RU" sz="1800" dirty="0">
                <a:latin typeface="Times New Roman" pitchFamily="18" charset="0"/>
                <a:cs typeface="Times New Roman" pitchFamily="18" charset="0"/>
              </a:rPr>
              <a:t>еще более низкой цене (Р), равной 3 долл., величина спроса (</a:t>
            </a:r>
            <a:r>
              <a:rPr lang="en-US" sz="1800" dirty="0">
                <a:latin typeface="Times New Roman" pitchFamily="18" charset="0"/>
                <a:cs typeface="Times New Roman" pitchFamily="18" charset="0"/>
              </a:rPr>
              <a:t>Q</a:t>
            </a:r>
            <a:r>
              <a:rPr lang="ru-RU" sz="1800" dirty="0">
                <a:latin typeface="Times New Roman" pitchFamily="18" charset="0"/>
                <a:cs typeface="Times New Roman" pitchFamily="18" charset="0"/>
              </a:rPr>
              <a:t>) составит 12 </a:t>
            </a:r>
            <a:r>
              <a:rPr lang="ru-RU" sz="1800" dirty="0" smtClean="0">
                <a:latin typeface="Times New Roman" pitchFamily="18" charset="0"/>
                <a:cs typeface="Times New Roman" pitchFamily="18" charset="0"/>
              </a:rPr>
              <a:t>млн </a:t>
            </a:r>
            <a:r>
              <a:rPr lang="ru-RU" sz="1800" dirty="0">
                <a:latin typeface="Times New Roman" pitchFamily="18" charset="0"/>
                <a:cs typeface="Times New Roman" pitchFamily="18" charset="0"/>
              </a:rPr>
              <a:t>упаковок и т.д. Мы можем определить величину спроса для каждой цены, указанной в </a:t>
            </a:r>
            <a:r>
              <a:rPr lang="ru-RU" sz="1800" b="1" dirty="0">
                <a:latin typeface="Times New Roman" pitchFamily="18" charset="0"/>
                <a:cs typeface="Times New Roman" pitchFamily="18" charset="0"/>
              </a:rPr>
              <a:t>табл. 1</a:t>
            </a:r>
            <a:r>
              <a:rPr lang="ru-RU" sz="1800" dirty="0">
                <a:latin typeface="Times New Roman" pitchFamily="18" charset="0"/>
                <a:cs typeface="Times New Roman" pitchFamily="18" charset="0"/>
              </a:rPr>
              <a:t>. </a:t>
            </a:r>
            <a:endParaRPr lang="ru-RU" sz="1800" dirty="0" smtClean="0">
              <a:latin typeface="Times New Roman" pitchFamily="18" charset="0"/>
              <a:cs typeface="Times New Roman" pitchFamily="18" charset="0"/>
            </a:endParaRPr>
          </a:p>
          <a:p>
            <a:pPr marL="706374" indent="285750" algn="just">
              <a:spcBef>
                <a:spcPts val="1200"/>
              </a:spcBef>
              <a:buClr>
                <a:srgbClr val="002060"/>
              </a:buClr>
              <a:buFont typeface="Wingdings" panose="05000000000000000000" pitchFamily="2" charset="2"/>
              <a:buChar char="Ø"/>
            </a:pPr>
            <a:r>
              <a:rPr lang="ru-RU" sz="1800" dirty="0">
                <a:latin typeface="Times New Roman" pitchFamily="18" charset="0"/>
                <a:cs typeface="Times New Roman" pitchFamily="18" charset="0"/>
              </a:rPr>
              <a:t>По каждой рыночной цене потребители захотят купить определенное количество кукурузных хлопьев. </a:t>
            </a:r>
            <a:r>
              <a:rPr lang="ru-RU" sz="1800" dirty="0" smtClean="0">
                <a:latin typeface="Times New Roman" pitchFamily="18" charset="0"/>
                <a:cs typeface="Times New Roman" pitchFamily="18" charset="0"/>
              </a:rPr>
              <a:t>Если </a:t>
            </a:r>
            <a:r>
              <a:rPr lang="ru-RU" sz="1800" dirty="0">
                <a:latin typeface="Times New Roman" pitchFamily="18" charset="0"/>
                <a:cs typeface="Times New Roman" pitchFamily="18" charset="0"/>
              </a:rPr>
              <a:t>цена хлопьев будет уменьшаться, величина спроса будет возрастать.</a:t>
            </a:r>
          </a:p>
          <a:p>
            <a:pPr indent="384048">
              <a:buClr>
                <a:srgbClr val="002060"/>
              </a:buClr>
              <a:buFont typeface="Wingdings" panose="05000000000000000000" pitchFamily="2" charset="2"/>
              <a:buChar char="Ø"/>
            </a:pPr>
            <a:endParaRPr lang="ru-RU" sz="1800" dirty="0" smtClean="0">
              <a:latin typeface="Times New Roman" pitchFamily="18" charset="0"/>
              <a:cs typeface="Times New Roman" pitchFamily="18"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927205191"/>
              </p:ext>
            </p:extLst>
          </p:nvPr>
        </p:nvGraphicFramePr>
        <p:xfrm>
          <a:off x="1572479" y="3356992"/>
          <a:ext cx="8784976" cy="2948957"/>
        </p:xfrm>
        <a:graphic>
          <a:graphicData uri="http://schemas.openxmlformats.org/drawingml/2006/table">
            <a:tbl>
              <a:tblPr firstRow="1" bandRow="1">
                <a:tableStyleId>{5C22544A-7EE6-4342-B048-85BDC9FD1C3A}</a:tableStyleId>
              </a:tblPr>
              <a:tblGrid>
                <a:gridCol w="792088"/>
                <a:gridCol w="3312368"/>
                <a:gridCol w="4680520"/>
              </a:tblGrid>
              <a:tr h="366937">
                <a:tc gridSpan="3">
                  <a:txBody>
                    <a:bodyPr/>
                    <a:lstStyle/>
                    <a:p>
                      <a:pPr algn="ctr"/>
                      <a:r>
                        <a:rPr lang="ru-RU" sz="1800" dirty="0" smtClean="0"/>
                        <a:t>Шкала спроса на кукурузные хлопья</a:t>
                      </a:r>
                      <a:endParaRPr lang="ru-RU" sz="1800" dirty="0"/>
                    </a:p>
                  </a:txBody>
                  <a:tcPr marL="118809" marR="118809">
                    <a:solidFill>
                      <a:schemeClr val="accent4">
                        <a:lumMod val="75000"/>
                      </a:schemeClr>
                    </a:solidFill>
                  </a:tcPr>
                </a:tc>
                <a:tc hMerge="1">
                  <a:txBody>
                    <a:bodyPr/>
                    <a:lstStyle/>
                    <a:p>
                      <a:endParaRPr lang="ru-RU"/>
                    </a:p>
                  </a:txBody>
                  <a:tcPr/>
                </a:tc>
                <a:tc hMerge="1">
                  <a:txBody>
                    <a:bodyPr/>
                    <a:lstStyle/>
                    <a:p>
                      <a:endParaRPr lang="ru-RU"/>
                    </a:p>
                  </a:txBody>
                  <a:tcPr/>
                </a:tc>
              </a:tr>
              <a:tr h="354320">
                <a:tc rowSpan="2">
                  <a:txBody>
                    <a:bodyPr/>
                    <a:lstStyle/>
                    <a:p>
                      <a:pPr algn="ctr"/>
                      <a:endParaRPr lang="ru-RU" sz="1800" dirty="0">
                        <a:solidFill>
                          <a:schemeClr val="tx1"/>
                        </a:solidFill>
                      </a:endParaRPr>
                    </a:p>
                  </a:txBody>
                  <a:tcPr marL="118809" marR="118809">
                    <a:solidFill>
                      <a:srgbClr val="D8EEC0"/>
                    </a:solidFill>
                  </a:tcPr>
                </a:tc>
                <a:tc>
                  <a:txBody>
                    <a:bodyPr/>
                    <a:lstStyle/>
                    <a:p>
                      <a:pPr algn="ctr"/>
                      <a:r>
                        <a:rPr lang="ru-RU" sz="1800" dirty="0" smtClean="0"/>
                        <a:t>Цена Р (долл. За упаковку)</a:t>
                      </a:r>
                    </a:p>
                  </a:txBody>
                  <a:tcPr marL="118809" marR="118809">
                    <a:solidFill>
                      <a:srgbClr val="D8EEC0"/>
                    </a:solidFill>
                  </a:tcPr>
                </a:tc>
                <a:tc>
                  <a:txBody>
                    <a:bodyPr/>
                    <a:lstStyle/>
                    <a:p>
                      <a:pPr algn="ctr"/>
                      <a:r>
                        <a:rPr lang="ru-RU" sz="1800" dirty="0" smtClean="0"/>
                        <a:t>Величина спроса </a:t>
                      </a:r>
                      <a:r>
                        <a:rPr lang="en-US" sz="1800" dirty="0" smtClean="0"/>
                        <a:t>Q (</a:t>
                      </a:r>
                      <a:r>
                        <a:rPr lang="ru-RU" sz="1800" dirty="0" smtClean="0"/>
                        <a:t>млн.</a:t>
                      </a:r>
                      <a:r>
                        <a:rPr lang="ru-RU" sz="1800" baseline="0" dirty="0" smtClean="0"/>
                        <a:t> упаковок в год)</a:t>
                      </a:r>
                      <a:endParaRPr lang="ru-RU" sz="1800" dirty="0"/>
                    </a:p>
                  </a:txBody>
                  <a:tcPr marL="118809" marR="118809">
                    <a:solidFill>
                      <a:srgbClr val="D8EEC0"/>
                    </a:solidFill>
                  </a:tcPr>
                </a:tc>
              </a:tr>
              <a:tr h="276592">
                <a:tc vMerge="1">
                  <a:txBody>
                    <a:bodyPr/>
                    <a:lstStyle/>
                    <a:p>
                      <a:pPr algn="ctr"/>
                      <a:endParaRPr lang="ru-RU"/>
                    </a:p>
                  </a:txBody>
                  <a:tcPr/>
                </a:tc>
                <a:tc>
                  <a:txBody>
                    <a:bodyPr/>
                    <a:lstStyle/>
                    <a:p>
                      <a:pPr algn="ctr"/>
                      <a:r>
                        <a:rPr lang="ru-RU" sz="1800" dirty="0" smtClean="0"/>
                        <a:t>(1)</a:t>
                      </a:r>
                      <a:endParaRPr lang="ru-RU" sz="1800" dirty="0"/>
                    </a:p>
                  </a:txBody>
                  <a:tcPr marL="118809" marR="118809">
                    <a:solidFill>
                      <a:schemeClr val="bg1"/>
                    </a:solidFill>
                  </a:tcPr>
                </a:tc>
                <a:tc>
                  <a:txBody>
                    <a:bodyPr/>
                    <a:lstStyle/>
                    <a:p>
                      <a:pPr algn="ctr"/>
                      <a:r>
                        <a:rPr lang="ru-RU" sz="1800" dirty="0" smtClean="0"/>
                        <a:t>(2)</a:t>
                      </a:r>
                      <a:endParaRPr lang="ru-RU" sz="1800" dirty="0"/>
                    </a:p>
                  </a:txBody>
                  <a:tcPr marL="118809" marR="118809">
                    <a:solidFill>
                      <a:schemeClr val="bg1"/>
                    </a:solidFill>
                  </a:tcPr>
                </a:tc>
              </a:tr>
              <a:tr h="370100">
                <a:tc>
                  <a:txBody>
                    <a:bodyPr/>
                    <a:lstStyle/>
                    <a:p>
                      <a:pPr algn="ctr"/>
                      <a:r>
                        <a:rPr lang="en-US" sz="1800" dirty="0" smtClean="0"/>
                        <a:t>A</a:t>
                      </a:r>
                      <a:endParaRPr lang="ru-RU" sz="1800" dirty="0"/>
                    </a:p>
                  </a:txBody>
                  <a:tcPr marL="118809" marR="118809">
                    <a:solidFill>
                      <a:srgbClr val="D8EEC0"/>
                    </a:solidFill>
                  </a:tcPr>
                </a:tc>
                <a:tc>
                  <a:txBody>
                    <a:bodyPr/>
                    <a:lstStyle/>
                    <a:p>
                      <a:pPr algn="ctr"/>
                      <a:r>
                        <a:rPr lang="ru-RU" sz="1800" dirty="0" smtClean="0"/>
                        <a:t>5</a:t>
                      </a:r>
                      <a:endParaRPr lang="ru-RU" sz="1800" dirty="0"/>
                    </a:p>
                  </a:txBody>
                  <a:tcPr marL="118809" marR="118809">
                    <a:solidFill>
                      <a:srgbClr val="D8EEC0"/>
                    </a:solidFill>
                  </a:tcPr>
                </a:tc>
                <a:tc>
                  <a:txBody>
                    <a:bodyPr/>
                    <a:lstStyle/>
                    <a:p>
                      <a:pPr algn="ctr"/>
                      <a:r>
                        <a:rPr lang="en-US" sz="1800" dirty="0" smtClean="0"/>
                        <a:t>9</a:t>
                      </a:r>
                      <a:endParaRPr lang="ru-RU" sz="1800" dirty="0"/>
                    </a:p>
                  </a:txBody>
                  <a:tcPr marL="118809" marR="118809">
                    <a:solidFill>
                      <a:srgbClr val="D8EEC0"/>
                    </a:solidFill>
                  </a:tcPr>
                </a:tc>
              </a:tr>
              <a:tr h="370100">
                <a:tc>
                  <a:txBody>
                    <a:bodyPr/>
                    <a:lstStyle/>
                    <a:p>
                      <a:pPr algn="ctr"/>
                      <a:r>
                        <a:rPr lang="en-US" sz="1800" dirty="0" smtClean="0"/>
                        <a:t>B</a:t>
                      </a:r>
                      <a:endParaRPr lang="ru-RU" sz="1800" dirty="0"/>
                    </a:p>
                  </a:txBody>
                  <a:tcPr marL="118809" marR="118809">
                    <a:solidFill>
                      <a:schemeClr val="bg1"/>
                    </a:solidFill>
                  </a:tcPr>
                </a:tc>
                <a:tc>
                  <a:txBody>
                    <a:bodyPr/>
                    <a:lstStyle/>
                    <a:p>
                      <a:pPr algn="ctr"/>
                      <a:r>
                        <a:rPr lang="ru-RU" sz="1800" dirty="0" smtClean="0"/>
                        <a:t>4</a:t>
                      </a:r>
                      <a:endParaRPr lang="ru-RU" sz="1800" dirty="0"/>
                    </a:p>
                  </a:txBody>
                  <a:tcPr marL="118809" marR="118809">
                    <a:solidFill>
                      <a:schemeClr val="bg1"/>
                    </a:solidFill>
                  </a:tcPr>
                </a:tc>
                <a:tc>
                  <a:txBody>
                    <a:bodyPr/>
                    <a:lstStyle/>
                    <a:p>
                      <a:pPr algn="ctr"/>
                      <a:r>
                        <a:rPr lang="en-US" sz="1800" dirty="0" smtClean="0"/>
                        <a:t>10</a:t>
                      </a:r>
                      <a:endParaRPr lang="ru-RU" sz="1800" dirty="0"/>
                    </a:p>
                  </a:txBody>
                  <a:tcPr marL="118809" marR="118809">
                    <a:solidFill>
                      <a:schemeClr val="bg1"/>
                    </a:solidFill>
                  </a:tcPr>
                </a:tc>
              </a:tr>
              <a:tr h="370100">
                <a:tc>
                  <a:txBody>
                    <a:bodyPr/>
                    <a:lstStyle/>
                    <a:p>
                      <a:pPr algn="ctr"/>
                      <a:r>
                        <a:rPr lang="en-US" sz="1800" dirty="0" smtClean="0"/>
                        <a:t>C</a:t>
                      </a:r>
                      <a:endParaRPr lang="ru-RU" sz="1800" dirty="0"/>
                    </a:p>
                  </a:txBody>
                  <a:tcPr marL="118809" marR="118809">
                    <a:solidFill>
                      <a:srgbClr val="D8EEC0"/>
                    </a:solidFill>
                  </a:tcPr>
                </a:tc>
                <a:tc>
                  <a:txBody>
                    <a:bodyPr/>
                    <a:lstStyle/>
                    <a:p>
                      <a:pPr algn="ctr"/>
                      <a:r>
                        <a:rPr lang="ru-RU" sz="1800" dirty="0" smtClean="0"/>
                        <a:t>3</a:t>
                      </a:r>
                      <a:endParaRPr lang="ru-RU" sz="1800" dirty="0"/>
                    </a:p>
                  </a:txBody>
                  <a:tcPr marL="118809" marR="118809">
                    <a:solidFill>
                      <a:srgbClr val="D8EEC0"/>
                    </a:solidFill>
                  </a:tcPr>
                </a:tc>
                <a:tc>
                  <a:txBody>
                    <a:bodyPr/>
                    <a:lstStyle/>
                    <a:p>
                      <a:pPr algn="ctr"/>
                      <a:r>
                        <a:rPr lang="en-US" sz="1800" dirty="0" smtClean="0"/>
                        <a:t>12</a:t>
                      </a:r>
                      <a:endParaRPr lang="ru-RU" sz="1800" dirty="0"/>
                    </a:p>
                  </a:txBody>
                  <a:tcPr marL="118809" marR="118809">
                    <a:solidFill>
                      <a:srgbClr val="D8EEC0"/>
                    </a:solidFill>
                  </a:tcPr>
                </a:tc>
              </a:tr>
              <a:tr h="370100">
                <a:tc>
                  <a:txBody>
                    <a:bodyPr/>
                    <a:lstStyle/>
                    <a:p>
                      <a:pPr algn="ctr"/>
                      <a:r>
                        <a:rPr lang="en-US" sz="1800" dirty="0" smtClean="0"/>
                        <a:t>D</a:t>
                      </a:r>
                      <a:endParaRPr lang="ru-RU" sz="1800" dirty="0"/>
                    </a:p>
                  </a:txBody>
                  <a:tcPr marL="118809" marR="118809">
                    <a:solidFill>
                      <a:schemeClr val="bg1"/>
                    </a:solidFill>
                  </a:tcPr>
                </a:tc>
                <a:tc>
                  <a:txBody>
                    <a:bodyPr/>
                    <a:lstStyle/>
                    <a:p>
                      <a:pPr algn="ctr"/>
                      <a:r>
                        <a:rPr lang="ru-RU" sz="1800" dirty="0" smtClean="0"/>
                        <a:t>2</a:t>
                      </a:r>
                      <a:endParaRPr lang="ru-RU" sz="1800" dirty="0"/>
                    </a:p>
                  </a:txBody>
                  <a:tcPr marL="118809" marR="118809">
                    <a:solidFill>
                      <a:schemeClr val="bg1"/>
                    </a:solidFill>
                  </a:tcPr>
                </a:tc>
                <a:tc>
                  <a:txBody>
                    <a:bodyPr/>
                    <a:lstStyle/>
                    <a:p>
                      <a:pPr algn="ctr"/>
                      <a:r>
                        <a:rPr lang="en-US" sz="1800" dirty="0" smtClean="0"/>
                        <a:t>15</a:t>
                      </a:r>
                      <a:endParaRPr lang="ru-RU" sz="1800" dirty="0"/>
                    </a:p>
                  </a:txBody>
                  <a:tcPr marL="118809" marR="118809">
                    <a:solidFill>
                      <a:schemeClr val="bg1"/>
                    </a:solidFill>
                  </a:tcPr>
                </a:tc>
              </a:tr>
              <a:tr h="370100">
                <a:tc>
                  <a:txBody>
                    <a:bodyPr/>
                    <a:lstStyle/>
                    <a:p>
                      <a:pPr algn="ctr"/>
                      <a:r>
                        <a:rPr lang="en-US" sz="1800" dirty="0" smtClean="0"/>
                        <a:t>E</a:t>
                      </a:r>
                      <a:endParaRPr lang="ru-RU" sz="1800" dirty="0"/>
                    </a:p>
                  </a:txBody>
                  <a:tcPr marL="118809" marR="118809">
                    <a:solidFill>
                      <a:srgbClr val="D8EEC0"/>
                    </a:solidFill>
                  </a:tcPr>
                </a:tc>
                <a:tc>
                  <a:txBody>
                    <a:bodyPr/>
                    <a:lstStyle/>
                    <a:p>
                      <a:pPr algn="ctr"/>
                      <a:r>
                        <a:rPr lang="ru-RU" sz="1800" dirty="0" smtClean="0"/>
                        <a:t>1</a:t>
                      </a:r>
                      <a:endParaRPr lang="ru-RU" sz="1800" dirty="0"/>
                    </a:p>
                  </a:txBody>
                  <a:tcPr marL="118809" marR="118809">
                    <a:solidFill>
                      <a:srgbClr val="D8EEC0"/>
                    </a:solidFill>
                  </a:tcPr>
                </a:tc>
                <a:tc>
                  <a:txBody>
                    <a:bodyPr/>
                    <a:lstStyle/>
                    <a:p>
                      <a:pPr algn="ctr"/>
                      <a:r>
                        <a:rPr lang="en-US" sz="1800" dirty="0" smtClean="0"/>
                        <a:t>20</a:t>
                      </a:r>
                      <a:endParaRPr lang="ru-RU" sz="1800" dirty="0"/>
                    </a:p>
                  </a:txBody>
                  <a:tcPr marL="118809" marR="118809">
                    <a:solidFill>
                      <a:srgbClr val="D8EEC0"/>
                    </a:solidFill>
                  </a:tcPr>
                </a:tc>
              </a:tr>
            </a:tbl>
          </a:graphicData>
        </a:graphic>
      </p:graphicFrame>
      <p:sp>
        <p:nvSpPr>
          <p:cNvPr id="2" name="Прямоугольник 1"/>
          <p:cNvSpPr/>
          <p:nvPr/>
        </p:nvSpPr>
        <p:spPr>
          <a:xfrm>
            <a:off x="1320451" y="6377957"/>
            <a:ext cx="9289032" cy="369332"/>
          </a:xfrm>
          <a:prstGeom prst="rect">
            <a:avLst/>
          </a:prstGeom>
        </p:spPr>
        <p:txBody>
          <a:bodyPr wrap="square">
            <a:spAutoFit/>
          </a:bodyPr>
          <a:lstStyle/>
          <a:p>
            <a:pPr algn="ctr">
              <a:buNone/>
            </a:pPr>
            <a:r>
              <a:rPr lang="ru-RU" b="1" dirty="0">
                <a:latin typeface="Times New Roman" pitchFamily="18" charset="0"/>
                <a:cs typeface="Times New Roman" pitchFamily="18" charset="0"/>
              </a:rPr>
              <a:t>Таблица 1. Шкала спроса показывает взаимосвязь величины спроса и цены</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2800" dirty="0">
                <a:latin typeface="Times New Roman" pitchFamily="18" charset="0"/>
                <a:cs typeface="Times New Roman" pitchFamily="18" charset="0"/>
              </a:rPr>
              <a:t/>
            </a:r>
            <a:br>
              <a:rPr lang="ru-RU" sz="2800" dirty="0">
                <a:latin typeface="Times New Roman" pitchFamily="18" charset="0"/>
                <a:cs typeface="Times New Roman" pitchFamily="18" charset="0"/>
              </a:rPr>
            </a:br>
            <a:r>
              <a:rPr lang="ru-RU" sz="4000" dirty="0" smtClean="0">
                <a:solidFill>
                  <a:schemeClr val="tx1"/>
                </a:solidFill>
                <a:latin typeface="Times New Roman" pitchFamily="18" charset="0"/>
                <a:cs typeface="Times New Roman" pitchFamily="18" charset="0"/>
              </a:rPr>
              <a:t>Кривая спроса</a:t>
            </a:r>
            <a:endParaRPr lang="ru-RU" sz="4000" dirty="0">
              <a:solidFill>
                <a:schemeClr val="tx1"/>
              </a:solidFill>
            </a:endParaRPr>
          </a:p>
        </p:txBody>
      </p:sp>
      <p:sp>
        <p:nvSpPr>
          <p:cNvPr id="3" name="Содержимое 2"/>
          <p:cNvSpPr>
            <a:spLocks noGrp="1"/>
          </p:cNvSpPr>
          <p:nvPr>
            <p:ph sz="quarter" idx="1"/>
          </p:nvPr>
        </p:nvSpPr>
        <p:spPr>
          <a:xfrm>
            <a:off x="251792" y="1628800"/>
            <a:ext cx="6264697" cy="5229199"/>
          </a:xfrm>
        </p:spPr>
        <p:txBody>
          <a:bodyPr>
            <a:normAutofit fontScale="70000" lnSpcReduction="20000"/>
          </a:bodyPr>
          <a:lstStyle/>
          <a:p>
            <a:pPr marL="0" indent="360000" algn="just">
              <a:buClr>
                <a:srgbClr val="002060"/>
              </a:buClr>
              <a:buFont typeface="Wingdings" panose="05000000000000000000" pitchFamily="2" charset="2"/>
              <a:buChar char="Ø"/>
            </a:pPr>
            <a:r>
              <a:rPr lang="ru-RU" dirty="0" smtClean="0">
                <a:latin typeface="Times New Roman" pitchFamily="18" charset="0"/>
                <a:cs typeface="Times New Roman" pitchFamily="18" charset="0"/>
              </a:rPr>
              <a:t>Графическое изображение шкалы спроса называется </a:t>
            </a:r>
            <a:r>
              <a:rPr lang="ru-RU" b="1" i="1" dirty="0" smtClean="0">
                <a:latin typeface="Times New Roman" pitchFamily="18" charset="0"/>
                <a:cs typeface="Times New Roman" pitchFamily="18" charset="0"/>
              </a:rPr>
              <a:t>кривой спроса.</a:t>
            </a:r>
            <a:r>
              <a:rPr lang="ru-RU" b="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Мы отобразили кривую спроса на </a:t>
            </a:r>
            <a:r>
              <a:rPr lang="ru-RU" b="1" dirty="0" smtClean="0">
                <a:latin typeface="Times New Roman" pitchFamily="18" charset="0"/>
                <a:cs typeface="Times New Roman" pitchFamily="18" charset="0"/>
              </a:rPr>
              <a:t>рис. 2</a:t>
            </a:r>
            <a:r>
              <a:rPr lang="ru-RU" b="1" i="1" dirty="0" smtClean="0">
                <a:latin typeface="Times New Roman" pitchFamily="18" charset="0"/>
                <a:cs typeface="Times New Roman" pitchFamily="18" charset="0"/>
              </a:rPr>
              <a:t>.</a:t>
            </a:r>
            <a:r>
              <a:rPr lang="ru-RU" b="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Этот график наглядно демонстрирует взаимосвязь цены и величины спроса.</a:t>
            </a:r>
          </a:p>
          <a:p>
            <a:pPr marL="0" indent="360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По горизонтальной оси мы откладываем величину спроса на кукурузные хлопья, а по вертикальной - их цену. Обратите внимание, что между величиной спроса и ценой существует обратная связь: </a:t>
            </a:r>
            <a:r>
              <a:rPr lang="en-US" dirty="0" smtClean="0">
                <a:latin typeface="Times New Roman" pitchFamily="18" charset="0"/>
                <a:cs typeface="Times New Roman" pitchFamily="18" charset="0"/>
              </a:rPr>
              <a:t>Q </a:t>
            </a:r>
            <a:r>
              <a:rPr lang="ru-RU" dirty="0" smtClean="0">
                <a:latin typeface="Times New Roman" pitchFamily="18" charset="0"/>
                <a:cs typeface="Times New Roman" pitchFamily="18" charset="0"/>
              </a:rPr>
              <a:t>увеличивается, когда Р уменьшается.</a:t>
            </a:r>
          </a:p>
          <a:p>
            <a:pPr marL="0" indent="360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Кривая является нисходящей, она направлена с северо-запада на юго-восток. Эта важная характеристика взаимосвязи называется </a:t>
            </a:r>
            <a:r>
              <a:rPr lang="ru-RU" b="1" i="1" dirty="0" smtClean="0">
                <a:latin typeface="Times New Roman" pitchFamily="18" charset="0"/>
                <a:cs typeface="Times New Roman" pitchFamily="18" charset="0"/>
              </a:rPr>
              <a:t>законом спроса. </a:t>
            </a:r>
          </a:p>
          <a:p>
            <a:pPr marL="0" indent="360000" algn="just">
              <a:spcBef>
                <a:spcPts val="1200"/>
              </a:spcBef>
              <a:buClr>
                <a:srgbClr val="002060"/>
              </a:buClr>
              <a:buFont typeface="Wingdings" panose="05000000000000000000" pitchFamily="2" charset="2"/>
              <a:buChar char="Ø"/>
            </a:pPr>
            <a:r>
              <a:rPr lang="ru-RU" dirty="0" smtClean="0">
                <a:latin typeface="Times New Roman" pitchFamily="18" charset="0"/>
                <a:cs typeface="Times New Roman" pitchFamily="18" charset="0"/>
              </a:rPr>
              <a:t>Этот закон основывается как на здравом смысле, так и на экономической теории. Он был проверен на практике и оказался справедливым практически для</a:t>
            </a:r>
            <a:r>
              <a:rPr lang="ru-RU" b="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всех товаров: кукурузных хлопьев, бензина, высшего образования, запрещенных наркотиков — это далеко не полный перечень примеров.</a:t>
            </a:r>
          </a:p>
          <a:p>
            <a:pPr>
              <a:buNone/>
            </a:pP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324" y="1481774"/>
            <a:ext cx="4855478" cy="4808489"/>
          </a:xfrm>
          <a:prstGeom prst="rect">
            <a:avLst/>
          </a:prstGeom>
        </p:spPr>
      </p:pic>
      <p:sp>
        <p:nvSpPr>
          <p:cNvPr id="6" name="Прямоугольник 5"/>
          <p:cNvSpPr/>
          <p:nvPr/>
        </p:nvSpPr>
        <p:spPr>
          <a:xfrm>
            <a:off x="8892753" y="6273596"/>
            <a:ext cx="1224136" cy="369332"/>
          </a:xfrm>
          <a:prstGeom prst="rect">
            <a:avLst/>
          </a:prstGeom>
        </p:spPr>
        <p:txBody>
          <a:bodyPr wrap="square">
            <a:spAutoFit/>
          </a:bodyPr>
          <a:lstStyle/>
          <a:p>
            <a:r>
              <a:rPr lang="ru-RU" b="1" dirty="0" smtClean="0">
                <a:latin typeface="Times New Roman" pitchFamily="18" charset="0"/>
                <a:cs typeface="Times New Roman" pitchFamily="18" charset="0"/>
              </a:rPr>
              <a:t>Рис. 2</a:t>
            </a:r>
            <a:endParaRPr lang="ru-RU"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1_Техническая">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Кнопка">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Кнопка">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нопка">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3.xml><?xml version="1.0" encoding="utf-8"?>
<a:theme xmlns:a="http://schemas.openxmlformats.org/drawingml/2006/main" name="Официальная">
  <a:themeElements>
    <a:clrScheme name="Официальная">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Официальная">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Официальная">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Остин">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2216</TotalTime>
  <Words>8896</Words>
  <Application>Microsoft Office PowerPoint</Application>
  <PresentationFormat>Произвольный</PresentationFormat>
  <Paragraphs>558</Paragraphs>
  <Slides>68</Slides>
  <Notes>2</Notes>
  <HiddenSlides>0</HiddenSlides>
  <MMClips>0</MMClips>
  <ScaleCrop>false</ScaleCrop>
  <HeadingPairs>
    <vt:vector size="4" baseType="variant">
      <vt:variant>
        <vt:lpstr>Тема</vt:lpstr>
      </vt:variant>
      <vt:variant>
        <vt:i4>4</vt:i4>
      </vt:variant>
      <vt:variant>
        <vt:lpstr>Заголовки слайдов</vt:lpstr>
      </vt:variant>
      <vt:variant>
        <vt:i4>68</vt:i4>
      </vt:variant>
    </vt:vector>
  </HeadingPairs>
  <TitlesOfParts>
    <vt:vector size="72" baseType="lpstr">
      <vt:lpstr>1_Техническая</vt:lpstr>
      <vt:lpstr>Кнопка</vt:lpstr>
      <vt:lpstr>Официальная</vt:lpstr>
      <vt:lpstr>Остин</vt:lpstr>
      <vt:lpstr> ОСНОВЫ АНАЛИЗА  СПРОСА И ПРЕДЛОЖЕНИЯ </vt:lpstr>
      <vt:lpstr>Презентация PowerPoint</vt:lpstr>
      <vt:lpstr>Изменчивая природа рынков</vt:lpstr>
      <vt:lpstr>Презентация PowerPoint</vt:lpstr>
      <vt:lpstr>Презентация PowerPoint</vt:lpstr>
      <vt:lpstr>Презентация PowerPoint</vt:lpstr>
      <vt:lpstr> Шкала спроса</vt:lpstr>
      <vt:lpstr>Презентация PowerPoint</vt:lpstr>
      <vt:lpstr> Кривая спроса</vt:lpstr>
      <vt:lpstr>Презентация PowerPoint</vt:lpstr>
      <vt:lpstr>Презентация PowerPoint</vt:lpstr>
      <vt:lpstr> Рыночный спрос</vt:lpstr>
      <vt:lpstr>Презентация PowerPoint</vt:lpstr>
      <vt:lpstr>Что скрывается за кривой спроса?</vt:lpstr>
      <vt:lpstr>Презентация PowerPoint</vt:lpstr>
      <vt:lpstr>Презентация PowerPoint</vt:lpstr>
      <vt:lpstr>Презентация PowerPoint</vt:lpstr>
      <vt:lpstr>Изменения в спросе</vt:lpstr>
      <vt:lpstr>Презентация PowerPoint</vt:lpstr>
      <vt:lpstr>Не путайте движение вдоль кривой со смещением кривой</vt:lpstr>
      <vt:lpstr>Презентация PowerPoint</vt:lpstr>
      <vt:lpstr>Кривая предложения</vt:lpstr>
      <vt:lpstr>Презентация PowerPoint</vt:lpstr>
      <vt:lpstr>Что скрывается за кривой предложения?</vt:lpstr>
      <vt:lpstr>Презентация PowerPoint</vt:lpstr>
      <vt:lpstr>Презентация PowerPoint</vt:lpstr>
      <vt:lpstr>Презентация PowerPoint</vt:lpstr>
      <vt:lpstr>Презентация PowerPoint</vt:lpstr>
      <vt:lpstr>Презентация PowerPoint</vt:lpstr>
      <vt:lpstr>Изменения в предложении</vt:lpstr>
      <vt:lpstr>Презентация PowerPoint</vt:lpstr>
      <vt:lpstr>Презентация PowerPoint</vt:lpstr>
      <vt:lpstr>Не путайте движение вдоль кривой со смещением кривой!</vt:lpstr>
      <vt:lpstr>Равновесие спроса и предложения</vt:lpstr>
      <vt:lpstr>Презентация PowerPoint</vt:lpstr>
      <vt:lpstr>Презентация PowerPoint</vt:lpstr>
      <vt:lpstr>Презентация PowerPoint</vt:lpstr>
      <vt:lpstr>Использование кривых предложения и спроса для определения равновесного состояния</vt:lpstr>
      <vt:lpstr>Презентация PowerPoint</vt:lpstr>
      <vt:lpstr>Презентация PowerPoint</vt:lpstr>
      <vt:lpstr>Результат смещения кривых предложения и спроса </vt:lpstr>
      <vt:lpstr>Презентация PowerPoint</vt:lpstr>
      <vt:lpstr>Презентация PowerPoint</vt:lpstr>
      <vt:lpstr>Презентация PowerPoint</vt:lpstr>
      <vt:lpstr>Интерпретация изменений цены и количества</vt:lpstr>
      <vt:lpstr>Презентация PowerPoint</vt:lpstr>
      <vt:lpstr>Презентация PowerPoint</vt:lpstr>
      <vt:lpstr>Проблемы изучения концепции равновесия</vt:lpstr>
      <vt:lpstr>Презентация PowerPoint</vt:lpstr>
      <vt:lpstr>Спрос, предложение и иммиграция</vt:lpstr>
      <vt:lpstr>Презентация PowerPoint</vt:lpstr>
      <vt:lpstr>Презентация PowerPoint</vt:lpstr>
      <vt:lpstr>Презентация PowerPoint</vt:lpstr>
      <vt:lpstr>Нормирование с помощью цен</vt:lpstr>
      <vt:lpstr>Презентация PowerPoint</vt:lpstr>
      <vt:lpstr>Презентация PowerPoint</vt:lpstr>
      <vt:lpstr>Резюме</vt:lpstr>
      <vt:lpstr>Презентация PowerPoint</vt:lpstr>
      <vt:lpstr>Презентация PowerPoint</vt:lpstr>
      <vt:lpstr>Презентация PowerPoint</vt:lpstr>
      <vt:lpstr>Презентация PowerPoint</vt:lpstr>
      <vt:lpstr>Ключевые понятия</vt:lpstr>
      <vt:lpstr>Вопросы для обсуждения</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ГЛАВА 3 ОСНОВЫ АНАЛИЗА СПРОСА И ПРЕДЛОЖЕНИЯ</dc:title>
  <dc:creator>Shpala</dc:creator>
  <cp:lastModifiedBy>Пользователь</cp:lastModifiedBy>
  <cp:revision>158</cp:revision>
  <dcterms:created xsi:type="dcterms:W3CDTF">2013-12-12T18:49:22Z</dcterms:created>
  <dcterms:modified xsi:type="dcterms:W3CDTF">2014-04-23T14:09:54Z</dcterms:modified>
</cp:coreProperties>
</file>