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3" autoAdjust="0"/>
    <p:restoredTop sz="94574" autoAdjust="0"/>
  </p:normalViewPr>
  <p:slideViewPr>
    <p:cSldViewPr>
      <p:cViewPr varScale="1">
        <p:scale>
          <a:sx n="62" d="100"/>
          <a:sy n="62" d="100"/>
        </p:scale>
        <p:origin x="-58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0B803-0E7D-49F0-968D-0BED1C64108A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51AF4-8363-4896-8B56-A2F682730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8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51AF4-8363-4896-8B56-A2F6827307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6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51AF4-8363-4896-8B56-A2F6827307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6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51AF4-8363-4896-8B56-A2F6827307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6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93FD2F-1853-42FE-A436-440BBA604E43}" type="datetimeFigureOut">
              <a:rPr lang="ru-RU" smtClean="0"/>
              <a:t>22.12.2013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AA00038-5D74-4716-A10D-A8A668BA6C6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282096"/>
            <a:ext cx="8100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Monotype Corsiva" pitchFamily="66" charset="0"/>
              </a:rPr>
              <a:t>Экономическая теория. </a:t>
            </a:r>
          </a:p>
          <a:p>
            <a:pPr algn="ctr"/>
            <a:r>
              <a:rPr lang="ru-RU" sz="4000" b="1" dirty="0" smtClean="0">
                <a:latin typeface="Monotype Corsiva" pitchFamily="66" charset="0"/>
              </a:rPr>
              <a:t>Основные понятия, термины и представления экономической теории. </a:t>
            </a:r>
            <a:endParaRPr lang="ru-RU" sz="40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5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352928" cy="11387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Альтернативные издержки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Издержки (убытки), связанные с выбором варианта использования производственных ресурсов. Они измеряются потерями вследствие отказа от альтернативных вариантов применения данных ресурсов.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9163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Если при выборе из двух возможных благ и их источников потребитель (покупатель) отдает предпочтение одному, жертвуя другим, то второе благо есть </a:t>
            </a:r>
            <a:r>
              <a:rPr lang="ru-RU" b="1" i="1" dirty="0" smtClean="0"/>
              <a:t>альтернативная цена </a:t>
            </a:r>
            <a:r>
              <a:rPr lang="ru-RU" dirty="0" smtClean="0"/>
              <a:t>первого. Таким образов, альтернативная стоимость  блага есть цена потери, на которую готов идти потребитель, чтобы получить возможность приобрести желаемое благо.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4761"/>
            <a:ext cx="8640960" cy="140038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«Оптимум Парето»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Критерий оптимальности экономики, свидетельствующий об эффективном использовании ресурсов в обществе. Оптимальное состояние экономики (отсутствие растраты ресурсов) означает, что никакое перераспределение ресурсов не может улучшить положение одного из участников хозяйственного процесса, не ухудшая положение других участников.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013176"/>
            <a:ext cx="8640960" cy="61555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Экономический рост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Увеличение реального объема продукции/или его рост на душу населения.</a:t>
            </a:r>
          </a:p>
        </p:txBody>
      </p:sp>
    </p:spTree>
    <p:extLst>
      <p:ext uri="{BB962C8B-B14F-4D97-AF65-F5344CB8AC3E}">
        <p14:creationId xmlns:p14="http://schemas.microsoft.com/office/powerpoint/2010/main" val="38348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00425"/>
            <a:ext cx="4032448" cy="140038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Полная занятость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Уровень занятости, который исключает циклическую и застойную формы безработицы, но допускает фрикционную и структурную.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300425"/>
            <a:ext cx="4320480" cy="140038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Экономическая эффективность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Отношение между затратами экономических ресурсов и тем объемом  товаров и услуг, которые созданы в результате использования этих ресурсов.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916832"/>
            <a:ext cx="4032448" cy="24468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Парето-эффективность (экономическая эффективность хозяйственной системы)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Состояние, при котором невозможно увеличить степень удовлетворения потребностей хотя бы одного экономического субъекта, не ухудшая при этом положение другого.</a:t>
            </a:r>
          </a:p>
          <a:p>
            <a:pPr algn="just"/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1916832"/>
            <a:ext cx="4320480" cy="87716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Потребительские товары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Товары и услуги, непосредственно удовлетворяющие потребности людей.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3017564"/>
            <a:ext cx="4320480" cy="192360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Богатство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Имеющиеся в распоряжении человека, накопленные запасы природных и созданных (произведенных) материальных и нематериальных ценностей (или экономических активов), включая и денежные средства.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08824" y="5095450"/>
            <a:ext cx="541164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>
                <a:latin typeface="Calibri" pitchFamily="34" charset="0"/>
                <a:cs typeface="Calibri" pitchFamily="34" charset="0"/>
              </a:rPr>
              <a:t>Согласно трудовой теории ценностей (А.Смит и Д.Рикардо) и теории </a:t>
            </a:r>
            <a:r>
              <a:rPr lang="ru-RU" sz="1700" dirty="0" smtClean="0">
                <a:latin typeface="Calibri" pitchFamily="34" charset="0"/>
                <a:cs typeface="Calibri" pitchFamily="34" charset="0"/>
              </a:rPr>
              <a:t>стоимости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7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1700" dirty="0" err="1" smtClean="0">
                <a:latin typeface="Calibri" pitchFamily="34" charset="0"/>
                <a:cs typeface="Calibri" pitchFamily="34" charset="0"/>
              </a:rPr>
              <a:t>К.Маркс</a:t>
            </a:r>
            <a:r>
              <a:rPr lang="ru-RU" sz="1700" dirty="0">
                <a:latin typeface="Calibri" pitchFamily="34" charset="0"/>
                <a:cs typeface="Calibri" pitchFamily="34" charset="0"/>
              </a:rPr>
              <a:t>) – воплощённый в материальных благах накопленный прошлый труд предшествующих и настоящих поколений.</a:t>
            </a:r>
          </a:p>
        </p:txBody>
      </p:sp>
    </p:spTree>
    <p:extLst>
      <p:ext uri="{BB962C8B-B14F-4D97-AF65-F5344CB8AC3E}">
        <p14:creationId xmlns:p14="http://schemas.microsoft.com/office/powerpoint/2010/main" val="11022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Calibri" pitchFamily="34" charset="0"/>
                <a:cs typeface="Calibri" pitchFamily="34" charset="0"/>
              </a:rPr>
              <a:t>Экономическая организация общества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424936" cy="11387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Натуральное хозяйство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Форма организации экономической жизни людей, при которой продукты труда предназначаются для удовлетворения потребностей самих производителей и поступают к ним путем прямого распределения.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35813"/>
            <a:ext cx="8424936" cy="87716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Специализация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Использование индивидом, фирмой, регионом или страной ресурсов для производства одного или несколько определенных видов товаров и услуг.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529172"/>
            <a:ext cx="8424936" cy="87716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Разделение труда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Обособление видов экономической деятельности люде	, вызванное ограниченностью ресурсов и необходимостью повышения производительности труда.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522475"/>
            <a:ext cx="77768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700" dirty="0" smtClean="0">
                <a:latin typeface="Calibri" pitchFamily="34" charset="0"/>
                <a:cs typeface="Calibri" pitchFamily="34" charset="0"/>
              </a:rPr>
              <a:t>Первые этапы общественного разделения труда – отделение земледелия, скотоводства,  рыболовства; последующие – возникновение ремесел, развитие торговли; в дальнейшем -  отраслевое разделение и специализация труда внутри отраслей на отдельные операции, выполняемые различными работниками.</a:t>
            </a:r>
            <a:endParaRPr lang="ru-RU" sz="17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71669"/>
            <a:ext cx="4320480" cy="258532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Иерархия</a:t>
            </a:r>
          </a:p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Способ координации в экономике (командная система) или фирме (внутрифирменное соподчинение), предполагающий управление деятельностью на основе административных приказов сверху вниз или строгого подчинения на основе культурной или религиозной традиции.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771667"/>
            <a:ext cx="3240360" cy="258532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Спонтанный порядок (в экономике)</a:t>
            </a:r>
          </a:p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Способ хозяйственной координации, который предполагает отношения, складывающиеся без чьего-либо замысла и не подлежащие координации из единого центра.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3668831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Calibri" pitchFamily="34" charset="0"/>
                <a:cs typeface="Calibri" pitchFamily="34" charset="0"/>
              </a:rPr>
              <a:t>Примером спонтанного порядка является рынок, предоставляющий индивиду право свободно действовать на свой страх и риск. При этом передача информации для принятия решений происходит на основе ценовых сигналов и действия закона спроса и предложения.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0189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116632"/>
            <a:ext cx="2448272" cy="237757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5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Традиционная экономика</a:t>
            </a:r>
          </a:p>
          <a:p>
            <a:pPr algn="just"/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Экономическая система, в которой практическое использование производственных ресурсов определяют </a:t>
            </a:r>
            <a:r>
              <a:rPr lang="ru-RU" sz="165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традиции , обычаи, опыт</a:t>
            </a:r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165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116632"/>
            <a:ext cx="3384376" cy="237757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5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Командная экономика</a:t>
            </a:r>
          </a:p>
          <a:p>
            <a:pPr algn="just"/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Общий тип экономик, в которых разделяются функции производства и управления, реализуемого путём принуждения, а также религиозного или идеологического авторитета. </a:t>
            </a:r>
            <a:r>
              <a:rPr lang="ru-RU" sz="165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Основные типы</a:t>
            </a:r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ru-RU" sz="165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азиатская, феодальная, плановая</a:t>
            </a:r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165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3"/>
            <a:ext cx="2952328" cy="263149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5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Планово-централизованная экономика</a:t>
            </a:r>
          </a:p>
          <a:p>
            <a:pPr algn="just"/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Система, основанная на государственной собственности, развитом разделении труда и централизованных методах управления.</a:t>
            </a:r>
          </a:p>
          <a:p>
            <a:pPr algn="just"/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Часто характеризуется как административно-командная.</a:t>
            </a:r>
            <a:endParaRPr lang="ru-RU" sz="165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2840300"/>
            <a:ext cx="3960440" cy="39010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5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Рыночная экономика</a:t>
            </a:r>
          </a:p>
          <a:p>
            <a:pPr algn="just"/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Система организации хозяйства, возникающая на основе общественного разделения труда и обмена экономических благ обособленными производителями в условиях ограниченности ресурсов. Основывается на частной собственности,  а ее хозяйственное развитие регулируется исключительно ценовым механизмом. Производители и потребители в ней взаимодействуют  благодаря децентрализованному, безличному механизму ценовых сигналов, который А.Смит назвал </a:t>
            </a:r>
            <a:r>
              <a:rPr lang="ru-RU" sz="165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«невидимой рукой рынка».</a:t>
            </a:r>
            <a:endParaRPr lang="ru-RU" sz="1650" i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924944"/>
            <a:ext cx="4824536" cy="37911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5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Смешанная экономика</a:t>
            </a:r>
          </a:p>
          <a:p>
            <a:pPr algn="just"/>
            <a:r>
              <a:rPr lang="ru-RU" sz="16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Экономическая система, основанная на различных формах собственности, развитие которой  регулируется рынком, традициями и централизованными решениями. В смешанной экономике активную роль играет государство, взаимодействующее с рынком, дополняющее и корректирующее рыночные механизмы саморегулирования, компенсируя их недостаточность. Фактически рыночная экономика в любой стране является разновидностью смешанной, различие состоит лишь в соотношении меры государственного регулирования  и рыночного саморегулирования.</a:t>
            </a:r>
            <a:endParaRPr lang="ru-RU" sz="165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4707552" cy="32316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Домашнее хозяйство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Основная структурная единица экономики, функционирующая в производительной и потребительской сфере. На ранних этапах развития человечества осуществляла воспроизводство  и являлась поставщиком важнейшего фактора производства – труда. В настоящее время осуществляет не только основную потребительскую функцию, но и может являться собственником и поставщиком ряда других факторов производства в рыночной экономике.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08888" y="511344"/>
            <a:ext cx="2895560" cy="32316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Правительство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Совокупность структур управления, представленных, главным образов, различными бюджетными организациями, которые не имеют своей целью получение прибыли, а реализуют функции государственного регулирования экономики.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4365104"/>
            <a:ext cx="8136904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Свобода предпринимательства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Право использовать частные экономические ресурсы по своему выбору, открывать и закрывать производство в сферах и отраслях деятельности с существующими законами и нормами хозяйственной жизни.</a:t>
            </a:r>
          </a:p>
        </p:txBody>
      </p:sp>
    </p:spTree>
    <p:extLst>
      <p:ext uri="{BB962C8B-B14F-4D97-AF65-F5344CB8AC3E}">
        <p14:creationId xmlns:p14="http://schemas.microsoft.com/office/powerpoint/2010/main" val="288449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396" y="788511"/>
            <a:ext cx="7966052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Деньги</a:t>
            </a:r>
          </a:p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Актив, обладающий в определенных социально-исторических условиях абсолютной способностью к обмену (абсолютной ликвидностью) по номинальной (нарицательной) стоимости.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8396" y="2859901"/>
            <a:ext cx="7966052" cy="258532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Экономическая роль государства в рыночной системе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Обеспечение целостности хозяйственной системы и ее устойчивости к эндогенным кризисным явлениям и экзогенным шокам. Выключает законодательное регулирование «правил игры» в сфере предпринимательства; содействие экономической стабильности; стимулирование роста эффективности экономики; решение социальных и общенациональных задач; создание общественных благ и оказание общественных услуг некоммерческого характера; финансирование части трансакционных издержек.</a:t>
            </a:r>
          </a:p>
        </p:txBody>
      </p:sp>
    </p:spTree>
    <p:extLst>
      <p:ext uri="{BB962C8B-B14F-4D97-AF65-F5344CB8AC3E}">
        <p14:creationId xmlns:p14="http://schemas.microsoft.com/office/powerpoint/2010/main" val="24135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778059"/>
            <a:ext cx="8496944" cy="11387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Переходная экономика</a:t>
            </a:r>
          </a:p>
          <a:p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Экономика, претерпевающая на относительно котором отрезке времени глубокие качественные изменения, которые приводят к коренному изменению социально-экономической и политической системы в стране.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676689"/>
            <a:ext cx="8496944" cy="140038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Индустриальная экономика</a:t>
            </a:r>
          </a:p>
          <a:p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Экономика, сформировавшаяся в ходе промышленных революций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XVIII-XX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вв., которые привели к широкому применению машин, распространению крупных форм производства под воздействием накопления капитал, использующего наемный труд, и испытывающая необходимость непрерывных технологических преобразований.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764921"/>
            <a:ext cx="8496944" cy="140038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Информационная </a:t>
            </a:r>
            <a:r>
              <a:rPr lang="ru-RU" sz="17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(постиндустриальная</a:t>
            </a:r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экономика</a:t>
            </a:r>
          </a:p>
          <a:p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Экономическая система, в которой информация приобретает роль активного самостоятельного фактора развития производства, организации и управления, за счет огромных возможностей ее накопления, передачи, комбинирования и переработки посредством компьютерной техники.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6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3888432" cy="258532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Трансакционные издержки</a:t>
            </a:r>
          </a:p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Издержки функционирования хозяйственной системы или издержки по передаче прав собственности или свобод. Отражают издержки взаимодействия в экономической среде сверх основных затрат на производство и обращение.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2708920"/>
            <a:ext cx="409340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700" dirty="0" smtClean="0">
                <a:latin typeface="Calibri" pitchFamily="34" charset="0"/>
                <a:cs typeface="Calibri" pitchFamily="34" charset="0"/>
              </a:rPr>
              <a:t>Трансакционными также являются операционные издержки частных фирм по организации своей деятельности и взаимодействия в данной экономической среде сверх основных затрат на производство и обращение: расходы, связанные с организацией (регистрацией) дела, получением информации, ведением переговоров, поиском поставщиков, заключением и оформлением контрактов, лицензий, обеспечением получения прав собственности, юридической защиты, преодолением барьеров входа на рынок и оппортунистического поведения.</a:t>
            </a:r>
            <a:endParaRPr lang="ru-RU" sz="1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16632"/>
            <a:ext cx="4859912" cy="32316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Кривая производственных возможностей(кривая трансформации)</a:t>
            </a:r>
          </a:p>
          <a:p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Графическая иллюстрация возможности одновременного производства двух продуктов в учетом ограниченности ресурсов, расходуемых на производство этих продуктов.  Она показывает различные комбинации двух продуктов (групп продуктов) в условиях полной занятости и полного использования других факторов производства в экономике, для которой технологическая основа и запас ресурсов постоянны.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64496" y="3429000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700" dirty="0">
                <a:latin typeface="Calibri" pitchFamily="34" charset="0"/>
                <a:cs typeface="Calibri" pitchFamily="34" charset="0"/>
              </a:rPr>
              <a:t>Кривая строится в системе координат, каждая из которых отражает объем производства одного из продуктов, и ограничивает область производственных возможностей, так что любая точка на кривой показывает предельно возможное по ресурсным ограничениям сочетание объемов производства двух продуктов (состояние Парето-эффективности).</a:t>
            </a:r>
          </a:p>
        </p:txBody>
      </p:sp>
    </p:spTree>
    <p:extLst>
      <p:ext uri="{BB962C8B-B14F-4D97-AF65-F5344CB8AC3E}">
        <p14:creationId xmlns:p14="http://schemas.microsoft.com/office/powerpoint/2010/main" val="334275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41484"/>
            <a:ext cx="91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Связь экономических исследований, теории и практики.</a:t>
            </a:r>
            <a:endParaRPr lang="ru-RU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988854"/>
            <a:ext cx="8928992" cy="30162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1. Факты</a:t>
            </a:r>
          </a:p>
          <a:p>
            <a:pPr algn="just"/>
            <a:endParaRPr lang="ru-RU" b="1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Описательная экономическая наука занимается: 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а) сбором фактов, относящихся к конкретной проблеме или определенному аспекту экономики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б) сопоставлением гипотез с фактами для подтверждения теорий,  для чего  используются методы статистики, демографии, конкретные экономические дисциплины, эконометрический анализ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в) проверкой полученных теоритических и модельных выводов, проведением интроспективного и ретроспективного анализа</a:t>
            </a:r>
          </a:p>
          <a:p>
            <a:pPr marL="342900" indent="-342900" algn="just">
              <a:buFont typeface="+mj-lt"/>
              <a:buAutoNum type="arabicParenR"/>
            </a:pP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056" y="4366845"/>
            <a:ext cx="89324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700" dirty="0" smtClean="0">
                <a:latin typeface="Calibri" pitchFamily="34" charset="0"/>
                <a:cs typeface="Calibri" pitchFamily="34" charset="0"/>
              </a:rPr>
              <a:t>Для перехода к теоретическим построениям используются методы </a:t>
            </a:r>
            <a:r>
              <a:rPr lang="ru-RU" sz="1700" b="1" dirty="0" smtClean="0">
                <a:latin typeface="Calibri" pitchFamily="34" charset="0"/>
                <a:cs typeface="Calibri" pitchFamily="34" charset="0"/>
              </a:rPr>
              <a:t>индукции, дедукции, абстракции, анализа и синтеза</a:t>
            </a:r>
            <a:endParaRPr lang="ru-RU" sz="17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928992" cy="28161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2. Разработка ПРИНЦИПОВ и формирование ТЕОРИЙ</a:t>
            </a:r>
          </a:p>
          <a:p>
            <a:pPr algn="ctr">
              <a:lnSpc>
                <a:spcPct val="150000"/>
              </a:lnSpc>
            </a:pP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 этом процессе реализуются специфические</a:t>
            </a:r>
          </a:p>
          <a:p>
            <a:pPr algn="ctr">
              <a:lnSpc>
                <a:spcPct val="150000"/>
              </a:lnSpc>
            </a:pP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функции экономической теории: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Выявление общих принципов экономического поведения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Разработка гипотез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Формирование научно-теоретических выводов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Разработка экономических программ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3140968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  <a:cs typeface="Calibri" pitchFamily="34" charset="0"/>
              </a:rPr>
              <a:t>На практическую деятельность 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экономическая теория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влияет через: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Обучение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Выработку экономических и социальных рекомендаций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Стратегический, текущий и оперативный консалтинг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4831992"/>
            <a:ext cx="8928992" cy="147732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 Экономическая ПОЛИТИКА и ПРАКТИКА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Осуществляют целеполагание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Воздействуют на экономическое поведение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Контролируют его и/или его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29216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0303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alibri" pitchFamily="34" charset="0"/>
                <a:cs typeface="Calibri" pitchFamily="34" charset="0"/>
              </a:rPr>
              <a:t>Базовые понятия экономической теории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431" y="1988840"/>
            <a:ext cx="7416824" cy="5847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Экономические проблемы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017" y="5371475"/>
            <a:ext cx="1836204" cy="64633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ЧТО производить?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3868" y="3862789"/>
            <a:ext cx="2016224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КАК производить?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Выгнутая влево стрелка 18"/>
          <p:cNvSpPr/>
          <p:nvPr/>
        </p:nvSpPr>
        <p:spPr>
          <a:xfrm flipH="1">
            <a:off x="7164288" y="2658048"/>
            <a:ext cx="468052" cy="2242160"/>
          </a:xfrm>
          <a:prstGeom prst="curvedRightArrow">
            <a:avLst>
              <a:gd name="adj1" fmla="val 0"/>
              <a:gd name="adj2" fmla="val 44576"/>
              <a:gd name="adj3" fmla="val 35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1424712" y="2717631"/>
            <a:ext cx="1131064" cy="2367552"/>
          </a:xfrm>
          <a:custGeom>
            <a:avLst/>
            <a:gdLst>
              <a:gd name="connsiteX0" fmla="*/ 3090041 w 3331823"/>
              <a:gd name="connsiteY0" fmla="*/ 0 h 3815255"/>
              <a:gd name="connsiteX1" fmla="*/ 3137338 w 3331823"/>
              <a:gd name="connsiteY1" fmla="*/ 1876096 h 3815255"/>
              <a:gd name="connsiteX2" fmla="*/ 961697 w 3331823"/>
              <a:gd name="connsiteY2" fmla="*/ 2837793 h 3815255"/>
              <a:gd name="connsiteX3" fmla="*/ 0 w 3331823"/>
              <a:gd name="connsiteY3" fmla="*/ 3815255 h 381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1823" h="3815255">
                <a:moveTo>
                  <a:pt x="3090041" y="0"/>
                </a:moveTo>
                <a:cubicBezTo>
                  <a:pt x="3291051" y="701565"/>
                  <a:pt x="3492062" y="1403130"/>
                  <a:pt x="3137338" y="1876096"/>
                </a:cubicBezTo>
                <a:cubicBezTo>
                  <a:pt x="2782614" y="2349062"/>
                  <a:pt x="1484587" y="2514600"/>
                  <a:pt x="961697" y="2837793"/>
                </a:cubicBezTo>
                <a:cubicBezTo>
                  <a:pt x="438807" y="3160986"/>
                  <a:pt x="219403" y="3488120"/>
                  <a:pt x="0" y="38152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извлечение 23"/>
          <p:cNvSpPr/>
          <p:nvPr/>
        </p:nvSpPr>
        <p:spPr>
          <a:xfrm flipV="1">
            <a:off x="1293840" y="5085183"/>
            <a:ext cx="261743" cy="19858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012160" y="4931876"/>
            <a:ext cx="1728192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ДЛЯ КОГО?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4572000" y="2636912"/>
            <a:ext cx="432048" cy="120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259" y="375047"/>
            <a:ext cx="88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alibri" pitchFamily="34" charset="0"/>
                <a:cs typeface="Calibri" pitchFamily="34" charset="0"/>
              </a:rPr>
              <a:t>Факторы производства (производственные ресурсы)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352928" cy="258532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Используемые в производстве товаров и услуг ресурсы, от которых  в определяющей степени зависят объемы выпускаемой продукции и хозяйственной деятельности в целом.</a:t>
            </a:r>
          </a:p>
          <a:p>
            <a:pPr lvl="1" indent="-12700">
              <a:lnSpc>
                <a:spcPct val="150000"/>
              </a:lnSpc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Первичны факторы: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труд, земля</a:t>
            </a:r>
          </a:p>
          <a:p>
            <a:pPr lvl="1" indent="-12700">
              <a:lnSpc>
                <a:spcPct val="150000"/>
              </a:lnSpc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Вторичные: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капитал, информация, предпринимательство.</a:t>
            </a:r>
          </a:p>
          <a:p>
            <a:pPr indent="182563"/>
            <a:endParaRPr lang="ru-RU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Спрос на факторы производства является производным, и существует лишь постольку, поскольку они участвуют в процессе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37099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80680"/>
            <a:ext cx="8928992" cy="170816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Средства производства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Созданные человеком ресурсы, которые используются для производства товаров и услуг.</a:t>
            </a:r>
          </a:p>
          <a:p>
            <a:endParaRPr lang="ru-RU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Труд.(англ. 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abor)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Целесообразная деятельность человека по созданию экономических благ на основе использования своих физических и умственных усилий и психоэмоциональных способностей.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2217638"/>
            <a:ext cx="8928992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Трудовая теория стоимости(англ. – labor theory of value)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Разработанная А.Смитом, Д.Рикардо и К.Марксом теория, согласно которой в основе стоимости любого товара лежит труд, затраченный на его производство.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3381380"/>
            <a:ext cx="4104456" cy="272382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Предпринимательский талант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Способность человека рационально использовать производственные ресурсы, принимать ответственные решения, организовывать производство, активно участвовать в инновационных процессах в производстве и управлении, уметь рисковать и выигрывать в условиях рыночной неопределенности, неустойчивости и риска.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09336" y="3388638"/>
            <a:ext cx="4483144" cy="220060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Земля(англ. – land)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Все природные /естественные/ ресурсы («даровые блага природы»), которые могут быть использованы для производства товаров и услуг: пространственные и электромагнитные(частотные), пахотные земли, полезные ископаемые, водные, лесные, биологические ресурсы и </a:t>
            </a:r>
            <a:r>
              <a:rPr lang="ru-RU" sz="17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тп</a:t>
            </a:r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31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90088"/>
            <a:ext cx="8784976" cy="24468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Капитал(англ. – capital)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Совокупность разнородных созданных человеком воспроизводимых ресурсов, которые непосредственно не удовлетворяют потребности человека, но используются для производства товаров и услуг. Включает: инвестиционные товары, средства производства, оборудование, орудия труда, машины, сырье и т.п.</a:t>
            </a:r>
          </a:p>
          <a:p>
            <a:endParaRPr lang="ru-RU" sz="17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По К.Марксу </a:t>
            </a:r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«капитал»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– стоимость, которая в результате эксплуатации наемной рабочей силы приносит </a:t>
            </a:r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прибавочную стоимость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т.е. возрастает. В таком понимании капитал представляет специфическую экономическую категорию капитализма.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2669431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700" dirty="0" smtClean="0">
                <a:latin typeface="Calibri" pitchFamily="34" charset="0"/>
                <a:cs typeface="Calibri" pitchFamily="34" charset="0"/>
              </a:rPr>
              <a:t>Современная экономическая теория выделяет </a:t>
            </a:r>
            <a:r>
              <a:rPr lang="ru-RU" sz="1700" i="1" dirty="0" smtClean="0">
                <a:latin typeface="Calibri" pitchFamily="34" charset="0"/>
                <a:cs typeface="Calibri" pitchFamily="34" charset="0"/>
              </a:rPr>
              <a:t>физический (реальный), финансовый (ссудный)</a:t>
            </a:r>
            <a:r>
              <a:rPr lang="ru-RU" sz="17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ru-RU" sz="1700" i="1" dirty="0" smtClean="0">
                <a:latin typeface="Calibri" pitchFamily="34" charset="0"/>
                <a:cs typeface="Calibri" pitchFamily="34" charset="0"/>
              </a:rPr>
              <a:t>человеческий капитал.</a:t>
            </a:r>
            <a:endParaRPr lang="ru-RU" sz="17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365698"/>
            <a:ext cx="8784976" cy="32316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Физический капитал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Здания, сооружения, машины, сырье, полуфабрикаты и т.п., используемые людьми в производственной деятельности. По характеру использования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физический капитал </a:t>
            </a:r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делится на </a:t>
            </a:r>
            <a:r>
              <a:rPr lang="ru-RU" sz="1700" i="1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основной</a:t>
            </a:r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ru-RU" sz="1700" i="1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оборотный</a:t>
            </a:r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ru-RU" sz="1700" i="1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Основной капитал</a:t>
            </a: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Многократно используемые элементы физического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капитала (</a:t>
            </a:r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здания, сооружения, механизмы и т.п.). В процессе длительной службы переносит свою стоимость на вновь создаваемый продукт по частям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ru-RU" sz="170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Оборотный капитал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Сырьё, топливо, материалы и т.п., а также авансируемая заработная плата, которые полностью используются в одном обороте и полностью вносит в состав стоимости вновь созданных в данном обороте товаров.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53268"/>
            <a:ext cx="8928992" cy="192360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Финансовый (ссудный) капитал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Деньги, акции и другие документы, являющиеся свидетельством собственности и приносящие доход в виде процента или дивиденда.</a:t>
            </a:r>
          </a:p>
          <a:p>
            <a:endParaRPr lang="ru-RU" sz="17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 марксистской теории термин «финансовый капитал» применяется для обозначения банковского монополистического капитала, слившегося с монополистическим капиталом промышленности.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2708920"/>
            <a:ext cx="8928992" cy="192360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Человеческий капитал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 широком смысле это совокупность врожденных способностей, талантов, а также полученных и сформированных в результате инвестиций знаний, навыков, умений, личных качеств, которые потенциально могут приносить доход их обладателю.</a:t>
            </a:r>
          </a:p>
          <a:p>
            <a:endParaRPr lang="ru-RU" sz="17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рудовые ресурсы могут быть преобразованы в человеческий капитал при условии их вовлечения в общественное производство и эффективного использования.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5052953"/>
            <a:ext cx="8928991" cy="140038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Инвестиции в человеческий капитал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Вложения в виде затрат времени, усилий и финансовых средств на обучение, специальную подготовку, адаптацию, развитие индивидуальных качеств и т.д. Они приносят длительный по времени, существенный и количественно оцениваемый социально-экономический эффект, поэтому являются наиболее выгодными с точки зрения человека, предприятия и общества.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1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72433"/>
            <a:ext cx="8496944" cy="140038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Информация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Знания, сведения, сообщения об условиях ведения производства, конъюнктуре рынка и т.д., на основе которых принимаются решения по организации экономической деятельности и ведению бизнеса. Как фактор производства приносит доход в виде </a:t>
            </a:r>
            <a:r>
              <a:rPr lang="ru-RU" sz="17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р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оялти и/или платы за лицензию.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88" y="4507199"/>
            <a:ext cx="6303364" cy="87716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Актив(англ. - 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asset)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Все, что имеет денежную стоимость и является собственностью фирмы или отдельного лица.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2264584"/>
            <a:ext cx="4248472" cy="166199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Производство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Целесообразная деятельность людей, направленная на удовлетворение их потребностей. Заключается в превращении экономических ресурсов в товары и услуги, удовлетворяющие потребности людей.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888" y="2283351"/>
            <a:ext cx="3680048" cy="164970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Технология</a:t>
            </a:r>
          </a:p>
          <a:p>
            <a:pPr algn="just"/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Определенный способ соединения экономических ресурсов (труда, техники, информации и природных факторов) при производстве экономических благ.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984</TotalTime>
  <Words>2016</Words>
  <Application>Microsoft Office PowerPoint</Application>
  <PresentationFormat>Экран (4:3)</PresentationFormat>
  <Paragraphs>144</Paragraphs>
  <Slides>18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50</cp:revision>
  <dcterms:created xsi:type="dcterms:W3CDTF">2013-12-16T18:58:59Z</dcterms:created>
  <dcterms:modified xsi:type="dcterms:W3CDTF">2013-12-22T16:22:57Z</dcterms:modified>
</cp:coreProperties>
</file>