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EC60826-CAB7-4CFE-B63B-126D92E2597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1"/>
            <p14:sldId id="270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8FD6178-C0EB-4CBF-8CC2-5EF99395B64A}" type="datetimeFigureOut">
              <a:rPr lang="ru-RU" smtClean="0"/>
              <a:t>17.12.2013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CD03BC7-0C2E-4D48-A1B5-E9BD014D98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D6178-C0EB-4CBF-8CC2-5EF99395B64A}" type="datetimeFigureOut">
              <a:rPr lang="ru-RU" smtClean="0"/>
              <a:t>17.12.2013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C7-0C2E-4D48-A1B5-E9BD014D98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D6178-C0EB-4CBF-8CC2-5EF99395B64A}" type="datetimeFigureOut">
              <a:rPr lang="ru-RU" smtClean="0"/>
              <a:t>17.12.2013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C7-0C2E-4D48-A1B5-E9BD014D98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8FD6178-C0EB-4CBF-8CC2-5EF99395B64A}" type="datetimeFigureOut">
              <a:rPr lang="ru-RU" smtClean="0"/>
              <a:t>17.12.2013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C7-0C2E-4D48-A1B5-E9BD014D98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8FD6178-C0EB-4CBF-8CC2-5EF99395B64A}" type="datetimeFigureOut">
              <a:rPr lang="ru-RU" smtClean="0"/>
              <a:t>17.12.2013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CD03BC7-0C2E-4D48-A1B5-E9BD014D9846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8FD6178-C0EB-4CBF-8CC2-5EF99395B64A}" type="datetimeFigureOut">
              <a:rPr lang="ru-RU" smtClean="0"/>
              <a:t>17.12.2013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CD03BC7-0C2E-4D48-A1B5-E9BD014D98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78FD6178-C0EB-4CBF-8CC2-5EF99395B64A}" type="datetimeFigureOut">
              <a:rPr lang="ru-RU" smtClean="0"/>
              <a:t>17.12.2013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CD03BC7-0C2E-4D48-A1B5-E9BD014D9846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D6178-C0EB-4CBF-8CC2-5EF99395B64A}" type="datetimeFigureOut">
              <a:rPr lang="ru-RU" smtClean="0"/>
              <a:t>17.12.2013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C7-0C2E-4D48-A1B5-E9BD014D98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8FD6178-C0EB-4CBF-8CC2-5EF99395B64A}" type="datetimeFigureOut">
              <a:rPr lang="ru-RU" smtClean="0"/>
              <a:t>17.12.2013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CD03BC7-0C2E-4D48-A1B5-E9BD014D98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8FD6178-C0EB-4CBF-8CC2-5EF99395B64A}" type="datetimeFigureOut">
              <a:rPr lang="ru-RU" smtClean="0"/>
              <a:t>17.12.2013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CD03BC7-0C2E-4D48-A1B5-E9BD014D9846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8FD6178-C0EB-4CBF-8CC2-5EF99395B64A}" type="datetimeFigureOut">
              <a:rPr lang="ru-RU" smtClean="0"/>
              <a:t>17.12.2013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CD03BC7-0C2E-4D48-A1B5-E9BD014D9846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8FD6178-C0EB-4CBF-8CC2-5EF99395B64A}" type="datetimeFigureOut">
              <a:rPr lang="ru-RU" smtClean="0"/>
              <a:t>17.12.2013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CD03BC7-0C2E-4D48-A1B5-E9BD014D9846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764704"/>
            <a:ext cx="8134920" cy="1758057"/>
          </a:xfrm>
        </p:spPr>
        <p:txBody>
          <a:bodyPr>
            <a:normAutofit fontScale="90000"/>
          </a:bodyPr>
          <a:lstStyle/>
          <a:p>
            <a:r>
              <a:rPr lang="ru-RU" dirty="0"/>
              <a:t>Экономическая теория в терминах, понятиях и </a:t>
            </a:r>
            <a:r>
              <a:rPr lang="ru-RU" dirty="0" smtClean="0"/>
              <a:t>представлениях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184468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Студент Агафонова Вероника</a:t>
            </a:r>
          </a:p>
          <a:p>
            <a:r>
              <a:rPr lang="ru-RU" sz="1400" dirty="0" smtClean="0"/>
              <a:t>Группа ИБМ5-12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762189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6266168"/>
          </a:xfrm>
        </p:spPr>
        <p:txBody>
          <a:bodyPr>
            <a:normAutofit fontScale="70000" lnSpcReduction="20000"/>
          </a:bodyPr>
          <a:lstStyle/>
          <a:p>
            <a:pPr marL="64008" indent="0">
              <a:buNone/>
            </a:pPr>
            <a:r>
              <a:rPr lang="ru-RU" sz="40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Полезность</a:t>
            </a:r>
          </a:p>
          <a:p>
            <a:pPr marL="64008" indent="0">
              <a:buNone/>
            </a:pPr>
            <a:r>
              <a:rPr lang="ru-RU" sz="3100" dirty="0" smtClean="0">
                <a:latin typeface="Book Antiqua" panose="02040602050305030304" pitchFamily="18" charset="0"/>
              </a:rPr>
              <a:t>Способность </a:t>
            </a:r>
            <a:r>
              <a:rPr lang="ru-RU" sz="3100" dirty="0">
                <a:latin typeface="Book Antiqua" panose="02040602050305030304" pitchFamily="18" charset="0"/>
              </a:rPr>
              <a:t>блага удовлетворять человеческие потребности. Важная, но нередко трудноуловимая категория, так как определяется не только потребительскими свойствами товара, но также самим процессом потребления.</a:t>
            </a:r>
          </a:p>
          <a:p>
            <a:pPr marL="64008" indent="0">
              <a:buNone/>
            </a:pPr>
            <a:r>
              <a:rPr lang="ru-RU" sz="3100" dirty="0">
                <a:latin typeface="Book Antiqua" panose="02040602050305030304" pitchFamily="18" charset="0"/>
              </a:rPr>
              <a:t>Категория субъективная, так как у каждого человека есть собственные представления о степени полезности того или иного товара. С интерпретацией полезности связано понимание мотивов поведения потребителей и вообще всех людей. Поскольку в основе потребительского рынка лежат субъективно оцениваемые полезности товаров, материальных и духовных благ, то полезность одних и тех же товаров в разных жизненных ситуациях далеко не равнозначна и зависит от того, кто и как удовлетворяет свои потребности.</a:t>
            </a:r>
          </a:p>
          <a:p>
            <a:pPr marL="64008" indent="0">
              <a:buNone/>
            </a:pPr>
            <a:r>
              <a:rPr lang="ru-RU" sz="4000" b="1" dirty="0">
                <a:solidFill>
                  <a:schemeClr val="bg1"/>
                </a:solidFill>
                <a:latin typeface="Book Antiqua" panose="02040602050305030304" pitchFamily="18" charset="0"/>
              </a:rPr>
              <a:t>Предельная полезность</a:t>
            </a:r>
          </a:p>
          <a:p>
            <a:pPr marL="64008" indent="0">
              <a:buNone/>
            </a:pPr>
            <a:r>
              <a:rPr lang="ru-RU" dirty="0">
                <a:latin typeface="Book Antiqua" panose="02040602050305030304" pitchFamily="18" charset="0"/>
              </a:rPr>
              <a:t>Дополнительная полезность, которую получает потребитель блага при росте потребления блага на одну единицу (какую-либо измеряемую величину).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5628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834120"/>
          </a:xfrm>
        </p:spPr>
        <p:txBody>
          <a:bodyPr>
            <a:normAutofit fontScale="70000" lnSpcReduction="20000"/>
          </a:bodyPr>
          <a:lstStyle/>
          <a:p>
            <a:pPr marL="64008" indent="0">
              <a:buNone/>
            </a:pPr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Рациональное экономическое поведение (рациональный выбор)</a:t>
            </a:r>
          </a:p>
          <a:p>
            <a:pPr marL="64008" indent="0">
              <a:buNone/>
            </a:pPr>
            <a:r>
              <a:rPr lang="ru-RU" dirty="0">
                <a:latin typeface="Book Antiqua" panose="02040602050305030304" pitchFamily="18" charset="0"/>
              </a:rPr>
              <a:t>Стремление индивидуума получить максимальный результат при минимальных затратах в условиях ограниченности используемых возможностей и ресурсов.</a:t>
            </a:r>
          </a:p>
          <a:p>
            <a:pPr marL="64008" indent="0">
              <a:buNone/>
            </a:pPr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Полная рациональность</a:t>
            </a:r>
          </a:p>
          <a:p>
            <a:pPr marL="64008" indent="0">
              <a:buNone/>
            </a:pPr>
            <a:r>
              <a:rPr lang="ru-RU" dirty="0">
                <a:latin typeface="Book Antiqua" panose="02040602050305030304" pitchFamily="18" charset="0"/>
              </a:rPr>
              <a:t>Использование всей имеющейся информации наилучшим из возможных образом для достижения максимума выгод при минимуме затрат – наибольший разрыв между достигнутыми результатами и произведенными затратами. Представлению о полной рациональности соответствует </a:t>
            </a:r>
            <a:r>
              <a:rPr lang="ru-RU" i="1" dirty="0">
                <a:solidFill>
                  <a:schemeClr val="bg1"/>
                </a:solidFill>
                <a:latin typeface="Book Antiqua" panose="02040602050305030304" pitchFamily="18" charset="0"/>
              </a:rPr>
              <a:t>человек экономический.</a:t>
            </a:r>
          </a:p>
          <a:p>
            <a:pPr marL="64008" indent="0">
              <a:buNone/>
            </a:pPr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«Человек экономический»</a:t>
            </a:r>
          </a:p>
          <a:p>
            <a:pPr marL="64008" indent="0">
              <a:buNone/>
            </a:pPr>
            <a:r>
              <a:rPr lang="ru-RU" dirty="0">
                <a:latin typeface="Book Antiqua" panose="02040602050305030304" pitchFamily="18" charset="0"/>
              </a:rPr>
              <a:t>По Адаму Смиту – это «рациональный эгоист», человек, который может удовлетворить свои потребности максимально, только удовлетворяя потребности других, действующий в условиях полной информации</a:t>
            </a:r>
            <a:r>
              <a:rPr lang="ru-RU" dirty="0" smtClean="0">
                <a:latin typeface="Book Antiqua" panose="02040602050305030304" pitchFamily="18" charset="0"/>
              </a:rPr>
              <a:t>.</a:t>
            </a:r>
          </a:p>
          <a:p>
            <a:pPr marL="64008" indent="0">
              <a:buNone/>
            </a:pPr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Экономическое мышление</a:t>
            </a:r>
          </a:p>
          <a:p>
            <a:pPr marL="64008" indent="0">
              <a:buNone/>
            </a:pPr>
            <a:r>
              <a:rPr lang="ru-RU" dirty="0">
                <a:latin typeface="Book Antiqua" panose="02040602050305030304" pitchFamily="18" charset="0"/>
              </a:rPr>
              <a:t>Принятие рациональных решений на основе сопоставления издержек и выгод.</a:t>
            </a:r>
          </a:p>
          <a:p>
            <a:pPr marL="64008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1178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305272"/>
            <a:ext cx="8229600" cy="6552728"/>
          </a:xfrm>
        </p:spPr>
        <p:txBody>
          <a:bodyPr>
            <a:normAutofit fontScale="85000" lnSpcReduction="20000"/>
          </a:bodyPr>
          <a:lstStyle/>
          <a:p>
            <a:pPr marL="64008" indent="0">
              <a:buNone/>
            </a:pPr>
            <a:r>
              <a:rPr lang="ru-RU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Процесс </a:t>
            </a:r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экономической деятельности</a:t>
            </a:r>
          </a:p>
          <a:p>
            <a:pPr marL="64008" indent="0">
              <a:buNone/>
            </a:pPr>
            <a:r>
              <a:rPr lang="ru-RU" dirty="0">
                <a:latin typeface="Book Antiqua" panose="02040602050305030304" pitchFamily="18" charset="0"/>
              </a:rPr>
              <a:t>Общественное воспроизводство в единстве его фаз. Включает: </a:t>
            </a:r>
            <a:r>
              <a:rPr lang="ru-RU" i="1" dirty="0">
                <a:latin typeface="Book Antiqua" panose="02040602050305030304" pitchFamily="18" charset="0"/>
              </a:rPr>
              <a:t>производство, распределение, обмен, перераспределение, потребление</a:t>
            </a:r>
            <a:r>
              <a:rPr lang="ru-RU" dirty="0" smtClean="0">
                <a:latin typeface="Book Antiqua" panose="02040602050305030304" pitchFamily="18" charset="0"/>
              </a:rPr>
              <a:t>.</a:t>
            </a:r>
          </a:p>
          <a:p>
            <a:pPr marL="64008" indent="0">
              <a:buNone/>
            </a:pPr>
            <a:endParaRPr lang="ru-RU" dirty="0">
              <a:latin typeface="Book Antiqua" panose="02040602050305030304" pitchFamily="18" charset="0"/>
            </a:endParaRPr>
          </a:p>
          <a:p>
            <a:pPr marL="64008" indent="0">
              <a:buNone/>
            </a:pPr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Производство</a:t>
            </a:r>
          </a:p>
          <a:p>
            <a:pPr marL="64008" indent="0">
              <a:buNone/>
            </a:pPr>
            <a:r>
              <a:rPr lang="ru-RU" dirty="0">
                <a:latin typeface="Book Antiqua" panose="02040602050305030304" pitchFamily="18" charset="0"/>
              </a:rPr>
              <a:t>Превращение экономических ресурсов в материальные блага (товары) и услуги, удовлетворяющие потребности людей.</a:t>
            </a:r>
          </a:p>
          <a:p>
            <a:endParaRPr lang="ru-RU" dirty="0">
              <a:latin typeface="Book Antiqua" panose="02040602050305030304" pitchFamily="18" charset="0"/>
            </a:endParaRPr>
          </a:p>
          <a:p>
            <a:pPr marL="64008" indent="0">
              <a:buNone/>
            </a:pPr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Распределение</a:t>
            </a:r>
          </a:p>
          <a:p>
            <a:pPr marL="64008" indent="0">
              <a:buNone/>
            </a:pPr>
            <a:r>
              <a:rPr lang="ru-RU" dirty="0">
                <a:latin typeface="Book Antiqua" panose="02040602050305030304" pitchFamily="18" charset="0"/>
              </a:rPr>
              <a:t>Определение доли совокупного дохода (продукта), приходящегося на различные группы общества. Функциональное распределение дохода в производстве реализуется в соответствии с участием в нем владельцев экономических ресурсов (труда, земли, капитала).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990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332656"/>
            <a:ext cx="8784976" cy="6525344"/>
          </a:xfrm>
        </p:spPr>
        <p:txBody>
          <a:bodyPr>
            <a:normAutofit fontScale="70000" lnSpcReduction="20000"/>
          </a:bodyPr>
          <a:lstStyle/>
          <a:p>
            <a:pPr marL="64008" indent="0">
              <a:buNone/>
            </a:pPr>
            <a:r>
              <a:rPr lang="ru-RU" sz="3600" b="1" dirty="0" smtClean="0">
                <a:solidFill>
                  <a:schemeClr val="bg1"/>
                </a:solidFill>
              </a:rPr>
              <a:t>Обмен</a:t>
            </a:r>
          </a:p>
          <a:p>
            <a:pPr marL="64008" indent="0">
              <a:buNone/>
            </a:pPr>
            <a:endParaRPr lang="ru-RU" sz="3600" b="1" dirty="0" smtClean="0">
              <a:solidFill>
                <a:schemeClr val="bg1"/>
              </a:solidFill>
            </a:endParaRPr>
          </a:p>
          <a:p>
            <a:pPr marL="64008" indent="0">
              <a:buNone/>
            </a:pPr>
            <a:r>
              <a:rPr lang="ru-RU" dirty="0" smtClean="0"/>
              <a:t>Взаимное </a:t>
            </a:r>
            <a:r>
              <a:rPr lang="ru-RU" dirty="0"/>
              <a:t>перемещение экономических благ (ресурсов, конечных продуктов и т.п.) между пользователями. В результате обмена факторы производства распределяются среди производителей, а потребительские блага между потребителями.</a:t>
            </a:r>
          </a:p>
          <a:p>
            <a:pPr marL="64008" indent="0">
              <a:buNone/>
            </a:pPr>
            <a:endParaRPr lang="ru-RU" dirty="0" smtClean="0"/>
          </a:p>
          <a:p>
            <a:pPr marL="64008" indent="0">
              <a:buNone/>
            </a:pPr>
            <a:r>
              <a:rPr lang="ru-RU" dirty="0" smtClean="0"/>
              <a:t>В </a:t>
            </a:r>
            <a:r>
              <a:rPr lang="ru-RU" dirty="0"/>
              <a:t>классической и марксистской концепциях представляет фазу общественного производства. </a:t>
            </a:r>
            <a:endParaRPr lang="ru-RU" dirty="0" smtClean="0"/>
          </a:p>
          <a:p>
            <a:pPr marL="64008" indent="0">
              <a:buNone/>
            </a:pPr>
            <a:endParaRPr lang="ru-RU" dirty="0"/>
          </a:p>
          <a:p>
            <a:pPr marL="64008" indent="0">
              <a:buNone/>
            </a:pPr>
            <a:r>
              <a:rPr lang="ru-RU" dirty="0"/>
              <a:t>В неоклассической теории обмен рассматривается как процесс, происходящий свободно без дополнительных затрат (издержек). Но институциональная теория, фиксируя изменения в экономических реалиях (платность информации, растущие затраты на продвижение товара и т.п.), ввела понятие </a:t>
            </a:r>
            <a:r>
              <a:rPr lang="ru-RU" b="1" i="1" dirty="0" err="1">
                <a:solidFill>
                  <a:schemeClr val="bg1"/>
                </a:solidFill>
              </a:rPr>
              <a:t>трансакционные</a:t>
            </a:r>
            <a:r>
              <a:rPr lang="ru-RU" b="1" i="1" dirty="0">
                <a:solidFill>
                  <a:schemeClr val="bg1"/>
                </a:solidFill>
              </a:rPr>
              <a:t> издержки</a:t>
            </a:r>
            <a:r>
              <a:rPr lang="ru-RU" dirty="0"/>
              <a:t>, которые в современных условиях рассматриваются не только как издержки обмена, а шире, как издержки функционирования хозяйственного механизма.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2238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6088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ru-RU" sz="3100" b="1" dirty="0">
                <a:solidFill>
                  <a:schemeClr val="bg1"/>
                </a:solidFill>
                <a:latin typeface="Book Antiqua" panose="02040602050305030304" pitchFamily="18" charset="0"/>
              </a:rPr>
              <a:t>Перераспределение</a:t>
            </a:r>
          </a:p>
          <a:p>
            <a:pPr marL="64008" indent="0">
              <a:buNone/>
            </a:pPr>
            <a:r>
              <a:rPr lang="ru-RU" dirty="0">
                <a:latin typeface="Book Antiqua" panose="02040602050305030304" pitchFamily="18" charset="0"/>
              </a:rPr>
              <a:t>Новое распределение ранее уже распределенных факторов производства или доходов (вне связи с предшествующим процессом производства).</a:t>
            </a:r>
          </a:p>
          <a:p>
            <a:pPr marL="64008" indent="0">
              <a:buNone/>
            </a:pPr>
            <a:r>
              <a:rPr lang="ru-RU" sz="3100" b="1" dirty="0">
                <a:solidFill>
                  <a:schemeClr val="bg1"/>
                </a:solidFill>
                <a:latin typeface="Book Antiqua" panose="02040602050305030304" pitchFamily="18" charset="0"/>
              </a:rPr>
              <a:t>Потребление</a:t>
            </a:r>
          </a:p>
          <a:p>
            <a:pPr marL="64008" indent="0">
              <a:buNone/>
            </a:pPr>
            <a:r>
              <a:rPr lang="ru-RU" dirty="0">
                <a:latin typeface="Book Antiqua" panose="02040602050305030304" pitchFamily="18" charset="0"/>
              </a:rPr>
              <a:t>Удовлетворение индивидуальных, семейно-групповых и производственных потребностей. В последнем случае обеспечивает воспроизводство факторов производства.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9185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3648" y="620688"/>
            <a:ext cx="7602582" cy="1254001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Методология экономической науки</a:t>
            </a:r>
          </a:p>
        </p:txBody>
      </p:sp>
    </p:spTree>
    <p:extLst>
      <p:ext uri="{BB962C8B-B14F-4D97-AF65-F5344CB8AC3E}">
        <p14:creationId xmlns:p14="http://schemas.microsoft.com/office/powerpoint/2010/main" val="1014582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332656"/>
            <a:ext cx="8579296" cy="6122152"/>
          </a:xfrm>
        </p:spPr>
        <p:txBody>
          <a:bodyPr>
            <a:normAutofit fontScale="70000" lnSpcReduction="20000"/>
          </a:bodyPr>
          <a:lstStyle/>
          <a:p>
            <a:pPr marL="64008" indent="0">
              <a:buNone/>
            </a:pPr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Предмет теоретической экономики</a:t>
            </a:r>
          </a:p>
          <a:p>
            <a:pPr marL="64008" indent="0">
              <a:buNone/>
            </a:pPr>
            <a:r>
              <a:rPr lang="ru-RU" dirty="0">
                <a:latin typeface="Book Antiqua" panose="02040602050305030304" pitchFamily="18" charset="0"/>
              </a:rPr>
              <a:t>Изучение эффективного использования ограниченных производственных ресурсов, необходимых для удовлетворения потребностей общества ,отдельных социальных групп и каждого человека.</a:t>
            </a:r>
          </a:p>
          <a:p>
            <a:pPr marL="64008" indent="0">
              <a:buNone/>
            </a:pPr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Позитивная экономика </a:t>
            </a:r>
            <a:r>
              <a:rPr lang="ru-RU" b="1" i="1" dirty="0">
                <a:solidFill>
                  <a:schemeClr val="bg1"/>
                </a:solidFill>
                <a:latin typeface="Book Antiqua" panose="02040602050305030304" pitchFamily="18" charset="0"/>
              </a:rPr>
              <a:t>(позитивная экономическая теория)</a:t>
            </a:r>
          </a:p>
          <a:p>
            <a:pPr marL="64008" indent="0">
              <a:buNone/>
            </a:pPr>
            <a:r>
              <a:rPr lang="ru-RU" dirty="0">
                <a:latin typeface="Book Antiqua" panose="02040602050305030304" pitchFamily="18" charset="0"/>
              </a:rPr>
              <a:t>Совокупность систематических знаний, относящихся к тому, что есть.</a:t>
            </a:r>
          </a:p>
          <a:p>
            <a:pPr marL="64008" indent="0">
              <a:buNone/>
            </a:pPr>
            <a:r>
              <a:rPr lang="ru-RU" dirty="0">
                <a:latin typeface="Book Antiqua" panose="02040602050305030304" pitchFamily="18" charset="0"/>
              </a:rPr>
              <a:t>Занимается сборов и анализов фактов (данных), на основе которых формулируются принципы (экономические законы).</a:t>
            </a:r>
          </a:p>
          <a:p>
            <a:pPr marL="64008" indent="0">
              <a:buNone/>
            </a:pPr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Принципы (экономические законы)</a:t>
            </a:r>
          </a:p>
          <a:p>
            <a:pPr marL="64008" indent="0">
              <a:buNone/>
            </a:pPr>
            <a:r>
              <a:rPr lang="ru-RU" dirty="0">
                <a:latin typeface="Book Antiqua" panose="02040602050305030304" pitchFamily="18" charset="0"/>
              </a:rPr>
              <a:t>Законы развития производства и другой экономической деятельности людей. Они характеризуют обобщенные мотивы практического поведения людей и организации (фирм) и функционирование институтов.</a:t>
            </a:r>
          </a:p>
          <a:p>
            <a:pPr marL="64008" indent="0">
              <a:buNone/>
            </a:pPr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Нормативная экономика </a:t>
            </a:r>
            <a:r>
              <a:rPr lang="ru-RU" b="1" i="1" dirty="0">
                <a:solidFill>
                  <a:schemeClr val="bg1"/>
                </a:solidFill>
                <a:latin typeface="Book Antiqua" panose="02040602050305030304" pitchFamily="18" charset="0"/>
              </a:rPr>
              <a:t>(нормативная экономическая теория)</a:t>
            </a:r>
          </a:p>
          <a:p>
            <a:pPr marL="64008" indent="0">
              <a:buNone/>
            </a:pPr>
            <a:r>
              <a:rPr lang="ru-RU" dirty="0">
                <a:latin typeface="Book Antiqua" panose="02040602050305030304" pitchFamily="18" charset="0"/>
              </a:rPr>
              <a:t>Совокупность систематических знаний, относящихся к тому, что должно быть. Отрасль экономической науки, основанная на оценочных суждениях относительно того, какой должна быть экономика, цели экономического развития и экономической политики.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2464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08712"/>
          </a:xfrm>
        </p:spPr>
        <p:txBody>
          <a:bodyPr>
            <a:normAutofit fontScale="62500" lnSpcReduction="20000"/>
          </a:bodyPr>
          <a:lstStyle/>
          <a:p>
            <a:pPr marL="64008" indent="0">
              <a:buNone/>
            </a:pPr>
            <a:r>
              <a:rPr lang="ru-RU" sz="3800" b="1" dirty="0">
                <a:solidFill>
                  <a:schemeClr val="bg1"/>
                </a:solidFill>
                <a:latin typeface="Book Antiqua" panose="02040602050305030304" pitchFamily="18" charset="0"/>
              </a:rPr>
              <a:t>Микроэкономика</a:t>
            </a:r>
          </a:p>
          <a:p>
            <a:pPr marL="64008" indent="0">
              <a:buNone/>
            </a:pPr>
            <a:r>
              <a:rPr lang="ru-RU" sz="3200" dirty="0">
                <a:latin typeface="Book Antiqua" panose="02040602050305030304" pitchFamily="18" charset="0"/>
              </a:rPr>
              <a:t>Раздел теоретической экономики, в рамках которого анализируются экономические действия (поведение) обособленных экономических агентов в условиях ограниченности ресурсов.</a:t>
            </a:r>
          </a:p>
          <a:p>
            <a:pPr marL="64008" indent="0">
              <a:buNone/>
            </a:pPr>
            <a:r>
              <a:rPr lang="ru-RU" sz="3200" dirty="0">
                <a:latin typeface="Book Antiqua" panose="02040602050305030304" pitchFamily="18" charset="0"/>
              </a:rPr>
              <a:t>Объектами исследования микроэкономики являются отдельные экономические единицы: индивиды, семейные (домашние) хозяйства, фирмы, отрасли, отдельные рынки и конкретные цены.</a:t>
            </a:r>
          </a:p>
          <a:p>
            <a:pPr marL="64008" indent="0">
              <a:buNone/>
            </a:pPr>
            <a:r>
              <a:rPr lang="ru-RU" sz="3200" dirty="0">
                <a:latin typeface="Book Antiqua" panose="02040602050305030304" pitchFamily="18" charset="0"/>
              </a:rPr>
              <a:t>В рамках микроэкономики формулируются принципы эффективного поведения продавцов и покупателей.</a:t>
            </a:r>
          </a:p>
          <a:p>
            <a:pPr marL="64008" indent="0">
              <a:buNone/>
            </a:pPr>
            <a:r>
              <a:rPr lang="ru-RU" sz="3200" dirty="0">
                <a:latin typeface="Book Antiqua" panose="02040602050305030304" pitchFamily="18" charset="0"/>
              </a:rPr>
              <a:t>Основными направлениями изучения в </a:t>
            </a:r>
            <a:r>
              <a:rPr lang="ru-RU" sz="3200" i="1" dirty="0">
                <a:solidFill>
                  <a:schemeClr val="bg1"/>
                </a:solidFill>
                <a:latin typeface="Book Antiqua" panose="02040602050305030304" pitchFamily="18" charset="0"/>
              </a:rPr>
              <a:t>теоретической микроэкономике</a:t>
            </a:r>
            <a:r>
              <a:rPr lang="ru-RU" sz="3200" dirty="0">
                <a:latin typeface="Book Antiqua" panose="02040602050305030304" pitchFamily="18" charset="0"/>
              </a:rPr>
              <a:t> являются:</a:t>
            </a:r>
          </a:p>
          <a:p>
            <a:pPr marL="64008" indent="0">
              <a:buNone/>
            </a:pPr>
            <a:r>
              <a:rPr lang="ru-RU" sz="3200" dirty="0" smtClean="0">
                <a:latin typeface="Book Antiqua" panose="02040602050305030304" pitchFamily="18" charset="0"/>
              </a:rPr>
              <a:t>- </a:t>
            </a:r>
            <a:r>
              <a:rPr lang="ru-RU" sz="3200" dirty="0">
                <a:latin typeface="Book Antiqua" panose="02040602050305030304" pitchFamily="18" charset="0"/>
              </a:rPr>
              <a:t>исследование закономерностей спроса, включая теорию предельной полезности;</a:t>
            </a:r>
          </a:p>
          <a:p>
            <a:pPr marL="64008" indent="0">
              <a:buNone/>
            </a:pPr>
            <a:r>
              <a:rPr lang="ru-RU" sz="3200" dirty="0">
                <a:latin typeface="Book Antiqua" panose="02040602050305030304" pitchFamily="18" charset="0"/>
              </a:rPr>
              <a:t>- теория предложения  – поведение отдельной фирмы и формирование ее издержек в конкретных рыночных условиях;</a:t>
            </a:r>
          </a:p>
          <a:p>
            <a:pPr marL="64008" indent="0">
              <a:buNone/>
            </a:pPr>
            <a:r>
              <a:rPr lang="ru-RU" sz="3200" dirty="0">
                <a:latin typeface="Book Antiqua" panose="02040602050305030304" pitchFamily="18" charset="0"/>
              </a:rPr>
              <a:t>- анализ соотношения спроса и предложение в зависимости от различных форм рынков в условиях совершенной и несовершенной конкуренции;</a:t>
            </a:r>
          </a:p>
          <a:p>
            <a:pPr marL="64008" indent="0">
              <a:buNone/>
            </a:pPr>
            <a:r>
              <a:rPr lang="ru-RU" sz="3200" dirty="0">
                <a:latin typeface="Book Antiqua" panose="02040602050305030304" pitchFamily="18" charset="0"/>
              </a:rPr>
              <a:t>- теория распределения – анализ рынков ресурсов и ценообразования на ресурсы (факторы) производства;</a:t>
            </a:r>
          </a:p>
          <a:p>
            <a:pPr marL="64008" indent="0">
              <a:buNone/>
            </a:pPr>
            <a:r>
              <a:rPr lang="ru-RU" sz="3200" dirty="0">
                <a:latin typeface="Book Antiqua" panose="02040602050305030304" pitchFamily="18" charset="0"/>
              </a:rPr>
              <a:t>- теория фирмы и предпринимательства.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0270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06128"/>
          </a:xfrm>
        </p:spPr>
        <p:txBody>
          <a:bodyPr>
            <a:normAutofit fontScale="85000" lnSpcReduction="20000"/>
          </a:bodyPr>
          <a:lstStyle/>
          <a:p>
            <a:pPr marL="64008" indent="0">
              <a:buNone/>
            </a:pPr>
            <a:r>
              <a:rPr lang="ru-RU" sz="3600" b="1" dirty="0">
                <a:solidFill>
                  <a:schemeClr val="bg1"/>
                </a:solidFill>
                <a:latin typeface="Book Antiqua" panose="02040602050305030304" pitchFamily="18" charset="0"/>
              </a:rPr>
              <a:t>Макроэкономика</a:t>
            </a:r>
          </a:p>
          <a:p>
            <a:pPr marL="64008" indent="0">
              <a:buNone/>
            </a:pPr>
            <a:r>
              <a:rPr lang="ru-RU" sz="3100" dirty="0">
                <a:latin typeface="Book Antiqua" panose="02040602050305030304" pitchFamily="18" charset="0"/>
              </a:rPr>
              <a:t>Раздел теоретической экономики, который занимается изучением законов функционирования национальной экономики в целом и ее основных секторов: домашний хозяйства, частный и правительственный секторы и др.</a:t>
            </a:r>
          </a:p>
          <a:p>
            <a:pPr marL="64008" indent="0">
              <a:buNone/>
            </a:pPr>
            <a:r>
              <a:rPr lang="ru-RU" sz="3100" dirty="0">
                <a:latin typeface="Book Antiqua" panose="02040602050305030304" pitchFamily="18" charset="0"/>
              </a:rPr>
              <a:t>Для этого используются агрегированные (обобщенные) показатели: ВВП, национальный доход, уровень безработицы, индекс инфляции ,валютный курс и т.д.</a:t>
            </a:r>
          </a:p>
          <a:p>
            <a:pPr marL="64008" indent="0">
              <a:buNone/>
            </a:pPr>
            <a:r>
              <a:rPr lang="ru-RU" sz="3100" dirty="0">
                <a:latin typeface="Book Antiqua" panose="02040602050305030304" pitchFamily="18" charset="0"/>
              </a:rPr>
              <a:t>В </a:t>
            </a:r>
            <a:r>
              <a:rPr lang="ru-RU" sz="3100" i="1" dirty="0">
                <a:solidFill>
                  <a:schemeClr val="bg1"/>
                </a:solidFill>
                <a:latin typeface="Book Antiqua" panose="02040602050305030304" pitchFamily="18" charset="0"/>
              </a:rPr>
              <a:t>макроэкономике</a:t>
            </a:r>
            <a:r>
              <a:rPr lang="ru-RU" sz="3100" dirty="0">
                <a:latin typeface="Book Antiqua" panose="02040602050305030304" pitchFamily="18" charset="0"/>
              </a:rPr>
              <a:t> решаются следующие задачи:</a:t>
            </a:r>
          </a:p>
          <a:p>
            <a:pPr marL="64008" indent="0">
              <a:buNone/>
            </a:pPr>
            <a:r>
              <a:rPr lang="ru-RU" sz="3100" dirty="0">
                <a:latin typeface="Book Antiqua" panose="02040602050305030304" pitchFamily="18" charset="0"/>
              </a:rPr>
              <a:t>- исследование экономики как целостной системы;</a:t>
            </a:r>
          </a:p>
          <a:p>
            <a:pPr marL="64008" indent="0">
              <a:buNone/>
            </a:pPr>
            <a:r>
              <a:rPr lang="ru-RU" sz="3100" dirty="0">
                <a:latin typeface="Book Antiqua" panose="02040602050305030304" pitchFamily="18" charset="0"/>
              </a:rPr>
              <a:t>- формулировка целей экономической политики;</a:t>
            </a:r>
          </a:p>
          <a:p>
            <a:pPr marL="64008" indent="0">
              <a:buNone/>
            </a:pPr>
            <a:r>
              <a:rPr lang="ru-RU" sz="3100" dirty="0">
                <a:latin typeface="Book Antiqua" panose="02040602050305030304" pitchFamily="18" charset="0"/>
              </a:rPr>
              <a:t>-определение инструментов, необходимых для ее реализации.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2766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552728"/>
          </a:xfrm>
        </p:spPr>
        <p:txBody>
          <a:bodyPr>
            <a:normAutofit fontScale="70000" lnSpcReduction="20000"/>
          </a:bodyPr>
          <a:lstStyle/>
          <a:p>
            <a:pPr marL="64008" indent="0">
              <a:buNone/>
            </a:pPr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Экономическая политика</a:t>
            </a:r>
          </a:p>
          <a:p>
            <a:pPr marL="64008" indent="0">
              <a:buNone/>
            </a:pPr>
            <a:r>
              <a:rPr lang="ru-RU" dirty="0">
                <a:latin typeface="Book Antiqua" panose="02040602050305030304" pitchFamily="18" charset="0"/>
              </a:rPr>
              <a:t>Комплекс мер, направленных на регулирование поведения экономических агентов (потребителей и производителей) или последствий их деятельности для эффективного достижения поставленных экономических целей: экономического роста, научно технического прогресса, более справедливого распределения доходов, полной занятости. </a:t>
            </a:r>
          </a:p>
          <a:p>
            <a:pPr marL="64008" indent="0">
              <a:buNone/>
            </a:pPr>
            <a:r>
              <a:rPr lang="ru-RU" dirty="0">
                <a:latin typeface="Book Antiqua" panose="02040602050305030304" pitchFamily="18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Методы экономической теории</a:t>
            </a:r>
          </a:p>
          <a:p>
            <a:pPr marL="64008" indent="0">
              <a:buNone/>
            </a:pPr>
            <a:r>
              <a:rPr lang="ru-RU" dirty="0">
                <a:latin typeface="Book Antiqua" panose="02040602050305030304" pitchFamily="18" charset="0"/>
              </a:rPr>
              <a:t>Совокупность способов, приемов познания экономических отношений и воспроизведение их в системе экономических категорий и законов.</a:t>
            </a:r>
          </a:p>
          <a:p>
            <a:pPr marL="64008" indent="0">
              <a:buNone/>
            </a:pPr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ru-RU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Индукция </a:t>
            </a:r>
            <a:r>
              <a:rPr lang="ru-RU" dirty="0">
                <a:latin typeface="Book Antiqua" panose="02040602050305030304" pitchFamily="18" charset="0"/>
              </a:rPr>
              <a:t>( от лат. </a:t>
            </a:r>
            <a:r>
              <a:rPr lang="ru-RU" i="1" dirty="0" err="1">
                <a:latin typeface="Book Antiqua" panose="02040602050305030304" pitchFamily="18" charset="0"/>
              </a:rPr>
              <a:t>Inductio</a:t>
            </a:r>
            <a:r>
              <a:rPr lang="ru-RU" dirty="0">
                <a:latin typeface="Book Antiqua" panose="02040602050305030304" pitchFamily="18" charset="0"/>
              </a:rPr>
              <a:t> – введение )</a:t>
            </a:r>
          </a:p>
          <a:p>
            <a:pPr marL="64008" indent="0">
              <a:buNone/>
            </a:pPr>
            <a:r>
              <a:rPr lang="ru-RU" dirty="0">
                <a:latin typeface="Book Antiqua" panose="02040602050305030304" pitchFamily="18" charset="0"/>
              </a:rPr>
              <a:t>Метод научного познания, состоящий в выведении общих суждений на основе изучения однородных частных процессов и явлений </a:t>
            </a:r>
            <a:r>
              <a:rPr lang="ru-RU" i="1" dirty="0">
                <a:latin typeface="Book Antiqua" panose="02040602050305030304" pitchFamily="18" charset="0"/>
              </a:rPr>
              <a:t>( от частного к общему!).</a:t>
            </a:r>
          </a:p>
          <a:p>
            <a:pPr marL="64008" indent="0">
              <a:buNone/>
            </a:pPr>
            <a:r>
              <a:rPr lang="ru-RU" dirty="0">
                <a:latin typeface="Book Antiqua" panose="02040602050305030304" pitchFamily="18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Дедукция</a:t>
            </a:r>
            <a:r>
              <a:rPr lang="ru-RU" dirty="0">
                <a:latin typeface="Book Antiqua" panose="02040602050305030304" pitchFamily="18" charset="0"/>
              </a:rPr>
              <a:t> ( от лат. </a:t>
            </a:r>
            <a:r>
              <a:rPr lang="ru-RU" i="1" dirty="0" err="1">
                <a:latin typeface="Book Antiqua" panose="02040602050305030304" pitchFamily="18" charset="0"/>
              </a:rPr>
              <a:t>Deduction</a:t>
            </a:r>
            <a:r>
              <a:rPr lang="ru-RU" dirty="0">
                <a:latin typeface="Book Antiqua" panose="02040602050305030304" pitchFamily="18" charset="0"/>
              </a:rPr>
              <a:t> – выведение ) </a:t>
            </a:r>
          </a:p>
          <a:p>
            <a:pPr marL="64008" indent="0">
              <a:buNone/>
            </a:pPr>
            <a:r>
              <a:rPr lang="ru-RU" dirty="0">
                <a:latin typeface="Book Antiqua" panose="02040602050305030304" pitchFamily="18" charset="0"/>
              </a:rPr>
              <a:t>Метод научного познания, состоящий в выведении частных суждений об экономическом явлении на основании знание класса, к которому принадлежит исследуемое явление </a:t>
            </a:r>
            <a:r>
              <a:rPr lang="ru-RU" i="1" dirty="0">
                <a:latin typeface="Book Antiqua" panose="02040602050305030304" pitchFamily="18" charset="0"/>
              </a:rPr>
              <a:t>( от общего к частному!) </a:t>
            </a:r>
            <a:r>
              <a:rPr lang="ru-RU" dirty="0">
                <a:latin typeface="Book Antiqua" panose="02040602050305030304" pitchFamily="18" charset="0"/>
              </a:rPr>
              <a:t>и позволяющий обосновывать частные явления и процессы на базе общих положений. С помощью индукции гипотеза проверяется реальными экономическими фактами.</a:t>
            </a:r>
          </a:p>
        </p:txBody>
      </p:sp>
    </p:spTree>
    <p:extLst>
      <p:ext uri="{BB962C8B-B14F-4D97-AF65-F5344CB8AC3E}">
        <p14:creationId xmlns:p14="http://schemas.microsoft.com/office/powerpoint/2010/main" val="286958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04056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ru-RU" sz="2400" dirty="0">
                <a:latin typeface="Book Antiqua" panose="02040602050305030304" pitchFamily="18" charset="0"/>
              </a:rPr>
              <a:t>Термин ”экономика” происходит от объединения греческих слов </a:t>
            </a:r>
            <a:r>
              <a:rPr lang="ru-RU" sz="2400" i="1" dirty="0" err="1" smtClean="0">
                <a:latin typeface="Book Antiqua" panose="02040602050305030304" pitchFamily="18" charset="0"/>
              </a:rPr>
              <a:t>oikos</a:t>
            </a:r>
            <a:r>
              <a:rPr lang="ru-RU" sz="2400" dirty="0" smtClean="0">
                <a:latin typeface="Book Antiqua" panose="02040602050305030304" pitchFamily="18" charset="0"/>
              </a:rPr>
              <a:t> -</a:t>
            </a:r>
            <a:r>
              <a:rPr lang="ru-RU" sz="2400" dirty="0">
                <a:latin typeface="Book Antiqua" panose="02040602050305030304" pitchFamily="18" charset="0"/>
              </a:rPr>
              <a:t>дом, хозяйство и </a:t>
            </a:r>
            <a:r>
              <a:rPr lang="ru-RU" sz="2400" i="1" dirty="0" err="1">
                <a:latin typeface="Book Antiqua" panose="02040602050305030304" pitchFamily="18" charset="0"/>
              </a:rPr>
              <a:t>nomos</a:t>
            </a:r>
            <a:r>
              <a:rPr lang="ru-RU" sz="2400" dirty="0">
                <a:latin typeface="Book Antiqua" panose="02040602050305030304" pitchFamily="18" charset="0"/>
              </a:rPr>
              <a:t> </a:t>
            </a:r>
            <a:r>
              <a:rPr lang="ru-RU" sz="2400" dirty="0" smtClean="0">
                <a:latin typeface="Book Antiqua" panose="02040602050305030304" pitchFamily="18" charset="0"/>
              </a:rPr>
              <a:t> –</a:t>
            </a:r>
            <a:r>
              <a:rPr lang="ru-RU" sz="2400" dirty="0">
                <a:latin typeface="Book Antiqua" panose="02040602050305030304" pitchFamily="18" charset="0"/>
              </a:rPr>
              <a:t>учение ,закон; то есть в первоначальном понимании-это учение о правильном ведении домашнего хозяйства.</a:t>
            </a:r>
          </a:p>
          <a:p>
            <a:pPr marL="64008" indent="0">
              <a:buNone/>
            </a:pPr>
            <a:r>
              <a:rPr lang="ru-RU" sz="2400" dirty="0">
                <a:latin typeface="Book Antiqua" panose="02040602050305030304" pitchFamily="18" charset="0"/>
              </a:rPr>
              <a:t>Принято считать, что первую работу с названием, которое переводят как «Домострой» (</a:t>
            </a:r>
            <a:r>
              <a:rPr lang="ru-RU" sz="2400" i="1" dirty="0" err="1">
                <a:latin typeface="Book Antiqua" panose="02040602050305030304" pitchFamily="18" charset="0"/>
              </a:rPr>
              <a:t>древнегреч</a:t>
            </a:r>
            <a:r>
              <a:rPr lang="ru-RU" sz="2400" dirty="0">
                <a:latin typeface="Book Antiqua" panose="02040602050305030304" pitchFamily="18" charset="0"/>
              </a:rPr>
              <a:t>. - </a:t>
            </a:r>
            <a:r>
              <a:rPr lang="ru-RU" sz="2400" dirty="0" err="1">
                <a:latin typeface="Book Antiqua" panose="02040602050305030304" pitchFamily="18" charset="0"/>
              </a:rPr>
              <a:t>Οἰκονομικός</a:t>
            </a:r>
            <a:r>
              <a:rPr lang="ru-RU" sz="2400" dirty="0">
                <a:latin typeface="Book Antiqua" panose="02040602050305030304" pitchFamily="18" charset="0"/>
              </a:rPr>
              <a:t>), написал греческий мыслитель </a:t>
            </a:r>
            <a:r>
              <a:rPr lang="ru-RU" sz="2400" dirty="0" err="1" smtClean="0">
                <a:latin typeface="Book Antiqua" panose="02040602050305030304" pitchFamily="18" charset="0"/>
              </a:rPr>
              <a:t>Ксенофонт</a:t>
            </a:r>
            <a:r>
              <a:rPr lang="ru-RU" sz="2400" dirty="0" smtClean="0">
                <a:latin typeface="Book Antiqua" panose="02040602050305030304" pitchFamily="18" charset="0"/>
              </a:rPr>
              <a:t> (</a:t>
            </a:r>
            <a:r>
              <a:rPr lang="ru-RU" sz="2400" dirty="0" err="1" smtClean="0">
                <a:latin typeface="Book Antiqua" panose="02040602050305030304" pitchFamily="18" charset="0"/>
              </a:rPr>
              <a:t>ок</a:t>
            </a:r>
            <a:r>
              <a:rPr lang="ru-RU" sz="2400" dirty="0">
                <a:latin typeface="Book Antiqua" panose="02040602050305030304" pitchFamily="18" charset="0"/>
              </a:rPr>
              <a:t>. 430-355 гг. до н.э</a:t>
            </a:r>
            <a:r>
              <a:rPr lang="ru-RU" sz="2400" dirty="0" smtClean="0">
                <a:latin typeface="Book Antiqua" panose="02040602050305030304" pitchFamily="18" charset="0"/>
              </a:rPr>
              <a:t>.). Широкую </a:t>
            </a:r>
            <a:r>
              <a:rPr lang="ru-RU" sz="2400" dirty="0">
                <a:latin typeface="Book Antiqua" panose="02040602050305030304" pitchFamily="18" charset="0"/>
              </a:rPr>
              <a:t>известность в античном и средневековом мире, как “</a:t>
            </a:r>
            <a:r>
              <a:rPr lang="ru-RU" sz="2400" i="1" dirty="0" err="1">
                <a:latin typeface="Book Antiqua" panose="02040602050305030304" pitchFamily="18" charset="0"/>
              </a:rPr>
              <a:t>Oeconomicus</a:t>
            </a:r>
            <a:r>
              <a:rPr lang="ru-RU" sz="2400" dirty="0">
                <a:latin typeface="Book Antiqua" panose="02040602050305030304" pitchFamily="18" charset="0"/>
              </a:rPr>
              <a:t>”, эта работа получила после перевода на латынь, сделанного Цицероном.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9167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08712"/>
          </a:xfrm>
        </p:spPr>
        <p:txBody>
          <a:bodyPr>
            <a:normAutofit fontScale="77500" lnSpcReduction="20000"/>
          </a:bodyPr>
          <a:lstStyle/>
          <a:p>
            <a:pPr marL="64008" indent="0">
              <a:buNone/>
            </a:pPr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Аналогия </a:t>
            </a:r>
          </a:p>
          <a:p>
            <a:pPr marL="64008" indent="0">
              <a:buNone/>
            </a:pPr>
            <a:r>
              <a:rPr lang="ru-RU" dirty="0">
                <a:latin typeface="Book Antiqua" panose="02040602050305030304" pitchFamily="18" charset="0"/>
              </a:rPr>
              <a:t>Метод  познания, предполагающий перенос свойств с известного явления или процесса на неизвестное. </a:t>
            </a:r>
            <a:endParaRPr lang="ru-RU" dirty="0" smtClean="0">
              <a:latin typeface="Book Antiqua" panose="02040602050305030304" pitchFamily="18" charset="0"/>
            </a:endParaRPr>
          </a:p>
          <a:p>
            <a:pPr marL="64008" indent="0">
              <a:buNone/>
            </a:pPr>
            <a:r>
              <a:rPr lang="ru-RU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Абстракция  </a:t>
            </a:r>
            <a:r>
              <a:rPr lang="ru-RU" dirty="0">
                <a:latin typeface="Book Antiqua" panose="02040602050305030304" pitchFamily="18" charset="0"/>
              </a:rPr>
              <a:t>( от лат. </a:t>
            </a:r>
            <a:r>
              <a:rPr lang="ru-RU" i="1" dirty="0" err="1">
                <a:latin typeface="Book Antiqua" panose="02040602050305030304" pitchFamily="18" charset="0"/>
              </a:rPr>
              <a:t>Abstraction</a:t>
            </a:r>
            <a:r>
              <a:rPr lang="ru-RU" dirty="0">
                <a:latin typeface="Book Antiqua" panose="02040602050305030304" pitchFamily="18" charset="0"/>
              </a:rPr>
              <a:t> – отвлечение )</a:t>
            </a:r>
          </a:p>
          <a:p>
            <a:pPr marL="64008" indent="0">
              <a:buNone/>
            </a:pPr>
            <a:r>
              <a:rPr lang="ru-RU" dirty="0">
                <a:latin typeface="Book Antiqua" panose="02040602050305030304" pitchFamily="18" charset="0"/>
              </a:rPr>
              <a:t>Метод научного познания, основанный на исключении из анализа всего случайного, второстепенного, единичного; и предполагающий выделение и нахождение и объекте самого основного, главного, постоянного, сущностного. </a:t>
            </a:r>
          </a:p>
          <a:p>
            <a:pPr marL="64008" indent="0">
              <a:buNone/>
            </a:pPr>
            <a:r>
              <a:rPr lang="ru-RU" dirty="0">
                <a:latin typeface="Book Antiqua" panose="02040602050305030304" pitchFamily="18" charset="0"/>
              </a:rPr>
              <a:t>  </a:t>
            </a:r>
            <a:r>
              <a:rPr lang="ru-RU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Анализ</a:t>
            </a:r>
            <a:endParaRPr lang="ru-RU" b="1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64008" indent="0">
              <a:buNone/>
            </a:pPr>
            <a:r>
              <a:rPr lang="ru-RU" dirty="0">
                <a:latin typeface="Book Antiqua" panose="02040602050305030304" pitchFamily="18" charset="0"/>
              </a:rPr>
              <a:t>Метод научного исследования, основанный на разделении целого на составляющие элементы и изучение свойств каждого из них.</a:t>
            </a:r>
          </a:p>
          <a:p>
            <a:pPr marL="64008" indent="0">
              <a:buNone/>
            </a:pPr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   Синтез</a:t>
            </a:r>
          </a:p>
          <a:p>
            <a:pPr marL="64008" indent="0">
              <a:buNone/>
            </a:pPr>
            <a:r>
              <a:rPr lang="ru-RU" dirty="0">
                <a:latin typeface="Book Antiqua" panose="02040602050305030304" pitchFamily="18" charset="0"/>
              </a:rPr>
              <a:t>Метод научного исследования, предполагающий, что знание об объекте получается путем мысленного соединения элементов и отдельных частей явления, изученных в процессе анализа, в единое связанное целое.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6407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507288" cy="6480720"/>
          </a:xfrm>
        </p:spPr>
        <p:txBody>
          <a:bodyPr>
            <a:normAutofit fontScale="77500" lnSpcReduction="20000"/>
          </a:bodyPr>
          <a:lstStyle/>
          <a:p>
            <a:pPr marL="64008" indent="0">
              <a:buNone/>
            </a:pPr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“</a:t>
            </a:r>
            <a:r>
              <a:rPr lang="ru-RU" b="1" dirty="0" err="1">
                <a:solidFill>
                  <a:schemeClr val="bg1"/>
                </a:solidFill>
                <a:latin typeface="Book Antiqua" panose="02040602050305030304" pitchFamily="18" charset="0"/>
              </a:rPr>
              <a:t>Post</a:t>
            </a:r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ru-RU" b="1" dirty="0" err="1">
                <a:solidFill>
                  <a:schemeClr val="bg1"/>
                </a:solidFill>
                <a:latin typeface="Book Antiqua" panose="02040602050305030304" pitchFamily="18" charset="0"/>
              </a:rPr>
              <a:t>hoe</a:t>
            </a:r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, </a:t>
            </a:r>
            <a:r>
              <a:rPr lang="ru-RU" b="1" dirty="0" err="1">
                <a:solidFill>
                  <a:schemeClr val="bg1"/>
                </a:solidFill>
                <a:latin typeface="Book Antiqua" panose="02040602050305030304" pitchFamily="18" charset="0"/>
              </a:rPr>
              <a:t>ergo</a:t>
            </a:r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ru-RU" b="1" dirty="0" err="1">
                <a:solidFill>
                  <a:schemeClr val="bg1"/>
                </a:solidFill>
                <a:latin typeface="Book Antiqua" panose="02040602050305030304" pitchFamily="18" charset="0"/>
              </a:rPr>
              <a:t>propter</a:t>
            </a:r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ru-RU" b="1" dirty="0" err="1">
                <a:solidFill>
                  <a:schemeClr val="bg1"/>
                </a:solidFill>
                <a:latin typeface="Book Antiqua" panose="02040602050305030304" pitchFamily="18" charset="0"/>
              </a:rPr>
              <a:t>hoe</a:t>
            </a:r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” </a:t>
            </a:r>
            <a:r>
              <a:rPr lang="ru-RU" dirty="0">
                <a:latin typeface="Book Antiqua" panose="02040602050305030304" pitchFamily="18" charset="0"/>
              </a:rPr>
              <a:t>(лат. – </a:t>
            </a:r>
            <a:r>
              <a:rPr lang="ru-RU" i="1" dirty="0">
                <a:latin typeface="Book Antiqua" panose="02040602050305030304" pitchFamily="18" charset="0"/>
              </a:rPr>
              <a:t>после этого, следовательно, вследствие этого</a:t>
            </a:r>
            <a:r>
              <a:rPr lang="ru-RU" dirty="0">
                <a:latin typeface="Book Antiqua" panose="02040602050305030304" pitchFamily="18" charset="0"/>
              </a:rPr>
              <a:t>)  </a:t>
            </a:r>
          </a:p>
          <a:p>
            <a:pPr marL="64008" indent="0">
              <a:buNone/>
            </a:pPr>
            <a:r>
              <a:rPr lang="ru-RU" dirty="0">
                <a:latin typeface="Book Antiqua" panose="02040602050305030304" pitchFamily="18" charset="0"/>
              </a:rPr>
              <a:t>Логически ошибочное построение или некорректный ход рассуждений, согласно которому одно событие, предшествующее другому, рассматривается как его причина.</a:t>
            </a:r>
          </a:p>
          <a:p>
            <a:pPr marL="64008" indent="0">
              <a:buNone/>
            </a:pPr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Допущение </a:t>
            </a:r>
            <a:r>
              <a:rPr lang="ru-RU" b="1" i="1" dirty="0">
                <a:solidFill>
                  <a:schemeClr val="bg1"/>
                </a:solidFill>
                <a:latin typeface="Book Antiqua" panose="02040602050305030304" pitchFamily="18" charset="0"/>
              </a:rPr>
              <a:t>“при прочих равных условиях” </a:t>
            </a:r>
            <a:r>
              <a:rPr lang="ru-RU" dirty="0">
                <a:latin typeface="Book Antiqua" panose="02040602050305030304" pitchFamily="18" charset="0"/>
              </a:rPr>
              <a:t>( лат. – </a:t>
            </a:r>
            <a:r>
              <a:rPr lang="ru-RU" i="1" dirty="0" err="1">
                <a:solidFill>
                  <a:schemeClr val="bg1"/>
                </a:solidFill>
                <a:latin typeface="Book Antiqua" panose="02040602050305030304" pitchFamily="18" charset="0"/>
              </a:rPr>
              <a:t>ceteris</a:t>
            </a:r>
            <a:r>
              <a:rPr lang="ru-RU" i="1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ru-RU" i="1" dirty="0" err="1">
                <a:solidFill>
                  <a:schemeClr val="bg1"/>
                </a:solidFill>
                <a:latin typeface="Book Antiqua" panose="02040602050305030304" pitchFamily="18" charset="0"/>
              </a:rPr>
              <a:t>paribus</a:t>
            </a:r>
            <a:r>
              <a:rPr lang="ru-RU" dirty="0">
                <a:latin typeface="Book Antiqua" panose="02040602050305030304" pitchFamily="18" charset="0"/>
              </a:rPr>
              <a:t>)</a:t>
            </a:r>
          </a:p>
          <a:p>
            <a:pPr marL="64008" indent="0">
              <a:buNone/>
            </a:pPr>
            <a:r>
              <a:rPr lang="ru-RU" dirty="0">
                <a:latin typeface="Book Antiqua" panose="02040602050305030304" pitchFamily="18" charset="0"/>
              </a:rPr>
              <a:t>Допущение, согласно которому другие (внешние) факторы и условия, за исключением используемых в анализе, рассматриваются как постоянные.</a:t>
            </a:r>
          </a:p>
          <a:p>
            <a:pPr marL="64008" indent="0">
              <a:buNone/>
            </a:pPr>
            <a:r>
              <a:rPr lang="ru-RU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Гипотеза</a:t>
            </a:r>
            <a:endParaRPr lang="ru-RU" b="1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64008" indent="0">
              <a:buNone/>
            </a:pPr>
            <a:r>
              <a:rPr lang="ru-RU" dirty="0">
                <a:latin typeface="Book Antiqua" panose="02040602050305030304" pitchFamily="18" charset="0"/>
              </a:rPr>
              <a:t>Научное предположение, выдвигаемое для объяснения какого-либо явления, требующее как проверки на опыте, так и теоретического обоснования для того, чтобы стать достоверной теорией.</a:t>
            </a:r>
          </a:p>
          <a:p>
            <a:pPr marL="64008" indent="0">
              <a:buNone/>
            </a:pPr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Корреляция</a:t>
            </a:r>
          </a:p>
          <a:p>
            <a:pPr marL="64008" indent="0">
              <a:buNone/>
            </a:pPr>
            <a:r>
              <a:rPr lang="ru-RU" dirty="0">
                <a:latin typeface="Book Antiqua" panose="02040602050305030304" pitchFamily="18" charset="0"/>
              </a:rPr>
              <a:t>Систематическая и обусловленная связь между двумя рядами данных (двумя видами явлений).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4943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597352"/>
          </a:xfrm>
        </p:spPr>
        <p:txBody>
          <a:bodyPr>
            <a:normAutofit fontScale="77500" lnSpcReduction="20000"/>
          </a:bodyPr>
          <a:lstStyle/>
          <a:p>
            <a:pPr marL="64008" indent="0">
              <a:buNone/>
            </a:pPr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Функциональный анализ</a:t>
            </a:r>
          </a:p>
          <a:p>
            <a:pPr marL="64008" indent="0">
              <a:buNone/>
            </a:pPr>
            <a:r>
              <a:rPr lang="ru-RU" dirty="0">
                <a:latin typeface="Book Antiqua" panose="02040602050305030304" pitchFamily="18" charset="0"/>
              </a:rPr>
              <a:t>Отражение принципа взаимной зависимости экономических явлений при помощи функций (переменных величин, зависящих от других переменных величин; зависимость функций от аргумента – независимой переменной).</a:t>
            </a:r>
          </a:p>
          <a:p>
            <a:pPr marL="64008" indent="0">
              <a:buNone/>
            </a:pPr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Экономическая модель	</a:t>
            </a:r>
          </a:p>
          <a:p>
            <a:pPr marL="64008" indent="0">
              <a:buNone/>
            </a:pPr>
            <a:r>
              <a:rPr lang="ru-RU" dirty="0">
                <a:latin typeface="Book Antiqua" panose="02040602050305030304" pitchFamily="18" charset="0"/>
              </a:rPr>
              <a:t>Теоретическое (абстрактное) представление о внутренних закономерных взаимосвязях между экономическими переменными, очищенное от исторических и других случайностей. Экономическая модель может быть представлена в форме графика, формулы, уравнения и т.п.</a:t>
            </a:r>
          </a:p>
          <a:p>
            <a:pPr marL="64008" indent="0">
              <a:buNone/>
            </a:pPr>
            <a:r>
              <a:rPr lang="ru-RU" dirty="0">
                <a:latin typeface="Book Antiqua" panose="02040602050305030304" pitchFamily="18" charset="0"/>
              </a:rPr>
              <a:t>Экономические модели используются для объяснения законов функционирования экономических явлений, для задач прогнозирования, определения оптимального состояния предмета или явления и пр. </a:t>
            </a:r>
          </a:p>
          <a:p>
            <a:pPr marL="64008" indent="0">
              <a:buNone/>
            </a:pPr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Экономический империализм</a:t>
            </a:r>
          </a:p>
          <a:p>
            <a:pPr marL="64008" indent="0">
              <a:buNone/>
            </a:pPr>
            <a:r>
              <a:rPr lang="ru-RU" dirty="0">
                <a:latin typeface="Book Antiqua" panose="02040602050305030304" pitchFamily="18" charset="0"/>
              </a:rPr>
              <a:t>Экономический подход к анализу всех социальных явлений и процессов общественной жизни.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1918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20688"/>
            <a:ext cx="8507288" cy="5546088"/>
          </a:xfrm>
        </p:spPr>
        <p:txBody>
          <a:bodyPr>
            <a:normAutofit fontScale="92500" lnSpcReduction="10000"/>
          </a:bodyPr>
          <a:lstStyle/>
          <a:p>
            <a:pPr marL="64008" indent="0">
              <a:buNone/>
            </a:pPr>
            <a:r>
              <a:rPr lang="ru-RU" sz="2600" dirty="0">
                <a:latin typeface="Book Antiqua" panose="02040602050305030304" pitchFamily="18" charset="0"/>
              </a:rPr>
              <a:t>Сегодня понятие «экономика», имеет ряд значений:</a:t>
            </a:r>
          </a:p>
          <a:p>
            <a:pPr marL="64008" indent="0">
              <a:buNone/>
            </a:pPr>
            <a:endParaRPr lang="ru-RU" sz="2600" dirty="0" smtClean="0">
              <a:latin typeface="Book Antiqua" panose="02040602050305030304" pitchFamily="18" charset="0"/>
            </a:endParaRPr>
          </a:p>
          <a:p>
            <a:pPr marL="64008" indent="0">
              <a:buNone/>
            </a:pPr>
            <a:r>
              <a:rPr lang="ru-RU" sz="2600" dirty="0" smtClean="0">
                <a:latin typeface="Book Antiqua" panose="02040602050305030304" pitchFamily="18" charset="0"/>
              </a:rPr>
              <a:t>1</a:t>
            </a:r>
            <a:r>
              <a:rPr lang="ru-RU" sz="2600" dirty="0">
                <a:latin typeface="Book Antiqua" panose="02040602050305030304" pitchFamily="18" charset="0"/>
              </a:rPr>
              <a:t>) </a:t>
            </a:r>
            <a:r>
              <a:rPr lang="ru-RU" sz="2600" i="1" dirty="0">
                <a:solidFill>
                  <a:schemeClr val="bg1"/>
                </a:solidFill>
                <a:latin typeface="Book Antiqua" panose="02040602050305030304" pitchFamily="18" charset="0"/>
              </a:rPr>
              <a:t>хозяйство</a:t>
            </a:r>
            <a:r>
              <a:rPr lang="ru-RU" sz="26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ru-RU" sz="2600" dirty="0">
                <a:latin typeface="Book Antiqua" panose="02040602050305030304" pitchFamily="18" charset="0"/>
              </a:rPr>
              <a:t>- то есть совокупность всех отраслей, осуществляющих и обеспечивающих производство;</a:t>
            </a:r>
          </a:p>
          <a:p>
            <a:pPr marL="64008" indent="0">
              <a:buNone/>
            </a:pPr>
            <a:endParaRPr lang="ru-RU" sz="2600" dirty="0" smtClean="0">
              <a:latin typeface="Book Antiqua" panose="02040602050305030304" pitchFamily="18" charset="0"/>
            </a:endParaRPr>
          </a:p>
          <a:p>
            <a:pPr marL="64008" indent="0">
              <a:buNone/>
            </a:pPr>
            <a:r>
              <a:rPr lang="ru-RU" sz="2600" dirty="0" smtClean="0">
                <a:latin typeface="Book Antiqua" panose="02040602050305030304" pitchFamily="18" charset="0"/>
              </a:rPr>
              <a:t>2</a:t>
            </a:r>
            <a:r>
              <a:rPr lang="ru-RU" sz="2600" dirty="0">
                <a:latin typeface="Book Antiqua" panose="02040602050305030304" pitchFamily="18" charset="0"/>
              </a:rPr>
              <a:t>) </a:t>
            </a:r>
            <a:r>
              <a:rPr lang="ru-RU" sz="2600" i="1" dirty="0">
                <a:solidFill>
                  <a:schemeClr val="bg1"/>
                </a:solidFill>
                <a:latin typeface="Book Antiqua" panose="02040602050305030304" pitchFamily="18" charset="0"/>
              </a:rPr>
              <a:t>совокупность экономических учебных дисциплин</a:t>
            </a:r>
            <a:r>
              <a:rPr lang="ru-RU" sz="2600" dirty="0">
                <a:latin typeface="Book Antiqua" panose="02040602050305030304" pitchFamily="18" charset="0"/>
              </a:rPr>
              <a:t>: менеджмент маркетинг, экономика фирмы, экономика транспорта и т.д.;</a:t>
            </a:r>
          </a:p>
          <a:p>
            <a:pPr marL="64008" indent="0">
              <a:buNone/>
            </a:pPr>
            <a:endParaRPr lang="ru-RU" sz="2600" dirty="0" smtClean="0">
              <a:latin typeface="Book Antiqua" panose="02040602050305030304" pitchFamily="18" charset="0"/>
            </a:endParaRPr>
          </a:p>
          <a:p>
            <a:pPr marL="64008" indent="0">
              <a:buNone/>
            </a:pPr>
            <a:r>
              <a:rPr lang="ru-RU" sz="2600" dirty="0" smtClean="0">
                <a:latin typeface="Book Antiqua" panose="02040602050305030304" pitchFamily="18" charset="0"/>
              </a:rPr>
              <a:t>3</a:t>
            </a:r>
            <a:r>
              <a:rPr lang="ru-RU" sz="2600" dirty="0">
                <a:latin typeface="Book Antiqua" panose="02040602050305030304" pitchFamily="18" charset="0"/>
              </a:rPr>
              <a:t>) </a:t>
            </a:r>
            <a:r>
              <a:rPr lang="ru-RU" sz="2600" i="1" dirty="0">
                <a:solidFill>
                  <a:schemeClr val="bg1"/>
                </a:solidFill>
                <a:latin typeface="Book Antiqua" panose="02040602050305030304" pitchFamily="18" charset="0"/>
              </a:rPr>
              <a:t>общая теоретическая дисциплина</a:t>
            </a:r>
            <a:r>
              <a:rPr lang="ru-RU" sz="2600" dirty="0">
                <a:latin typeface="Book Antiqua" panose="02040602050305030304" pitchFamily="18" charset="0"/>
              </a:rPr>
              <a:t>. В этом качестве также используются ее другие наименования: </a:t>
            </a:r>
            <a:r>
              <a:rPr lang="ru-RU" sz="2600" i="1" dirty="0" smtClean="0">
                <a:latin typeface="Book Antiqua" panose="02040602050305030304" pitchFamily="18" charset="0"/>
              </a:rPr>
              <a:t>« Экономическая теория », </a:t>
            </a:r>
            <a:r>
              <a:rPr lang="ru-RU" sz="2600" i="1" dirty="0">
                <a:latin typeface="Book Antiqua" panose="02040602050305030304" pitchFamily="18" charset="0"/>
              </a:rPr>
              <a:t>«Основы экономики», </a:t>
            </a:r>
            <a:r>
              <a:rPr lang="ru-RU" sz="2600" dirty="0">
                <a:latin typeface="Book Antiqua" panose="02040602050305030304" pitchFamily="18" charset="0"/>
              </a:rPr>
              <a:t>а также «</a:t>
            </a:r>
            <a:r>
              <a:rPr lang="ru-RU" sz="2600" i="1" dirty="0" err="1">
                <a:latin typeface="Book Antiqua" panose="02040602050305030304" pitchFamily="18" charset="0"/>
              </a:rPr>
              <a:t>Экономикс</a:t>
            </a:r>
            <a:r>
              <a:rPr lang="ru-RU" sz="2600" dirty="0">
                <a:latin typeface="Book Antiqua" panose="02040602050305030304" pitchFamily="18" charset="0"/>
              </a:rPr>
              <a:t>», которое получило широкое распространение после работы </a:t>
            </a:r>
            <a:r>
              <a:rPr lang="ru-RU" sz="2600" dirty="0" err="1">
                <a:latin typeface="Book Antiqua" panose="02040602050305030304" pitchFamily="18" charset="0"/>
              </a:rPr>
              <a:t>А.Маршалла</a:t>
            </a:r>
            <a:r>
              <a:rPr lang="ru-RU" sz="2600" dirty="0">
                <a:latin typeface="Book Antiqua" panose="02040602050305030304" pitchFamily="18" charset="0"/>
              </a:rPr>
              <a:t> «Принципы </a:t>
            </a:r>
            <a:r>
              <a:rPr lang="ru-RU" sz="2600" dirty="0" err="1">
                <a:latin typeface="Book Antiqua" panose="02040602050305030304" pitchFamily="18" charset="0"/>
              </a:rPr>
              <a:t>экономикс</a:t>
            </a:r>
            <a:r>
              <a:rPr lang="ru-RU" sz="2600" dirty="0">
                <a:latin typeface="Book Antiqua" panose="02040602050305030304" pitchFamily="18" charset="0"/>
              </a:rPr>
              <a:t>» (1890)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641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88640"/>
            <a:ext cx="8517632" cy="6552728"/>
          </a:xfrm>
        </p:spPr>
        <p:txBody>
          <a:bodyPr>
            <a:normAutofit fontScale="62500" lnSpcReduction="20000"/>
          </a:bodyPr>
          <a:lstStyle/>
          <a:p>
            <a:pPr marL="64008" indent="0">
              <a:buNone/>
            </a:pPr>
            <a:r>
              <a:rPr lang="ru-RU" sz="3800" dirty="0">
                <a:latin typeface="Book Antiqua" panose="02040602050305030304" pitchFamily="18" charset="0"/>
              </a:rPr>
              <a:t>Как </a:t>
            </a:r>
            <a:r>
              <a:rPr lang="ru-RU" sz="3800" i="1" dirty="0">
                <a:latin typeface="Book Antiqua" panose="02040602050305030304" pitchFamily="18" charset="0"/>
              </a:rPr>
              <a:t>теоретическая дисциплина</a:t>
            </a:r>
            <a:r>
              <a:rPr lang="ru-RU" sz="3800" dirty="0">
                <a:latin typeface="Book Antiqua" panose="02040602050305030304" pitchFamily="18" charset="0"/>
              </a:rPr>
              <a:t> экономика включает следующие разделы</a:t>
            </a:r>
            <a:r>
              <a:rPr lang="ru-RU" sz="3800" dirty="0" smtClean="0">
                <a:latin typeface="Book Antiqua" panose="02040602050305030304" pitchFamily="18" charset="0"/>
              </a:rPr>
              <a:t>:</a:t>
            </a:r>
          </a:p>
          <a:p>
            <a:pPr marL="64008" indent="0">
              <a:buNone/>
            </a:pPr>
            <a:endParaRPr lang="ru-RU" sz="3800" dirty="0">
              <a:latin typeface="Book Antiqua" panose="02040602050305030304" pitchFamily="18" charset="0"/>
            </a:endParaRPr>
          </a:p>
          <a:p>
            <a:pPr marL="64008" indent="0">
              <a:buNone/>
            </a:pPr>
            <a:r>
              <a:rPr lang="ru-RU" sz="3800" i="1" dirty="0">
                <a:latin typeface="Book Antiqua" panose="02040602050305030304" pitchFamily="18" charset="0"/>
              </a:rPr>
              <a:t>Общие вопросы экономической науки</a:t>
            </a:r>
            <a:r>
              <a:rPr lang="ru-RU" sz="3800" dirty="0">
                <a:latin typeface="Book Antiqua" panose="02040602050305030304" pitchFamily="18" charset="0"/>
              </a:rPr>
              <a:t>, в котором рассматриваются базовые экономические понятия.</a:t>
            </a:r>
          </a:p>
          <a:p>
            <a:pPr marL="64008" indent="0">
              <a:buNone/>
            </a:pPr>
            <a:r>
              <a:rPr lang="ru-RU" sz="3800" i="1" dirty="0">
                <a:solidFill>
                  <a:schemeClr val="bg1"/>
                </a:solidFill>
                <a:latin typeface="Book Antiqua" panose="02040602050305030304" pitchFamily="18" charset="0"/>
              </a:rPr>
              <a:t>Микроэкономика</a:t>
            </a:r>
            <a:r>
              <a:rPr lang="ru-RU" sz="3800" dirty="0">
                <a:latin typeface="Book Antiqua" panose="02040602050305030304" pitchFamily="18" charset="0"/>
              </a:rPr>
              <a:t> посвящена изучению хозяйствующих субъектов, поведения экономического индивида или/и группы.</a:t>
            </a:r>
          </a:p>
          <a:p>
            <a:pPr marL="64008" indent="0">
              <a:buNone/>
            </a:pPr>
            <a:r>
              <a:rPr lang="ru-RU" sz="3800" i="1" dirty="0">
                <a:solidFill>
                  <a:schemeClr val="bg1"/>
                </a:solidFill>
                <a:latin typeface="Book Antiqua" panose="02040602050305030304" pitchFamily="18" charset="0"/>
              </a:rPr>
              <a:t>Макроэкономика</a:t>
            </a:r>
            <a:r>
              <a:rPr lang="ru-RU" sz="38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ru-RU" sz="3800" dirty="0">
                <a:latin typeface="Book Antiqua" panose="02040602050305030304" pitchFamily="18" charset="0"/>
              </a:rPr>
              <a:t>изучает экономику национального хозяйства, страны в целом. Этот раздел включает и анализ экономики регионов, в настоящее время получивший название </a:t>
            </a:r>
            <a:r>
              <a:rPr lang="ru-RU" sz="3800" i="1" dirty="0" err="1">
                <a:latin typeface="Book Antiqua" panose="02040602050305030304" pitchFamily="18" charset="0"/>
              </a:rPr>
              <a:t>мезоэкономика</a:t>
            </a:r>
            <a:r>
              <a:rPr lang="ru-RU" sz="3800" dirty="0">
                <a:latin typeface="Book Antiqua" panose="02040602050305030304" pitchFamily="18" charset="0"/>
              </a:rPr>
              <a:t>.</a:t>
            </a:r>
          </a:p>
          <a:p>
            <a:pPr marL="64008" indent="0">
              <a:buNone/>
            </a:pPr>
            <a:r>
              <a:rPr lang="ru-RU" sz="3800" dirty="0">
                <a:latin typeface="Book Antiqua" panose="02040602050305030304" pitchFamily="18" charset="0"/>
              </a:rPr>
              <a:t>В разделе </a:t>
            </a:r>
            <a:r>
              <a:rPr lang="ru-RU" sz="3800" i="1" dirty="0">
                <a:solidFill>
                  <a:schemeClr val="bg1"/>
                </a:solidFill>
                <a:latin typeface="Book Antiqua" panose="02040602050305030304" pitchFamily="18" charset="0"/>
              </a:rPr>
              <a:t>Международная экономика </a:t>
            </a:r>
            <a:r>
              <a:rPr lang="ru-RU" sz="3800" dirty="0">
                <a:latin typeface="Book Antiqua" panose="02040602050305030304" pitchFamily="18" charset="0"/>
              </a:rPr>
              <a:t>рассматриваются экономические связи между странами и объединениями стран, а также глобальные проблемы функционирования мировой экономики.</a:t>
            </a:r>
          </a:p>
          <a:p>
            <a:pPr marL="64008" indent="0">
              <a:buNone/>
            </a:pPr>
            <a:r>
              <a:rPr lang="ru-RU" sz="3800" dirty="0">
                <a:latin typeface="Book Antiqua" panose="02040602050305030304" pitchFamily="18" charset="0"/>
              </a:rPr>
              <a:t>Самостоятельной частью теоретической экономики является </a:t>
            </a:r>
            <a:r>
              <a:rPr lang="ru-RU" sz="3800" i="1" dirty="0">
                <a:solidFill>
                  <a:schemeClr val="bg1"/>
                </a:solidFill>
                <a:latin typeface="Book Antiqua" panose="02040602050305030304" pitchFamily="18" charset="0"/>
              </a:rPr>
              <a:t>История экономической мысли</a:t>
            </a:r>
            <a:r>
              <a:rPr lang="ru-RU" sz="3800" dirty="0">
                <a:solidFill>
                  <a:schemeClr val="bg1"/>
                </a:solidFill>
                <a:latin typeface="Book Antiqua" panose="02040602050305030304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1097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7664" y="620688"/>
            <a:ext cx="7458566" cy="1254001"/>
          </a:xfrm>
        </p:spPr>
        <p:txBody>
          <a:bodyPr>
            <a:normAutofit/>
          </a:bodyPr>
          <a:lstStyle/>
          <a:p>
            <a:r>
              <a:rPr lang="ru-RU" dirty="0" smtClean="0"/>
              <a:t>Введение в экономику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105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332656"/>
            <a:ext cx="6768752" cy="792088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Потребности и ресурсы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2032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ru-RU" sz="36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Потребность</a:t>
            </a:r>
          </a:p>
          <a:p>
            <a:pPr marL="64008" indent="0">
              <a:buNone/>
            </a:pPr>
            <a:endParaRPr lang="ru-RU" sz="26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64008" indent="0">
              <a:buNone/>
            </a:pPr>
            <a:r>
              <a:rPr lang="ru-RU" sz="2600" dirty="0">
                <a:latin typeface="Book Antiqua" panose="02040602050305030304" pitchFamily="18" charset="0"/>
              </a:rPr>
              <a:t>Неудовлетворенность, нужда индивида, которую он стремится преодолеть: утолить жажду или голод, заняться спортом, приобрести навыки вождения машины, и многое другое.</a:t>
            </a:r>
          </a:p>
          <a:p>
            <a:pPr marL="64008" indent="0">
              <a:buNone/>
            </a:pPr>
            <a:r>
              <a:rPr lang="ru-RU" sz="2600" dirty="0">
                <a:latin typeface="Book Antiqua" panose="02040602050305030304" pitchFamily="18" charset="0"/>
              </a:rPr>
              <a:t>У различных индивидов существуют свои индивидуализированные системы потребностей, их субординация и взаимосвязь, хотя и не всегда  четко ими осознаваемая.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6928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620688"/>
            <a:ext cx="8363272" cy="5834120"/>
          </a:xfrm>
        </p:spPr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ru-RU" sz="36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Благо</a:t>
            </a:r>
          </a:p>
          <a:p>
            <a:pPr marL="64008" indent="0">
              <a:buNone/>
            </a:pPr>
            <a:endParaRPr lang="ru-RU" sz="28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64008" indent="0">
              <a:buNone/>
            </a:pPr>
            <a:r>
              <a:rPr lang="ru-RU" sz="2800" dirty="0">
                <a:latin typeface="Book Antiqua" panose="02040602050305030304" pitchFamily="18" charset="0"/>
              </a:rPr>
              <a:t>Средство удовлетворения потребностей человека.</a:t>
            </a:r>
          </a:p>
          <a:p>
            <a:pPr marL="64008" indent="0">
              <a:buNone/>
            </a:pPr>
            <a:r>
              <a:rPr lang="ru-RU" sz="2800" i="1" dirty="0">
                <a:solidFill>
                  <a:schemeClr val="bg1"/>
                </a:solidFill>
                <a:latin typeface="Book Antiqua" panose="02040602050305030304" pitchFamily="18" charset="0"/>
              </a:rPr>
              <a:t>Неэкономическое благо </a:t>
            </a:r>
            <a:r>
              <a:rPr lang="ru-RU" sz="2800" dirty="0">
                <a:latin typeface="Book Antiqua" panose="02040602050305030304" pitchFamily="18" charset="0"/>
              </a:rPr>
              <a:t>- дар природы.</a:t>
            </a:r>
          </a:p>
          <a:p>
            <a:pPr marL="64008" indent="0">
              <a:buNone/>
            </a:pPr>
            <a:r>
              <a:rPr lang="ru-RU" sz="2800" i="1" dirty="0">
                <a:solidFill>
                  <a:schemeClr val="bg1"/>
                </a:solidFill>
                <a:latin typeface="Book Antiqua" panose="02040602050305030304" pitchFamily="18" charset="0"/>
              </a:rPr>
              <a:t>Экономическое благо </a:t>
            </a:r>
            <a:r>
              <a:rPr lang="ru-RU" sz="2800" dirty="0">
                <a:latin typeface="Book Antiqua" panose="02040602050305030304" pitchFamily="18" charset="0"/>
              </a:rPr>
              <a:t>– редкое благо;</a:t>
            </a:r>
          </a:p>
          <a:p>
            <a:pPr marL="64008" indent="0">
              <a:buNone/>
            </a:pPr>
            <a:r>
              <a:rPr lang="ru-RU" sz="2800" dirty="0">
                <a:latin typeface="Book Antiqua" panose="02040602050305030304" pitchFamily="18" charset="0"/>
              </a:rPr>
              <a:t>1) ограниченно доступное по сравнению с неэкономическими (воздух, солнце и т.п.);</a:t>
            </a:r>
          </a:p>
          <a:p>
            <a:pPr marL="64008" indent="0">
              <a:buNone/>
            </a:pPr>
            <a:r>
              <a:rPr lang="ru-RU" sz="2800" dirty="0">
                <a:latin typeface="Book Antiqua" panose="02040602050305030304" pitchFamily="18" charset="0"/>
              </a:rPr>
              <a:t>2)  или созданное с помощью ограниченно доступных факторов производства.</a:t>
            </a:r>
          </a:p>
          <a:p>
            <a:pPr marL="64008" indent="0">
              <a:buNone/>
            </a:pPr>
            <a:r>
              <a:rPr lang="ru-RU" sz="2800" dirty="0">
                <a:latin typeface="Book Antiqua" panose="02040602050305030304" pitchFamily="18" charset="0"/>
              </a:rPr>
              <a:t>Блага, которые могут использоваться для производства других благ, называются </a:t>
            </a:r>
            <a:r>
              <a:rPr lang="ru-RU" sz="2800" i="1" dirty="0">
                <a:solidFill>
                  <a:schemeClr val="bg1"/>
                </a:solidFill>
                <a:latin typeface="Book Antiqua" panose="02040602050305030304" pitchFamily="18" charset="0"/>
              </a:rPr>
              <a:t>ресурсами.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9017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690104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ru-RU" sz="3600" b="1" dirty="0">
                <a:solidFill>
                  <a:schemeClr val="bg1"/>
                </a:solidFill>
                <a:latin typeface="Book Antiqua" panose="02040602050305030304" pitchFamily="18" charset="0"/>
              </a:rPr>
              <a:t>Располагаемые ресурсы</a:t>
            </a:r>
          </a:p>
          <a:p>
            <a:pPr marL="64008" indent="0">
              <a:buNone/>
            </a:pPr>
            <a:r>
              <a:rPr lang="ru-RU" sz="2600" dirty="0">
                <a:latin typeface="Book Antiqua" panose="02040602050305030304" pitchFamily="18" charset="0"/>
              </a:rPr>
              <a:t>Имеющиеся в распоряжении человечества, используемые им в своей деятельности или являющиеся запасом.</a:t>
            </a:r>
          </a:p>
          <a:p>
            <a:pPr marL="64008" indent="0">
              <a:buNone/>
            </a:pPr>
            <a:r>
              <a:rPr lang="ru-RU" sz="3200" b="1" dirty="0">
                <a:solidFill>
                  <a:schemeClr val="bg1"/>
                </a:solidFill>
                <a:latin typeface="Book Antiqua" panose="02040602050305030304" pitchFamily="18" charset="0"/>
              </a:rPr>
              <a:t>Потенциальные ресурсы</a:t>
            </a:r>
          </a:p>
          <a:p>
            <a:pPr marL="64008" indent="0">
              <a:buNone/>
            </a:pPr>
            <a:r>
              <a:rPr lang="ru-RU" sz="2600" dirty="0">
                <a:latin typeface="Book Antiqua" panose="02040602050305030304" pitchFamily="18" charset="0"/>
              </a:rPr>
              <a:t>То, что может быть привлечено для производства благ в настоящем или при необходимости в будущем; например, накопленные денежные средства, или разведанные и оцененные, но еще не используемые полезные ископаемые.</a:t>
            </a:r>
          </a:p>
          <a:p>
            <a:pPr marL="64008" indent="0">
              <a:buNone/>
            </a:pPr>
            <a:r>
              <a:rPr lang="ru-RU" sz="2600" dirty="0">
                <a:latin typeface="Book Antiqua" panose="02040602050305030304" pitchFamily="18" charset="0"/>
              </a:rPr>
              <a:t>Вовлеченные </a:t>
            </a:r>
            <a:r>
              <a:rPr lang="ru-RU" sz="2600" dirty="0" smtClean="0">
                <a:latin typeface="Book Antiqua" panose="02040602050305030304" pitchFamily="18" charset="0"/>
              </a:rPr>
              <a:t>в </a:t>
            </a:r>
            <a:r>
              <a:rPr lang="ru-RU" sz="2600" dirty="0">
                <a:latin typeface="Book Antiqua" panose="02040602050305030304" pitchFamily="18" charset="0"/>
              </a:rPr>
              <a:t>производство и используемые ресурсы называются </a:t>
            </a:r>
            <a:r>
              <a:rPr lang="ru-RU" sz="2600" i="1" dirty="0">
                <a:solidFill>
                  <a:schemeClr val="bg1"/>
                </a:solidFill>
                <a:latin typeface="Book Antiqua" panose="02040602050305030304" pitchFamily="18" charset="0"/>
              </a:rPr>
              <a:t>факторами производства.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697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624736"/>
          </a:xfrm>
        </p:spPr>
        <p:txBody>
          <a:bodyPr>
            <a:normAutofit fontScale="25000" lnSpcReduction="20000"/>
          </a:bodyPr>
          <a:lstStyle/>
          <a:p>
            <a:pPr marL="64008" indent="0">
              <a:buNone/>
            </a:pPr>
            <a:endParaRPr lang="ru-RU" sz="4200" b="1" dirty="0" smtClean="0">
              <a:solidFill>
                <a:schemeClr val="bg1"/>
              </a:solidFill>
            </a:endParaRPr>
          </a:p>
          <a:p>
            <a:pPr marL="64008" indent="0">
              <a:buNone/>
            </a:pPr>
            <a:r>
              <a:rPr lang="ru-RU" sz="96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Ограниченность </a:t>
            </a:r>
            <a:r>
              <a:rPr lang="ru-RU" sz="9600" b="1" i="1" dirty="0">
                <a:solidFill>
                  <a:schemeClr val="bg1"/>
                </a:solidFill>
                <a:latin typeface="Book Antiqua" panose="02040602050305030304" pitchFamily="18" charset="0"/>
              </a:rPr>
              <a:t>(редкость) </a:t>
            </a:r>
            <a:r>
              <a:rPr lang="ru-RU" sz="96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ресурсов</a:t>
            </a:r>
          </a:p>
          <a:p>
            <a:pPr marL="64008" indent="0">
              <a:buNone/>
            </a:pPr>
            <a:endParaRPr lang="ru-RU" sz="42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64008" indent="0">
              <a:buNone/>
            </a:pPr>
            <a:r>
              <a:rPr lang="ru-RU" sz="8800" dirty="0">
                <a:latin typeface="Book Antiqua" panose="02040602050305030304" pitchFamily="18" charset="0"/>
              </a:rPr>
              <a:t>Несоответствие количества благ тому, которое необходимо для удовлетворения безграничных потребностей производства, личности, общества.</a:t>
            </a:r>
          </a:p>
          <a:p>
            <a:pPr marL="64008" indent="0">
              <a:buNone/>
            </a:pPr>
            <a:r>
              <a:rPr lang="ru-RU" sz="8800" dirty="0">
                <a:latin typeface="Book Antiqua" panose="02040602050305030304" pitchFamily="18" charset="0"/>
              </a:rPr>
              <a:t>В экономической теории рассматривается не ограниченность ресурсов вообще, а применительно к данным месту, времени и конкретным хозяйствующим субъектам. Так, например, рабочее время любого работника ограничено 24 часами в сутки.</a:t>
            </a:r>
          </a:p>
          <a:p>
            <a:pPr marL="64008" indent="0">
              <a:buNone/>
            </a:pPr>
            <a:r>
              <a:rPr lang="ru-RU" sz="8800" i="1" dirty="0">
                <a:latin typeface="Book Antiqua" panose="02040602050305030304" pitchFamily="18" charset="0"/>
              </a:rPr>
              <a:t>Разделяют абсолютную и относительную ограниченность ресурсов.</a:t>
            </a:r>
          </a:p>
          <a:p>
            <a:pPr marL="64008" indent="0">
              <a:buNone/>
            </a:pPr>
            <a:r>
              <a:rPr lang="ru-RU" sz="8800" i="1" dirty="0">
                <a:solidFill>
                  <a:schemeClr val="bg1"/>
                </a:solidFill>
                <a:latin typeface="Book Antiqua" panose="02040602050305030304" pitchFamily="18" charset="0"/>
              </a:rPr>
              <a:t>Абсолютная ограниченность </a:t>
            </a:r>
            <a:r>
              <a:rPr lang="ru-RU" sz="8800" dirty="0">
                <a:latin typeface="Book Antiqua" panose="02040602050305030304" pitchFamily="18" charset="0"/>
              </a:rPr>
              <a:t>ресурсов выражается в том, что некоторые природные ресурсы не возобновляются , они </a:t>
            </a:r>
            <a:r>
              <a:rPr lang="ru-RU" sz="8800" dirty="0" err="1">
                <a:latin typeface="Book Antiqua" panose="02040602050305030304" pitchFamily="18" charset="0"/>
              </a:rPr>
              <a:t>исчерпаемы</a:t>
            </a:r>
            <a:r>
              <a:rPr lang="ru-RU" sz="8800" dirty="0">
                <a:latin typeface="Book Antiqua" panose="02040602050305030304" pitchFamily="18" charset="0"/>
              </a:rPr>
              <a:t> ,(например, земля, месторождения полезных ископаемых).</a:t>
            </a:r>
          </a:p>
          <a:p>
            <a:pPr marL="64008" indent="0">
              <a:buNone/>
            </a:pPr>
            <a:r>
              <a:rPr lang="ru-RU" sz="8800" i="1" dirty="0">
                <a:solidFill>
                  <a:schemeClr val="bg1"/>
                </a:solidFill>
                <a:latin typeface="Book Antiqua" panose="02040602050305030304" pitchFamily="18" charset="0"/>
              </a:rPr>
              <a:t>Относительная ограниченность </a:t>
            </a:r>
            <a:r>
              <a:rPr lang="ru-RU" sz="8800" dirty="0">
                <a:latin typeface="Book Antiqua" panose="02040602050305030304" pitchFamily="18" charset="0"/>
              </a:rPr>
              <a:t>ресурсов означает, что ресурсов меньше, чем необходимо для удовлетворения потребностей при данном уровне экономического развития. Поскольку потребности человека безграничны, то общество всегда сталкивается с относительной ограниченностью ресурсов.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6530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58</TotalTime>
  <Words>1775</Words>
  <Application>Microsoft Office PowerPoint</Application>
  <PresentationFormat>Экран (4:3)</PresentationFormat>
  <Paragraphs>136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Яркая</vt:lpstr>
      <vt:lpstr>Экономическая теория в терминах, понятиях и представлениях</vt:lpstr>
      <vt:lpstr>Презентация PowerPoint</vt:lpstr>
      <vt:lpstr>Презентация PowerPoint</vt:lpstr>
      <vt:lpstr>Презентация PowerPoint</vt:lpstr>
      <vt:lpstr>Введение в экономику</vt:lpstr>
      <vt:lpstr>Потребности и ресурсы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Методология экономической науки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Экономическая теория в терминах, понятиях и представлениях.</dc:title>
  <dc:creator>Оксана</dc:creator>
  <cp:lastModifiedBy>Оксана</cp:lastModifiedBy>
  <cp:revision>7</cp:revision>
  <dcterms:created xsi:type="dcterms:W3CDTF">2013-12-15T14:42:47Z</dcterms:created>
  <dcterms:modified xsi:type="dcterms:W3CDTF">2013-12-16T20:08:09Z</dcterms:modified>
</cp:coreProperties>
</file>