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97B"/>
    <a:srgbClr val="F923DA"/>
    <a:srgbClr val="0460A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3178" autoAdjust="0"/>
  </p:normalViewPr>
  <p:slideViewPr>
    <p:cSldViewPr showGuides="1">
      <p:cViewPr>
        <p:scale>
          <a:sx n="60" d="100"/>
          <a:sy n="60" d="100"/>
        </p:scale>
        <p:origin x="-1080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90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4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2254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4650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1455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8026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5657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5141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93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907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722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74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037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65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3118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36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75B4-BA34-4386-AB7F-2D5BA52B2D2C}" type="datetimeFigureOut">
              <a:rPr lang="ru-RU" smtClean="0"/>
              <a:pPr/>
              <a:t>11.05.2014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1E5D9B-0D15-4772-9D68-16A0E1FCBF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076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F%D1%80%D0%B8%D0%B1%D0%B0%D0%B2%D0%BE%D1%87%D0%BD%D0%B0%D1%8F_%D1%81%D1%82%D0%BE%D0%B8%D0%BC%D0%BE%D1%81%D1%82%D1%8C" TargetMode="External"/><Relationship Id="rId2" Type="http://schemas.openxmlformats.org/officeDocument/2006/relationships/hyperlink" Target="http://ru.wikipedia.org/wiki/%D0%9C%D0%B0%D1%80%D0%BA%D1%81%D0%B8%D0%B7%D0%B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092" y="1785926"/>
            <a:ext cx="10052082" cy="3233518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Отношения собственности</a:t>
            </a:r>
            <a:r>
              <a:rPr lang="ru-RU" sz="8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8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8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66778" y="0"/>
            <a:ext cx="7215238" cy="400050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Приватизация</a:t>
            </a:r>
            <a:endParaRPr lang="ru-RU" sz="2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Передача   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прав   собственности   государства непосредственным участникам экономической деятельности, а также другим субъектам негосударственного сектора с целью снижения государственных расходов и обеспечения более эффективного использования экономических ресурсов.</a:t>
            </a:r>
          </a:p>
          <a:p>
            <a:pPr>
              <a:buNone/>
            </a:pP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Предприниматель</a:t>
            </a:r>
            <a:endParaRPr lang="ru-RU" sz="2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Лицо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 самостоятельно занимающееся хозяйственной (производственной) деятельностью в целях получения прибыли.</a:t>
            </a:r>
          </a:p>
          <a:p>
            <a:endParaRPr lang="ru-RU" dirty="0"/>
          </a:p>
        </p:txBody>
      </p:sp>
      <p:pic>
        <p:nvPicPr>
          <p:cNvPr id="4" name="Picture 2" descr="C:\Users\Yana\Desktop\1_60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702" y="642918"/>
            <a:ext cx="3838459" cy="30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5340" y="4000504"/>
            <a:ext cx="110966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Бизнес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Деятельность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основанная на использовании экономических ресурсов, и осуществляемая с целью получения дохода (прибыли) или иных личных выгод.</a:t>
            </a:r>
          </a:p>
          <a:p>
            <a:pPr>
              <a:buNone/>
            </a:pPr>
            <a:endParaRPr lang="ru-RU" sz="20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Индивидуальный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(семейный) бизнес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Дело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владельцем которого является одно лицо или семья, получающие весь доход и несущие ответственность перед кредиторами не только активами фирмы, но и своими личными активами.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a\Desktop\Enh9fVEzL9XJIE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992" y="1571612"/>
            <a:ext cx="4429156" cy="3321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81026" y="0"/>
            <a:ext cx="11310974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Партнерство (товарищество)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Форма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предпринимательской деятельности, основанная на объединении (паевом, долевом) финансовых ресурсов разных собственников, совместном владении и управлении предприятием.</a:t>
            </a:r>
          </a:p>
          <a:p>
            <a:pPr>
              <a:buNone/>
            </a:pPr>
            <a:endParaRPr lang="ru-RU" sz="36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sz="36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sz="36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sz="36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Корпорация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Ведущая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форма предпринимательства, основанная на акционерном капитале и отделенная от конкретных лиц, владеющих ею. Владельцы корпораций - держатели акций - отвечают по своим обязательствам перед кредиторами только капиталом, вложенным в покупку акций.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960" y="1857364"/>
            <a:ext cx="11123653" cy="4071966"/>
          </a:xfrm>
        </p:spPr>
        <p:txBody>
          <a:bodyPr>
            <a:normAutofit/>
          </a:bodyPr>
          <a:lstStyle/>
          <a:p>
            <a:pPr algn="ctr"/>
            <a:r>
              <a:rPr lang="ru-RU" sz="8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Система рыночных отношений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ana\Desktop\10_db2d2652af492d728fb106a02bd4f5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6" y="1785926"/>
            <a:ext cx="3571900" cy="3571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5406" y="357166"/>
            <a:ext cx="8911687" cy="1280890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             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Обмен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5340" y="1571612"/>
            <a:ext cx="7572428" cy="4929198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Широко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распространенная экономическая операция, состоящая в том, что одно лицо передает другому вещь, товар, получая взамен деньги либо другую вещь.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Одна из стадий воспроизводственного цикла, заключающаяся в распределении факторов производства между производителями, потребительских товаров и услуг между потребителями.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9786" y="0"/>
            <a:ext cx="9054563" cy="78579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Распределение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52464" y="928670"/>
            <a:ext cx="10552148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000" dirty="0" smtClean="0"/>
              <a:t>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Разделение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произведенного экономического продукта, дохода, прибыли на отдельные части, имеющие адресное назначение, предназначенные для передачи в отдельные фонды, отдельным лицам. Является одной из стадий единого воспроизводственного цикла, следующей за производством продукта, созданием дохода.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Различают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операции первичного распределения,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разделения доходов, непосредственно связанных с производственной деятельностью (заработная плата, прибыль, косвенные налоги, взносы в фонд социального страхования);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операции вторичного распределения,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связанные с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механизмом перераспределения первичных доходов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(прямые налоги, дивиденды, субсидии, социальные выплаты).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В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централизованной экономике плановое распределение ресурсов, денежных средств, продукции служит важнейшим инструментом управления экономикой на макроэкономическом и микроэкономическом уровнях.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В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рыночной экономике основные функции распределения выполняет рынок, но частично они сохраняются и за государством.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38150" y="214290"/>
            <a:ext cx="7715304" cy="3786214"/>
          </a:xfrm>
        </p:spPr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Потребление</a:t>
            </a:r>
            <a:endParaRPr lang="ru-RU" sz="28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/>
              <a:t>	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Использование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(применение) продукции, благ, товаров, услуг в целях удовлетворения потребностей. Представляет конечную стадию воспроизводственного цикла.</a:t>
            </a:r>
          </a:p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Производственное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потребление (промежуточное потребление) - расходование, использование ресурсов в процессе производства.</a:t>
            </a:r>
          </a:p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Непроизводственное (конечное потребление) благ осуществляется людьми, населением для удовлетворения жизненных потребностей.</a:t>
            </a:r>
          </a:p>
          <a:p>
            <a:pPr>
              <a:buNone/>
            </a:pPr>
            <a:endParaRPr lang="ru-RU" sz="3600" b="1" dirty="0" smtClean="0"/>
          </a:p>
          <a:p>
            <a:endParaRPr lang="ru-RU" dirty="0"/>
          </a:p>
        </p:txBody>
      </p:sp>
      <p:pic>
        <p:nvPicPr>
          <p:cNvPr id="4098" name="Picture 2" descr="C:\Users\Yana\Desktop\gamburg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40" y="1571612"/>
            <a:ext cx="3714775" cy="2786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523837" y="4643446"/>
            <a:ext cx="1135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Потребительная ценность (или стоимость)</a:t>
            </a:r>
            <a:endParaRPr lang="ru-RU" sz="28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Полезность  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блага,   способность   удовлетворять   ту   или иную потребность людей.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5340" y="0"/>
            <a:ext cx="1078713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/>
              <a:t>	</a:t>
            </a: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Рынок</a:t>
            </a:r>
            <a:endParaRPr lang="ru-RU" sz="28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Механизм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соединяющий покупателя и продавца, в виде любого набора соглашений, при помощи которых отдельные, самостоятельно принимающие решения продавцы и покупатели товаров и услуг вступают в контакт по поводу купли-продажи данных товаров или услуг и совершают соответствующие сделки. 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 </a:t>
            </a:r>
          </a:p>
          <a:p>
            <a:pPr>
              <a:buNone/>
            </a:pP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Функции </a:t>
            </a: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рынка</a:t>
            </a:r>
            <a:endParaRPr lang="ru-RU" sz="28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ценообразующая </a:t>
            </a: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формирование количественных ценностных оценок экономических благ и процессов, определяющих направление экономической деятельности и поиска выгоды, но при отсутствии гарантий;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информационная -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 ценах заключается важнейшая информация, необходимая как покупателям, так и продавцам;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распределительная -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доходы рыночных агентов образуются в результате рыночного обмена;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регулирующая -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оптимизация и минимизация издержек путём формирования механизмов экономического принуждения: КОНКУРЕНЦИЯ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  РОСТ/или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УТРАТА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ПОЗИЦИЙ       ВЫБЫТИЕ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РЫНКА/БАНКРОТСТВО       ПОЯВЛЕНИЕ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НОВЫХ ФИРМ НА РЫНКЕ.</a:t>
            </a:r>
          </a:p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8524892" y="5786454"/>
            <a:ext cx="2640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738414" y="6072206"/>
            <a:ext cx="2640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7310446" y="6072206"/>
            <a:ext cx="2640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38216" y="0"/>
            <a:ext cx="10953784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«Невидимая рука рынка»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Впервые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описанный А.Смитом экономический механизм автоматической самонастройки рынка на основе свободы выбора, изменения цен и конкуренции участников рынка.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Товар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Экономическое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благо, предназначенное для продажи или обмена. 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Услуга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Экономическое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благо, потребляемое в момент производства.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Ценность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Категория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регулирующая обмен.</a:t>
            </a: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В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классической теории интерпретируется как оценка затрат труда (трудовая теория ценности - А. Смит, Д. Рикардо) или факторов производства    (Ж-Б. Сэй) на производство товара (стоимость); в марксизме (К. Маркс, Ф. Энгельс) воплощает и траты абстрактного труда (стоимость); в </a:t>
            </a:r>
            <a:r>
              <a:rPr lang="ru-RU" sz="19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маржинализме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отражает предельную полезность или предельные издержки.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Меновая ценность</a:t>
            </a:r>
            <a:endParaRPr lang="ru-RU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Количественное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отношение, в котором потребительные ценности одного рода обмениваются на потребительные ценности другого рода.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52464" y="0"/>
            <a:ext cx="11239536" cy="657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Бартер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Непосредственный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обмен товара (услуги) на другой товар или услугу.</a:t>
            </a: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endParaRPr lang="ru-RU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Ликвидность </a:t>
            </a: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(легкореализуемость)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Способность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финансовых (материальных) активов обмениваться на другие материальные (финансовые) активы или какие-либо другие ценности без потери номинальной ценности и существенных затрат времени.</a:t>
            </a:r>
          </a:p>
          <a:p>
            <a:endParaRPr lang="ru-RU" dirty="0"/>
          </a:p>
        </p:txBody>
      </p:sp>
      <p:pic>
        <p:nvPicPr>
          <p:cNvPr id="4" name="Picture 2" descr="C:\Users\Yana\Desktop\Image328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1214422"/>
            <a:ext cx="5097049" cy="28734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52464" y="0"/>
            <a:ext cx="8286808" cy="450057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Деньги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Общепризнанное абсолютно ликвидное средство обмена, выполняющее в системе рыночных отношений функции всеобщего эквивалента (меры стоимости), средства обмена, платежа и накопления.</a:t>
            </a:r>
          </a:p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Цена 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Денежное выражение ценности (стоимости) блага (товара).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Цена спроса основана на представлении потребителя о полезности товара, - это максимально возможная цена, которую готов заплатить покупатель, цена предложения основана на затратах (издержках) факторов производства, - это минимально возможная цена, за которую готов продать товар продавец.</a:t>
            </a:r>
          </a:p>
          <a:p>
            <a:endParaRPr lang="ru-RU" dirty="0"/>
          </a:p>
        </p:txBody>
      </p:sp>
      <p:pic>
        <p:nvPicPr>
          <p:cNvPr id="4" name="Picture 2" descr="C:\Users\Yana\Desktop\32587-green-money-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72" y="500042"/>
            <a:ext cx="2734736" cy="3500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23902" y="4500570"/>
            <a:ext cx="10787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Ценовой механизм (ценовая система)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Распределение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 использование экономических ресурсов и потребительских благ с помощью денег и в соответствии с рыночной информацией.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9721" y="624110"/>
            <a:ext cx="9694892" cy="5903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бственность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81026" y="1428736"/>
            <a:ext cx="10623586" cy="44824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	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Система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исторически изменяющихся объективных отношений между людьми, группами людей, территориальными общностями или государствами по поводу владения, пользования и распоряжения материальными и нематериальными экономическими ресурсами и результатами экономической деятельности. Отношения собственности играют определяющую роль в системе экономических отношений.</a:t>
            </a:r>
          </a:p>
          <a:p>
            <a:pPr>
              <a:buNone/>
            </a:pPr>
            <a:r>
              <a:rPr lang="ru-RU" sz="2000" i="1" dirty="0" smtClean="0">
                <a:latin typeface="Cambria" pitchFamily="18" charset="0"/>
              </a:rPr>
              <a:t>			</a:t>
            </a:r>
            <a:endParaRPr lang="ru-RU" dirty="0"/>
          </a:p>
        </p:txBody>
      </p:sp>
      <p:pic>
        <p:nvPicPr>
          <p:cNvPr id="4" name="Picture 2" descr="C:\Users\Yana\Desktop\1040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60" y="3143248"/>
            <a:ext cx="4000528" cy="30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38150" y="0"/>
            <a:ext cx="900118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Покупатели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Домохозяйства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индивидуальные потребители, государство, финансирующее социальные программы или закупки товаров (услуг), а также сами предприниматели, покупающие товары для своей инвестиционной деятельности.</a:t>
            </a:r>
          </a:p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Инфраструктура рынка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Совокупность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институтов, организаций, предприятий и учреждений, обеспечивающих функционирование рынка. </a:t>
            </a:r>
          </a:p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Институты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Формальные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 неформальные нормы, которые структурируют поведение людей, уменьшая неопределенность в их взаимоотношениях, что  становится   возможным, когда соблюдение этих  норм  подкрепляется соответствующим механизмом поощрения или наказания.</a:t>
            </a:r>
          </a:p>
          <a:p>
            <a:endParaRPr lang="ru-RU" dirty="0"/>
          </a:p>
        </p:txBody>
      </p:sp>
      <p:pic>
        <p:nvPicPr>
          <p:cNvPr id="5122" name="Picture 2" descr="C:\Users\Yana\Desktop\19603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9338" y="1000108"/>
            <a:ext cx="2223202" cy="38497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3968" y="285728"/>
            <a:ext cx="9980644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Рынок ресурсов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Совокупность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относительно обособленных рынков труда, земли, капитала и производных от них факторов производства, выступающих объектом экономических отношений найма, аренды или купли-продажи.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Продавцами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 покупателями на этих рынках выступают собственники ресурсов и владельцы факторов производства: государство, фирмы, домохозяйства, частные лица. Их предназначение - направление от домохозяйств к предпринимателям ресурсов (факторов производства).</a:t>
            </a:r>
          </a:p>
          <a:p>
            <a:pPr>
              <a:buNone/>
            </a:pP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Рынок потребительских товаров и услуг</a:t>
            </a:r>
            <a:endParaRPr lang="ru-RU" sz="32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Совокупность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относительно обособленных рынков экономических благ, выступающих объектом купли-продажи на принципах коммерческого ценообразования и предназначенных для удовлетворения личных запросов покупателей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На рынках потребительских товаров предприниматели (фирмы-продавцы или сами фирмы-производители) продают, а семейные хозяйства покупают необходимые продукты и услуги. 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092" y="0"/>
            <a:ext cx="10123521" cy="100010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Структура кругового оборота в рыночной экономике</a:t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5274" y="1142984"/>
            <a:ext cx="378621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СПРОС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(потребительские расходы) 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ПОТРЕБИТЕЛЬСКИЕ 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ФОНДЫ 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38612" y="1142984"/>
            <a:ext cx="364333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Рынок производственных товаров и услуг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67636" y="1142984"/>
            <a:ext cx="400052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ПРЕДЛОЖЕНИЕ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(товары и услуги)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ДОХОДЫ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производственных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единиц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5274" y="2928934"/>
            <a:ext cx="378621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Домохозяйства, индивидуальные и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групповые потребители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38612" y="2928934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67636" y="2928934"/>
            <a:ext cx="400052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Производственно-предпринимательский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сектор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5274" y="4572008"/>
            <a:ext cx="378621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ПРЕДЛОЖЕНИЕ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ресурсы домохозяйств)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ДОХОДЫ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домохозяйств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238612" y="4572008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Рынок факторов производства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667636" y="4572008"/>
            <a:ext cx="400052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СПРОС (издержки 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на факторы производства)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ПРОИЗВОДСТВЕННЫЕ</a:t>
            </a: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ФАКТОРЫ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2952728" y="1428736"/>
            <a:ext cx="714380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0800000">
            <a:off x="1103630" y="2377113"/>
            <a:ext cx="800025" cy="353194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381488" y="3000372"/>
            <a:ext cx="307183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ОБЩИЕ ИНСТИТУЦИОНАЛЬНЫЕ УСЛОВИЯ РЫНОЧНОГО ХОЗЯЙСТВА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10167966" y="2357430"/>
            <a:ext cx="714380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10382280" y="5643578"/>
            <a:ext cx="714380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3452794" y="4714884"/>
            <a:ext cx="714380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1095340" y="5357826"/>
            <a:ext cx="800025" cy="353194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трелка вправо 22"/>
          <p:cNvSpPr/>
          <p:nvPr/>
        </p:nvSpPr>
        <p:spPr>
          <a:xfrm rot="10800000">
            <a:off x="7810512" y="4786322"/>
            <a:ext cx="800025" cy="353194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 вправо 23"/>
          <p:cNvSpPr/>
          <p:nvPr/>
        </p:nvSpPr>
        <p:spPr>
          <a:xfrm rot="10800000">
            <a:off x="7810512" y="1142984"/>
            <a:ext cx="800025" cy="353194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52530" y="214290"/>
            <a:ext cx="10052082" cy="5696932"/>
          </a:xfrm>
        </p:spPr>
        <p:txBody>
          <a:bodyPr/>
          <a:lstStyle/>
          <a:p>
            <a:pPr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Свобода предпринимательства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Право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использовать частные экономические ресурсы по своему выбору, открывать и закрывать производство по своему желанию, самостоятельно выбирать сферу деятельности и определять её масштабы.</a:t>
            </a:r>
          </a:p>
          <a:p>
            <a:pPr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Конкуренция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Экономическое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соперничество производителей и потребителей за получение максимальной выгоды на рынке. Может быть ценовой и неценовой. Идеальное состояние - совершенная конкуренция.</a:t>
            </a:r>
          </a:p>
          <a:p>
            <a:endParaRPr lang="ru-RU" dirty="0"/>
          </a:p>
        </p:txBody>
      </p:sp>
      <p:pic>
        <p:nvPicPr>
          <p:cNvPr id="4" name="Picture 2" descr="C:\Users\Yana\Desktop\220-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546" y="3786190"/>
            <a:ext cx="4492736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3968" y="285728"/>
            <a:ext cx="9986970" cy="5857916"/>
          </a:xfrm>
        </p:spPr>
        <p:txBody>
          <a:bodyPr/>
          <a:lstStyle/>
          <a:p>
            <a:pPr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Общественные блага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Материальные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блага или услуги, которые не могут исключаться из потребления, и поэтому являются неконкурентными. Производятся в рамках государственного сектора при условии, если приносит признаваемую общественную пользу (например, обеспечение внешней и внутренней общественной безопасности).</a:t>
            </a:r>
          </a:p>
          <a:p>
            <a:pPr>
              <a:buNone/>
            </a:pPr>
            <a:endParaRPr lang="ru-RU" sz="36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Внешние 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эффекты (экстерналии)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Побочные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результаты экономической деятельности, не отражающиеся на цене производимого блага. Они достаются как положительный или навязываются как негативный эффект третьим лицам, не являющимся ни продавцами, ни покупателями данного блага.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95406" y="357166"/>
            <a:ext cx="5929354" cy="5214974"/>
          </a:xfrm>
        </p:spPr>
        <p:txBody>
          <a:bodyPr/>
          <a:lstStyle/>
          <a:p>
            <a:pPr>
              <a:buNone/>
            </a:pPr>
            <a:r>
              <a:rPr lang="ru-RU" sz="2000" i="1" dirty="0" smtClean="0">
                <a:latin typeface="Cambria" pitchFamily="18" charset="0"/>
              </a:rPr>
              <a:t>		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	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определению К.Маркса, собственность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 отношение к условиям производства как своим и осуществляется оно через само производство, а также распределение, обмен и потребление, характеризующие присвоение материальных благ.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В практической сфере собственность выражается как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принадлежность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вещей, материальных и духовных ценностей определенным лицам,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юридическое право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на такую принадлежность и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экономические отношения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между людьми по поводу принадлежности, раздела, передела объектов собственности.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16" y="4786322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Карл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Генрих Маркс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 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(5.05.1818 – 14.03.1883 )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Основоположник 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hlinkClick r:id="rId2" tooltip="Марксизм"/>
              </a:rPr>
              <a:t>марксизма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автор теории 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hlinkClick r:id="rId3" tooltip="Прибавочная стоимость"/>
              </a:rPr>
              <a:t>прибавочной стоимости</a:t>
            </a:r>
            <a:endParaRPr lang="ru-RU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1026" name="Picture 2" descr="C:\Users\Yana\Desktop\225px-Karl_Marx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30" y="214290"/>
            <a:ext cx="3143252" cy="4470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Право собственности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52530" y="2000240"/>
            <a:ext cx="10072758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		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Совокупность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юридических норм, закрепляющих и охраняющих принадлежность объектов собственности ее субъектам. В современной экономической теории собственность трактуется как пучок частичных правомочий.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Собственность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находит свое проявление в отношениях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владения, распоряжения, пользования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объектами собственности, ответственности за их сохранность и рациональное применение.</a:t>
            </a:r>
            <a:endParaRPr lang="ru-RU" sz="2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10" y="0"/>
            <a:ext cx="9337702" cy="50006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Перечень Оноре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66778" y="500042"/>
            <a:ext cx="11025222" cy="635795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		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Современные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экономисты трактуют собственность не как некое благо, но пакет прав («пучок частичных правомочий») по использованию данного блага. Поэтому право собственности рассматривается как важнейшая экономическая категория, позволяющая говорить о первичности именно юридической ипостаси собственности перед ее экономическим содержанием.</a:t>
            </a: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Для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этого, в современной экономической теории используется перечень, который был сформирован британским юристом </a:t>
            </a:r>
            <a:r>
              <a:rPr lang="ru-RU" sz="19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Ф.Оноре,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раскрывающий этот </a:t>
            </a:r>
            <a:r>
              <a:rPr lang="ru-RU" sz="19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«пакет прав».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Он существенно расширен по сравнению с классической триадой правомочий собственника. Благодаря этому, в современной институциональной теории стало общепринятым представление об </a:t>
            </a:r>
            <a:r>
              <a:rPr lang="ru-RU" sz="19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11</a:t>
            </a:r>
            <a:r>
              <a:rPr lang="ru-RU" sz="1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19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компонентах, составляющих главные права собственности: </a:t>
            </a:r>
            <a:endParaRPr lang="ru-RU" sz="19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владения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использования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управления доходом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суверена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безопасности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передачи благ в наследство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бессрочности обладания благом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запрета вредного использования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право ответственности в виде взыскания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право на остаточный характер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использования различных процедур восстановления прав </a:t>
            </a:r>
            <a:r>
              <a:rPr lang="ru-RU" sz="1900" i="1" dirty="0" smtClean="0">
                <a:solidFill>
                  <a:srgbClr val="580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собственности</a:t>
            </a:r>
            <a:endParaRPr lang="ru-RU" sz="1900" dirty="0" smtClean="0">
              <a:solidFill>
                <a:srgbClr val="580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158" y="0"/>
            <a:ext cx="9837769" cy="5714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«Теорема Коуза»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81026" y="785794"/>
            <a:ext cx="7429552" cy="6286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Одно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из ведущих положений теории прав собственности. Также называется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«теоремой Коуза-Стиглера»,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поскольку последнему принадлежит первая четкая формулировка данной теоремы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-при нулевых трансакционных издержках и четком установлении прав собственности, независимо от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того, как эти </a:t>
            </a:r>
            <a:r>
              <a:rPr lang="ru-RU" sz="20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права собственности распределены между экономическими субъектами, частные и социальные издержки будут равны.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Иначе творя, эффективное размещение ресурсов будет достигаться независимо от распределения прав собственности на данные ресурсы, достаточно лишь, чтобы издержки на установление и защиту прав собственности, осуществление переговоров и обеспечение соглашений по перераспределению этих прав были бы невелики. На основе таких переговоров все не учтенные ранее в рыночных расчетах ресурсы получают денежную оценку и их собственником становится (или остается) тот экономический субъект, которому это наиболее выгодно.</a:t>
            </a:r>
          </a:p>
          <a:p>
            <a:endParaRPr lang="ru-RU" dirty="0"/>
          </a:p>
        </p:txBody>
      </p:sp>
      <p:pic>
        <p:nvPicPr>
          <p:cNvPr id="4" name="Picture 2" descr="C:\Users\Yana\Desktop\TH05-RONALD_COASE_1573862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3454" y="285728"/>
            <a:ext cx="3406568" cy="264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Прямоугольник 4"/>
          <p:cNvSpPr/>
          <p:nvPr/>
        </p:nvSpPr>
        <p:spPr>
          <a:xfrm>
            <a:off x="8453454" y="3286124"/>
            <a:ext cx="3500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Рональд Гарри Коуз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 (29.12.1910 - 2.09.2013) – американский экономист, лауреат Нобелевской премии по экономике 1991г.</a:t>
            </a:r>
          </a:p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«за открытие и прояснение точного смысла трансакционных издержек  и прав собственности в институциональной структуре и функционировании экономики».</a:t>
            </a:r>
            <a:endParaRPr lang="ru-RU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9720" y="0"/>
            <a:ext cx="9215502" cy="100010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Основные юридические формы реализации собственности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712" y="1071546"/>
            <a:ext cx="11525288" cy="550072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19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ru-RU" sz="1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ВЛАДЕНИЕ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 фактическое владение;</a:t>
            </a: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1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ПОЛЬЗОВАНИЕ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 извлечение полезных свойств;</a:t>
            </a: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1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РАСПОРЯЖЕНИЕ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 действия по отчуждению имущества от владельца (продажа, дарение, обмен, аренда, залог  и т.д.);</a:t>
            </a: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1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АРЕНДА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 владение и пользование;</a:t>
            </a:r>
          </a:p>
          <a:p>
            <a:pPr>
              <a:buNone/>
            </a:pP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ru-RU" sz="19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ТРАСТ </a:t>
            </a:r>
            <a:r>
              <a:rPr lang="ru-RU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(в экономике, переходной от плановой, - ПОЛНОЕ ХОЗЯЙСТВЕННОЕ ВЕДЕНИЕ /ПХВ/) - управление по договору или на основе прав, установленных контрактом или Уставом предприятия. Его осуществляют: менеджер (портфельные инвестиции, ценные бумаги), директор (полное хозяйственное ведение).</a:t>
            </a:r>
          </a:p>
          <a:p>
            <a:endParaRPr lang="ru-RU" dirty="0"/>
          </a:p>
        </p:txBody>
      </p:sp>
      <p:pic>
        <p:nvPicPr>
          <p:cNvPr id="4" name="Picture 4" descr="C:\Users\Yana\Desktop\114020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50" y="4071942"/>
            <a:ext cx="3752443" cy="2552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9720" y="714356"/>
            <a:ext cx="9201152" cy="5063506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	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Государственная собственность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ru-RU" sz="20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Вид   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присвоения    экономических    ресурсов    и результатов производства, при котором главным субъектом выступает государство. </a:t>
            </a:r>
          </a:p>
          <a:p>
            <a:pPr algn="ctr">
              <a:buNone/>
            </a:pPr>
            <a:endParaRPr lang="ru-RU" sz="36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>
              <a:buNone/>
            </a:pP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Частная 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собственность</a:t>
            </a:r>
            <a:endParaRPr lang="ru-RU" sz="36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Вид присвоения, при котором главными субъектами выступают</a:t>
            </a:r>
          </a:p>
          <a:p>
            <a:pPr algn="ctr">
              <a:buNone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физические и юридические лица.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340" y="214290"/>
            <a:ext cx="10572824" cy="128588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Современная типология собственности в Российской Федерации</a:t>
            </a:r>
            <a:endParaRPr lang="ru-RU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8084" y="1857364"/>
            <a:ext cx="2143140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ВИД собственности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1224" y="1857364"/>
            <a:ext cx="2571768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Государственная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52992" y="1857364"/>
            <a:ext cx="2357454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Муниципальная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10446" y="1857364"/>
            <a:ext cx="2714644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Общественных организаций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25090" y="1857364"/>
            <a:ext cx="2000264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Частная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8084" y="3000372"/>
            <a:ext cx="2143140" cy="19288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ФОРМА собственности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81224" y="3000372"/>
            <a:ext cx="2571768" cy="19288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Федеральная, субъектов Федерации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52992" y="3000372"/>
            <a:ext cx="2357454" cy="19288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Района, города, округа, поселка 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и  т. п.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10446" y="3000372"/>
            <a:ext cx="2714644" cy="19288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Общественных, религиозных, партий, союзов, ассоциаций, церкви и т. п. 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025090" y="3000372"/>
            <a:ext cx="2000264" cy="19288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Граждан</a:t>
            </a:r>
          </a:p>
          <a:p>
            <a:pPr algn="ctr"/>
            <a:endParaRPr lang="ru-RU" dirty="0" smtClean="0"/>
          </a:p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Предприятий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34890</TotalTime>
  <Words>236</Words>
  <Application>Microsoft Office PowerPoint</Application>
  <PresentationFormat>Произвольный</PresentationFormat>
  <Paragraphs>170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Легкий дым</vt:lpstr>
      <vt:lpstr> Отношения собственности </vt:lpstr>
      <vt:lpstr>Coбственность </vt:lpstr>
      <vt:lpstr>Слайд 3</vt:lpstr>
      <vt:lpstr>Право собственности </vt:lpstr>
      <vt:lpstr>Перечень Оноре </vt:lpstr>
      <vt:lpstr>«Теорема Коуза» </vt:lpstr>
      <vt:lpstr>Основные юридические формы реализации собственности </vt:lpstr>
      <vt:lpstr>Слайд 8</vt:lpstr>
      <vt:lpstr>Современная типология собственности в Российской Федерации</vt:lpstr>
      <vt:lpstr>Слайд 10</vt:lpstr>
      <vt:lpstr>Слайд 11</vt:lpstr>
      <vt:lpstr>Система рыночных отношений </vt:lpstr>
      <vt:lpstr>                   Обмен </vt:lpstr>
      <vt:lpstr>Распределение 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Структура кругового оборота в рыночной экономике 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Сравнительное преимущество и протекционизм</dc:title>
  <dc:creator>ASUS</dc:creator>
  <cp:lastModifiedBy>Yana</cp:lastModifiedBy>
  <cp:revision>202</cp:revision>
  <dcterms:created xsi:type="dcterms:W3CDTF">2014-03-12T08:25:15Z</dcterms:created>
  <dcterms:modified xsi:type="dcterms:W3CDTF">2014-05-11T18:20:16Z</dcterms:modified>
</cp:coreProperties>
</file>