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4" r:id="rId4"/>
    <p:sldId id="267" r:id="rId5"/>
    <p:sldId id="26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1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1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4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82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F72A-64E4-4147-9348-D10D47F1A124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6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Основные формулы макроэкономики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471642"/>
              </p:ext>
            </p:extLst>
          </p:nvPr>
        </p:nvGraphicFramePr>
        <p:xfrm>
          <a:off x="228599" y="1237357"/>
          <a:ext cx="8686800" cy="6429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286250"/>
                <a:gridCol w="4400550"/>
              </a:tblGrid>
              <a:tr h="642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25299"/>
              </p:ext>
            </p:extLst>
          </p:nvPr>
        </p:nvGraphicFramePr>
        <p:xfrm>
          <a:off x="214281" y="1899487"/>
          <a:ext cx="8715436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293751"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                                                                  </a:t>
                      </a:r>
                      <a:r>
                        <a:rPr kumimoji="0" lang="ru-RU" sz="1800" kern="1200" dirty="0" smtClean="0"/>
                        <a:t>  </a:t>
                      </a:r>
                      <a:r>
                        <a:rPr kumimoji="0" lang="ru-RU" sz="1800" kern="1200" dirty="0" smtClean="0"/>
                        <a:t>МРС + </a:t>
                      </a:r>
                      <a:r>
                        <a:rPr kumimoji="0" lang="en-US" sz="1800" kern="1200" dirty="0" smtClean="0"/>
                        <a:t>MPS =</a:t>
                      </a:r>
                      <a:r>
                        <a:rPr kumimoji="0" lang="ru-RU" sz="1800" kern="1200" dirty="0" smtClean="0"/>
                        <a:t> 1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7" y="1357297"/>
            <a:ext cx="1789294" cy="522987"/>
          </a:xfrm>
          <a:prstGeom prst="rect">
            <a:avLst/>
          </a:prstGeom>
          <a:noFill/>
        </p:spPr>
      </p:pic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1357298"/>
            <a:ext cx="1852258" cy="522987"/>
          </a:xfrm>
          <a:prstGeom prst="rect">
            <a:avLst/>
          </a:prstGeom>
          <a:noFill/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83944"/>
              </p:ext>
            </p:extLst>
          </p:nvPr>
        </p:nvGraphicFramePr>
        <p:xfrm>
          <a:off x="214282" y="2636912"/>
          <a:ext cx="8715436" cy="9812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98123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7638"/>
              </p:ext>
            </p:extLst>
          </p:nvPr>
        </p:nvGraphicFramePr>
        <p:xfrm>
          <a:off x="214282" y="3572032"/>
          <a:ext cx="8715436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216024"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                                                Прирост ВВП = </a:t>
                      </a:r>
                      <a:r>
                        <a:rPr kumimoji="0" lang="en-US" sz="1800" kern="1200" dirty="0" smtClean="0"/>
                        <a:t>k</a:t>
                      </a:r>
                      <a:r>
                        <a:rPr kumimoji="0" lang="ru-RU" sz="1800" kern="1200" dirty="0" smtClean="0"/>
                        <a:t>*х Прирост Инвестиций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24876"/>
              </p:ext>
            </p:extLst>
          </p:nvPr>
        </p:nvGraphicFramePr>
        <p:xfrm>
          <a:off x="214282" y="4941168"/>
          <a:ext cx="8715436" cy="57321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573214"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                                        путем последовательных преобразований получим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69878"/>
              </p:ext>
            </p:extLst>
          </p:nvPr>
        </p:nvGraphicFramePr>
        <p:xfrm>
          <a:off x="214282" y="5517232"/>
          <a:ext cx="8715436" cy="115212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1152128">
                <a:tc>
                  <a:txBody>
                    <a:bodyPr/>
                    <a:lstStyle/>
                    <a:p>
                      <a:endParaRPr lang="ru-RU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pic>
        <p:nvPicPr>
          <p:cNvPr id="90126" name="Picture 1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5661248"/>
            <a:ext cx="3297548" cy="612969"/>
          </a:xfrm>
          <a:prstGeom prst="rect">
            <a:avLst/>
          </a:prstGeom>
          <a:noFill/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9" y="2708920"/>
            <a:ext cx="7113201" cy="7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71649"/>
              </p:ext>
            </p:extLst>
          </p:nvPr>
        </p:nvGraphicFramePr>
        <p:xfrm>
          <a:off x="467544" y="476672"/>
          <a:ext cx="7916234" cy="466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24136"/>
                <a:gridCol w="669209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/>
                        <a:t>MV=PQ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kern="1200" dirty="0" smtClean="0"/>
                        <a:t>Основное уравнение</a:t>
                      </a:r>
                      <a:r>
                        <a:rPr kumimoji="0" lang="ru-RU" sz="1800" b="0" kern="1200" baseline="0" dirty="0" smtClean="0"/>
                        <a:t> к</a:t>
                      </a:r>
                      <a:r>
                        <a:rPr kumimoji="0" lang="ru-RU" sz="1800" b="0" kern="1200" dirty="0" smtClean="0"/>
                        <a:t>оличественной теории денег (уравнение </a:t>
                      </a:r>
                      <a:r>
                        <a:rPr kumimoji="0" lang="ru-RU" sz="1800" b="0" kern="1200" dirty="0" err="1" smtClean="0"/>
                        <a:t>И.Фишера</a:t>
                      </a:r>
                      <a:r>
                        <a:rPr kumimoji="0" lang="ru-RU" sz="1800" b="0" kern="1200" dirty="0" smtClean="0"/>
                        <a:t>) - связывает объём денежной массы (М) скорость обращения денег (V), уровень цен в экономике (Р) и количество сделок (</a:t>
                      </a:r>
                      <a:r>
                        <a:rPr kumimoji="0" lang="en-US" sz="1800" b="0" kern="1200" dirty="0" smtClean="0"/>
                        <a:t>Q</a:t>
                      </a:r>
                      <a:r>
                        <a:rPr kumimoji="0" lang="ru-RU" sz="1800" b="0" kern="1200" dirty="0" smtClean="0"/>
                        <a:t>).</a:t>
                      </a:r>
                      <a:endParaRPr lang="ru-RU" sz="1800" b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/>
                        <a:t>M=K</a:t>
                      </a:r>
                      <a:r>
                        <a:rPr kumimoji="0" lang="ru-RU" sz="1800" kern="1200" dirty="0" smtClean="0"/>
                        <a:t>*</a:t>
                      </a:r>
                      <a:r>
                        <a:rPr kumimoji="0" lang="en-US" sz="1800" kern="1200" dirty="0" smtClean="0"/>
                        <a:t>P</a:t>
                      </a:r>
                      <a:r>
                        <a:rPr kumimoji="0" lang="ru-RU" sz="1800" kern="1200" dirty="0" smtClean="0"/>
                        <a:t>*</a:t>
                      </a:r>
                      <a:r>
                        <a:rPr kumimoji="0" lang="en-US" sz="1800" kern="1200" dirty="0" smtClean="0"/>
                        <a:t>Y</a:t>
                      </a:r>
                      <a:endParaRPr lang="ru-RU" sz="1800" dirty="0" smtClean="0"/>
                    </a:p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Кембриджское уравнение количественной теории денег - связывает объём денежной массы с величиной  чистой продукции (национального дохода), а также  долей ежегодного дохода, которую население желает  хранить в денежной форме</a:t>
                      </a:r>
                      <a:r>
                        <a:rPr kumimoji="0" lang="en-US" sz="1800" kern="1200" dirty="0" smtClean="0"/>
                        <a:t>.</a:t>
                      </a:r>
                      <a:endParaRPr kumimoji="0" lang="ru-RU" sz="1800" kern="1200" dirty="0" smtClean="0"/>
                    </a:p>
                    <a:p>
                      <a:r>
                        <a:rPr kumimoji="0" lang="ru-RU" sz="1800" kern="1200" dirty="0" smtClean="0"/>
                        <a:t>М - объем денежной массы; К — доля национального годового дохода, хранящаяся субъектами 1 хозяйствования в форме наличных денег; Р - общий уровень цен; </a:t>
                      </a:r>
                      <a:r>
                        <a:rPr kumimoji="0" lang="en-US" sz="1800" kern="1200" dirty="0" smtClean="0"/>
                        <a:t>Y</a:t>
                      </a:r>
                      <a:r>
                        <a:rPr kumimoji="0" lang="ru-RU" sz="1800" kern="1200" dirty="0" smtClean="0"/>
                        <a:t>— реальный доход общества.</a:t>
                      </a:r>
                      <a:endParaRPr lang="ru-RU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 smtClean="0"/>
                        <a:t>Обе формулы характеризуют условие равновесия предложения денег и спроса на них. Величина К является другим способом выражения скорости обращения денег, т.е. </a:t>
                      </a:r>
                      <a:r>
                        <a:rPr kumimoji="0" lang="en-US" sz="1800" kern="1200" dirty="0" smtClean="0"/>
                        <a:t>K</a:t>
                      </a:r>
                      <a:r>
                        <a:rPr kumimoji="0" lang="ru-RU" sz="1800" kern="1200" dirty="0" smtClean="0"/>
                        <a:t>=1/</a:t>
                      </a:r>
                      <a:r>
                        <a:rPr kumimoji="0" lang="en-US" sz="1800" kern="1200" dirty="0" smtClean="0"/>
                        <a:t>V</a:t>
                      </a:r>
                      <a:r>
                        <a:rPr kumimoji="0" lang="ru-RU" sz="1800" kern="1200" dirty="0" smtClean="0"/>
                        <a:t>. Параметры К и </a:t>
                      </a:r>
                      <a:r>
                        <a:rPr kumimoji="0" lang="en-US" sz="1800" kern="1200" dirty="0" smtClean="0"/>
                        <a:t>Y</a:t>
                      </a:r>
                      <a:r>
                        <a:rPr kumimoji="0" lang="ru-RU" sz="1800" kern="1200" dirty="0" smtClean="0"/>
                        <a:t> в краткосрочном постоянны.</a:t>
                      </a:r>
                      <a:endParaRPr lang="ru-RU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30805"/>
              </p:ext>
            </p:extLst>
          </p:nvPr>
        </p:nvGraphicFramePr>
        <p:xfrm>
          <a:off x="285720" y="404664"/>
          <a:ext cx="8715436" cy="19060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86016"/>
                <a:gridCol w="6429420"/>
              </a:tblGrid>
              <a:tr h="1906084">
                <a:tc>
                  <a:txBody>
                    <a:bodyPr/>
                    <a:lstStyle/>
                    <a:p>
                      <a:r>
                        <a:rPr kumimoji="0" lang="ru-RU" sz="1800" kern="1200" cap="small" baseline="0" dirty="0" smtClean="0"/>
                        <a:t>     </a:t>
                      </a:r>
                      <a:r>
                        <a:rPr kumimoji="0" lang="en-US" sz="1800" kern="1200" cap="small" dirty="0" smtClean="0"/>
                        <a:t>y=c + </a:t>
                      </a:r>
                      <a:r>
                        <a:rPr kumimoji="0" lang="en-US" sz="1800" kern="1200" cap="small" dirty="0" err="1" smtClean="0"/>
                        <a:t>i</a:t>
                      </a:r>
                      <a:r>
                        <a:rPr kumimoji="0" lang="en-US" sz="1800" kern="1200" cap="small" dirty="0" smtClean="0"/>
                        <a:t> + g + </a:t>
                      </a:r>
                      <a:r>
                        <a:rPr kumimoji="0" lang="en-US" sz="1800" kern="1200" cap="small" dirty="0" err="1" smtClean="0"/>
                        <a:t>x</a:t>
                      </a:r>
                      <a:r>
                        <a:rPr kumimoji="0" lang="en-US" sz="1800" kern="1200" cap="small" baseline="-25000" dirty="0" err="1" smtClean="0"/>
                        <a:t>n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Совокупный спрос (эффективный спрос) - согласно теории </a:t>
                      </a:r>
                      <a:r>
                        <a:rPr kumimoji="0" lang="ru-RU" sz="1800" kern="1200" dirty="0" err="1" smtClean="0"/>
                        <a:t>Дж.М.Кейнса</a:t>
                      </a:r>
                      <a:r>
                        <a:rPr kumimoji="0" lang="ru-RU" sz="1800" kern="1200" dirty="0" smtClean="0"/>
                        <a:t> включает четыре основных компонента, обеспечивающие стимулирование и развитие производства.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89979"/>
              </p:ext>
            </p:extLst>
          </p:nvPr>
        </p:nvGraphicFramePr>
        <p:xfrm>
          <a:off x="285720" y="1714488"/>
          <a:ext cx="8715436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86016"/>
                <a:gridCol w="6429420"/>
              </a:tblGrid>
              <a:tr h="571504"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       </a:t>
                      </a:r>
                      <a:r>
                        <a:rPr kumimoji="0" lang="en-US" sz="1800" kern="1200" dirty="0" smtClean="0"/>
                        <a:t>M=K</a:t>
                      </a:r>
                      <a:r>
                        <a:rPr kumimoji="0" lang="ru-RU" sz="1800" kern="1200" dirty="0" smtClean="0"/>
                        <a:t>*</a:t>
                      </a:r>
                      <a:r>
                        <a:rPr kumimoji="0" lang="en-US" sz="1800" kern="1200" dirty="0" smtClean="0"/>
                        <a:t>P</a:t>
                      </a:r>
                      <a:r>
                        <a:rPr kumimoji="0" lang="ru-RU" sz="1800" kern="1200" dirty="0" smtClean="0"/>
                        <a:t>*</a:t>
                      </a:r>
                      <a:r>
                        <a:rPr kumimoji="0" lang="en-US" sz="1800" kern="1200" dirty="0" smtClean="0"/>
                        <a:t>V+ L(</a:t>
                      </a:r>
                      <a:r>
                        <a:rPr kumimoji="0" lang="en-US" sz="1800" kern="1200" dirty="0" err="1" smtClean="0"/>
                        <a:t>i</a:t>
                      </a:r>
                      <a:r>
                        <a:rPr kumimoji="0" lang="en-US" sz="1800" kern="1200" dirty="0" smtClean="0"/>
                        <a:t>)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err="1" smtClean="0"/>
                        <a:t>Кейнсианская</a:t>
                      </a:r>
                      <a:r>
                        <a:rPr kumimoji="0" lang="ru-RU" sz="1800" kern="1200" dirty="0" smtClean="0"/>
                        <a:t> модель спроса на деньги. Является, при прочих равных условиях,  функцией двух переменных величин: величины номинального дохода (К*Р) и нормы ссудного процента (</a:t>
                      </a:r>
                      <a:r>
                        <a:rPr kumimoji="0" lang="en-US" sz="1800" kern="1200" dirty="0" err="1" smtClean="0"/>
                        <a:t>i</a:t>
                      </a:r>
                      <a:r>
                        <a:rPr kumimoji="0" lang="ru-RU" sz="1800" kern="1200" dirty="0" smtClean="0"/>
                        <a:t>).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63194"/>
              </p:ext>
            </p:extLst>
          </p:nvPr>
        </p:nvGraphicFramePr>
        <p:xfrm>
          <a:off x="323528" y="3068960"/>
          <a:ext cx="8715436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1000132"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Спекулятивная функция ликвидности, </a:t>
                      </a:r>
                      <a:r>
                        <a:rPr kumimoji="0" lang="en-US" sz="1800" kern="1200" dirty="0" smtClean="0"/>
                        <a:t>L</a:t>
                      </a:r>
                      <a:r>
                        <a:rPr kumimoji="0" lang="ru-RU" sz="1800" kern="1200" dirty="0" smtClean="0"/>
                        <a:t>, зависит от нормы процента, </a:t>
                      </a:r>
                      <a:r>
                        <a:rPr kumimoji="0" lang="en-US" sz="1800" kern="1200" dirty="0" err="1" smtClean="0"/>
                        <a:t>i</a:t>
                      </a:r>
                      <a:r>
                        <a:rPr kumimoji="0" lang="ru-RU" sz="1800" kern="1200" dirty="0" smtClean="0"/>
                        <a:t>. Чем ниже </a:t>
                      </a:r>
                      <a:r>
                        <a:rPr kumimoji="0" lang="en-US" sz="1800" kern="1200" dirty="0" err="1" smtClean="0"/>
                        <a:t>i</a:t>
                      </a:r>
                      <a:r>
                        <a:rPr kumimoji="0" lang="ru-RU" sz="1800" kern="1200" dirty="0" smtClean="0"/>
                        <a:t>, тем больше спрос на наличность по спекулятивным мотивам, чем выше </a:t>
                      </a:r>
                      <a:r>
                        <a:rPr kumimoji="0" lang="en-US" sz="1800" kern="1200" dirty="0" err="1" smtClean="0"/>
                        <a:t>i</a:t>
                      </a:r>
                      <a:r>
                        <a:rPr kumimoji="0" lang="ru-RU" sz="1800" kern="1200" dirty="0" smtClean="0"/>
                        <a:t>, тем меньше спрос на деньги с указанной целью. Избыток дохода над потреблением (сбережение) выражается не в форме покупки ценных бумаг, дома и т.п., а в форме наличности, которую держат про запас, чтобы быстро отреагировать на понижение курса ценных бумаг.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0" y="631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0" y="631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1241"/>
              </p:ext>
            </p:extLst>
          </p:nvPr>
        </p:nvGraphicFramePr>
        <p:xfrm>
          <a:off x="178278" y="1052736"/>
          <a:ext cx="8715436" cy="82958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8295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1196424"/>
            <a:ext cx="4608512" cy="588845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73773"/>
              </p:ext>
            </p:extLst>
          </p:nvPr>
        </p:nvGraphicFramePr>
        <p:xfrm>
          <a:off x="179512" y="2686321"/>
          <a:ext cx="8715436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14512"/>
                <a:gridCol w="7000924"/>
              </a:tblGrid>
              <a:tr h="7143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Индекс </a:t>
                      </a:r>
                      <a:r>
                        <a:rPr kumimoji="0" lang="ru-RU" sz="1800" kern="1200" dirty="0" err="1" smtClean="0"/>
                        <a:t>Ласпейреса</a:t>
                      </a:r>
                      <a:r>
                        <a:rPr kumimoji="0" lang="ru-RU" sz="1800" kern="1200" dirty="0" smtClean="0"/>
                        <a:t> - индекс цен с базисными весами (набором благ, фиксированным по базисному году). Несколько завышает инфляцию.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86140"/>
              </p:ext>
            </p:extLst>
          </p:nvPr>
        </p:nvGraphicFramePr>
        <p:xfrm>
          <a:off x="178278" y="3618973"/>
          <a:ext cx="8715436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14512"/>
                <a:gridCol w="7000924"/>
              </a:tblGrid>
              <a:tr h="78581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baseline="0" dirty="0" smtClean="0"/>
                        <a:t>Индекс </a:t>
                      </a:r>
                      <a:r>
                        <a:rPr kumimoji="0" lang="ru-RU" sz="1800" kern="1200" baseline="0" dirty="0" err="1" smtClean="0"/>
                        <a:t>Пааше</a:t>
                      </a:r>
                      <a:r>
                        <a:rPr kumimoji="0" lang="ru-RU" sz="1800" kern="1200" baseline="0" dirty="0" smtClean="0"/>
                        <a:t> - индекс цен - дефлятор валового внутреннего продукта (ВВП), рассчитывается с использованием в качестве весов набора благ текущего периода. Несколько занижает инфляцию.</a:t>
                      </a:r>
                      <a:endParaRPr lang="ru-RU" sz="1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21242"/>
              </p:ext>
            </p:extLst>
          </p:nvPr>
        </p:nvGraphicFramePr>
        <p:xfrm>
          <a:off x="179512" y="4547667"/>
          <a:ext cx="8715436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14512"/>
                <a:gridCol w="7000924"/>
              </a:tblGrid>
              <a:tr h="6429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baseline="0" dirty="0" smtClean="0"/>
                        <a:t>Идеальный индекса Фишера элиминирует различия индексов </a:t>
                      </a:r>
                      <a:r>
                        <a:rPr kumimoji="0" lang="ru-RU" sz="1800" kern="1200" baseline="0" dirty="0" err="1" smtClean="0"/>
                        <a:t>Ласпейраса</a:t>
                      </a:r>
                      <a:r>
                        <a:rPr kumimoji="0" lang="ru-RU" sz="1800" kern="1200" baseline="0" dirty="0" smtClean="0"/>
                        <a:t> и </a:t>
                      </a:r>
                      <a:r>
                        <a:rPr kumimoji="0" lang="ru-RU" sz="1800" kern="1200" baseline="0" dirty="0" err="1" smtClean="0"/>
                        <a:t>Пааше</a:t>
                      </a:r>
                      <a:r>
                        <a:rPr kumimoji="0" lang="ru-RU" sz="1800" kern="1200" baseline="0" dirty="0" smtClean="0"/>
                        <a:t>, усредняя их по формуле средней геометрической.</a:t>
                      </a:r>
                      <a:endParaRPr lang="ru-RU" sz="1800" baseline="0" dirty="0">
                        <a:latin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005" y="2984087"/>
            <a:ext cx="449411" cy="285752"/>
          </a:xfrm>
          <a:prstGeom prst="rect">
            <a:avLst/>
          </a:prstGeom>
          <a:noFill/>
        </p:spPr>
      </p:pic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855244" y="2984087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∑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5534" y="3690411"/>
            <a:ext cx="398178" cy="240657"/>
          </a:xfrm>
          <a:prstGeom prst="rect">
            <a:avLst/>
          </a:prstGeom>
          <a:noFill/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154" y="3833287"/>
            <a:ext cx="428628" cy="264883"/>
          </a:xfrm>
          <a:prstGeom prst="rect">
            <a:avLst/>
          </a:prstGeom>
          <a:noFill/>
        </p:spPr>
      </p:pic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749782" y="3833287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∑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2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245" y="4707096"/>
            <a:ext cx="1188264" cy="318859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947" y="2841211"/>
            <a:ext cx="428628" cy="252134"/>
          </a:xfrm>
          <a:prstGeom prst="rect">
            <a:avLst/>
          </a:prstGeom>
          <a:noFill/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947" y="3126963"/>
            <a:ext cx="428628" cy="252134"/>
          </a:xfrm>
          <a:prstGeom prst="rect">
            <a:avLst/>
          </a:prstGeom>
          <a:noFill/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15757" y="2841211"/>
            <a:ext cx="5714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∑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5534" y="3976163"/>
            <a:ext cx="428596" cy="252115"/>
          </a:xfrm>
          <a:prstGeom prst="rect">
            <a:avLst/>
          </a:prstGeom>
          <a:noFill/>
        </p:spPr>
      </p:pic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749782" y="3547535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∑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7328454"/>
              </p:ext>
            </p:extLst>
          </p:nvPr>
        </p:nvGraphicFramePr>
        <p:xfrm>
          <a:off x="285720" y="142875"/>
          <a:ext cx="8715436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357168">
                <a:tc>
                  <a:txBody>
                    <a:bodyPr/>
                    <a:lstStyle/>
                    <a:p>
                      <a:r>
                        <a:rPr kumimoji="0" lang="ru-RU" sz="1800" kern="1200" dirty="0" smtClean="0"/>
                        <a:t>                                     </a:t>
                      </a:r>
                      <a:r>
                        <a:rPr kumimoji="0" lang="ru-RU" sz="1800" kern="1200" dirty="0" smtClean="0"/>
                        <a:t>        </a:t>
                      </a:r>
                      <a:r>
                        <a:rPr kumimoji="0" lang="ru-RU" sz="1800" kern="1200" dirty="0" smtClean="0"/>
                        <a:t>Расчёт коэффициента Джини </a:t>
                      </a:r>
                      <a:r>
                        <a:rPr kumimoji="0" lang="en-US" sz="1800" kern="1200" dirty="0" smtClean="0"/>
                        <a:t>(G)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22836"/>
              </p:ext>
            </p:extLst>
          </p:nvPr>
        </p:nvGraphicFramePr>
        <p:xfrm>
          <a:off x="285721" y="500042"/>
          <a:ext cx="8715435" cy="92869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2859"/>
                <a:gridCol w="5012576"/>
              </a:tblGrid>
              <a:tr h="9286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kern="1200" dirty="0" smtClean="0"/>
                        <a:t>2)По формуле Брауна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813575"/>
            <a:ext cx="1428760" cy="257971"/>
          </a:xfrm>
          <a:prstGeom prst="rect">
            <a:avLst/>
          </a:prstGeom>
          <a:noFill/>
        </p:spPr>
      </p:pic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1103297"/>
            <a:ext cx="428628" cy="239283"/>
          </a:xfrm>
          <a:prstGeom prst="rect">
            <a:avLst/>
          </a:prstGeom>
          <a:noFill/>
        </p:spPr>
      </p:pic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85720" y="500042"/>
            <a:ext cx="26432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 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 формуле 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Джини</a:t>
            </a:r>
            <a:endParaRPr kumimoji="0" lang="ru-RU" sz="1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57158" y="928670"/>
            <a:ext cx="3500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G=--------------------------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1" y="937356"/>
            <a:ext cx="3357587" cy="245315"/>
          </a:xfrm>
          <a:prstGeom prst="rect">
            <a:avLst/>
          </a:prstGeom>
          <a:noFill/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95322"/>
              </p:ext>
            </p:extLst>
          </p:nvPr>
        </p:nvGraphicFramePr>
        <p:xfrm>
          <a:off x="381566" y="2276872"/>
          <a:ext cx="8715436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5436"/>
              </a:tblGrid>
              <a:tr h="857256"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/>
                        <a:t>Xk</a:t>
                      </a:r>
                      <a:r>
                        <a:rPr kumimoji="0" lang="ru-RU" sz="1800" kern="1200" dirty="0" smtClean="0"/>
                        <a:t>- </a:t>
                      </a:r>
                      <a:r>
                        <a:rPr kumimoji="0" lang="ru-RU" sz="1800" kern="1200" dirty="0" err="1" smtClean="0"/>
                        <a:t>кумулированная</a:t>
                      </a:r>
                      <a:r>
                        <a:rPr kumimoji="0" lang="ru-RU" sz="1800" kern="1200" dirty="0" smtClean="0"/>
                        <a:t> доля населения, которое предварительно ранжировано по возрастанию доходов; </a:t>
                      </a:r>
                      <a:r>
                        <a:rPr kumimoji="0" lang="en-US" sz="1800" kern="1200" cap="small" dirty="0" err="1" smtClean="0"/>
                        <a:t>Yk</a:t>
                      </a:r>
                      <a:r>
                        <a:rPr kumimoji="0" lang="ru-RU" sz="1800" kern="1200" dirty="0" smtClean="0"/>
                        <a:t>- доля дохода, которую в совокупности получают семьи из группы Х</a:t>
                      </a:r>
                      <a:r>
                        <a:rPr kumimoji="0" lang="en-US" sz="1800" kern="1200" dirty="0" smtClean="0"/>
                        <a:t>k</a:t>
                      </a:r>
                      <a:r>
                        <a:rPr kumimoji="0" lang="ru-RU" sz="1800" kern="1200" dirty="0" smtClean="0"/>
                        <a:t>; </a:t>
                      </a:r>
                      <a:r>
                        <a:rPr kumimoji="0" lang="ru-RU" sz="1800" kern="1200" dirty="0" err="1" smtClean="0"/>
                        <a:t>п</a:t>
                      </a:r>
                      <a:r>
                        <a:rPr kumimoji="0" lang="ru-RU" sz="1800" kern="1200" dirty="0" smtClean="0"/>
                        <a:t> - число домохозяйств; У</a:t>
                      </a:r>
                      <a:r>
                        <a:rPr kumimoji="0" lang="en-US" sz="1800" kern="1200" dirty="0" smtClean="0"/>
                        <a:t>k</a:t>
                      </a:r>
                      <a:r>
                        <a:rPr kumimoji="0" lang="ru-RU" sz="1800" kern="1200" dirty="0" smtClean="0"/>
                        <a:t> - доля дохода домохозяйства в общем доходе; у - среднее арифметическое долей доходов домохозяйств.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460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3.11. Основные формулы макроэкономики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3.7.  Финансовая система и политика государства</dc:title>
  <dc:creator>Lenovo</dc:creator>
  <cp:lastModifiedBy>Lenovo</cp:lastModifiedBy>
  <cp:revision>14</cp:revision>
  <dcterms:created xsi:type="dcterms:W3CDTF">2014-03-12T22:30:37Z</dcterms:created>
  <dcterms:modified xsi:type="dcterms:W3CDTF">2014-04-10T01:16:52Z</dcterms:modified>
</cp:coreProperties>
</file>