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13" autoAdjust="0"/>
  </p:normalViewPr>
  <p:slideViewPr>
    <p:cSldViewPr>
      <p:cViewPr varScale="1">
        <p:scale>
          <a:sx n="78" d="100"/>
          <a:sy n="78" d="100"/>
        </p:scale>
        <p:origin x="-1506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CFEF1D1-3C61-4988-AA7C-962F721C0A6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ru-RU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8594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EF33C76-255E-4F68-90BC-4B921896792D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0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Arial Unicode MS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7445B1-F32B-4217-BC2E-9999828EAE48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3E88B4-29CE-4312-804C-894C62E911C5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06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A49FCF-5E4D-4F3F-96B1-0096D86454B1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313D38-ECA6-4A86-BAED-4AF938D9CB22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34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A64228-4F2E-40AE-AC57-A0123A7A14F4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2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1A71C8-FB9E-4288-A340-A4736253FC9B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14A4FC-065D-4102-BCDB-42AB4C527ED0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192B4A-824E-4908-8365-DE5475DF78A3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7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B75FA0-CC0A-4C15-A481-9741950584C1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9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6EAD1F-9DEF-4673-9B82-980DB14D4910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6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19241C-CEBA-4C75-A74D-AD99028D1FB9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237A499D-3D66-4C7F-8D19-0233E0C998E4}" type="slidenum">
              <a:rPr/>
              <a:pPr lvl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/>
        <a:defRPr lang="ru-RU" sz="4400" b="0" i="0" u="none" strike="noStrike" kern="1200" spc="0" baseline="0">
          <a:ln>
            <a:noFill/>
          </a:ln>
          <a:solidFill>
            <a:srgbClr val="7E0021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Arial Unicode MS" pitchFamily="2"/>
          <a:cs typeface="Mangal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0"/>
        </a:spcBef>
        <a:spcAft>
          <a:spcPts val="1417"/>
        </a:spcAft>
        <a:tabLst/>
        <a:defRPr lang="ru-RU" sz="3200" b="1" i="0" u="none" strike="noStrike" kern="1200" spc="0" baseline="0">
          <a:ln>
            <a:noFill/>
          </a:ln>
          <a:solidFill>
            <a:srgbClr val="4C1900"/>
          </a:solidFill>
          <a:latin typeface="Arial" pitchFamily="18"/>
          <a:ea typeface="Arial Unicode MS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575816" y="1259557"/>
            <a:ext cx="9248301" cy="5131598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Aft>
                <a:spcPts val="0"/>
              </a:spcAft>
              <a:buNone/>
            </a:pPr>
            <a:r>
              <a:rPr lang="ru-RU" i="1" dirty="0" smtClean="0"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</a:rPr>
              <a:t>Измерение макроэкономических </a:t>
            </a:r>
            <a:endParaRPr lang="en-US" i="1" dirty="0" smtClean="0">
              <a:effectLst>
                <a:outerShdw dist="17961" dir="2700000">
                  <a:scrgbClr r="0" g="0" b="0"/>
                </a:outerShdw>
              </a:effectLst>
              <a:latin typeface="Arial" pitchFamily="34"/>
            </a:endParaRPr>
          </a:p>
          <a:p>
            <a:pPr marL="0" lvl="0" indent="0" algn="ctr">
              <a:spcAft>
                <a:spcPts val="0"/>
              </a:spcAft>
              <a:buNone/>
            </a:pPr>
            <a:r>
              <a:rPr lang="ru-RU" i="1" dirty="0" smtClean="0"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</a:rPr>
              <a:t>характеристик.</a:t>
            </a:r>
          </a:p>
          <a:p>
            <a:pPr marL="0" lvl="0" indent="0" algn="ctr">
              <a:spcAft>
                <a:spcPts val="0"/>
              </a:spcAft>
              <a:buNone/>
            </a:pPr>
            <a:endParaRPr lang="ru-RU" i="1" dirty="0" smtClean="0">
              <a:effectLst>
                <a:outerShdw dist="17961" dir="2700000">
                  <a:scrgbClr r="0" g="0" b="0"/>
                </a:outerShdw>
              </a:effectLst>
              <a:latin typeface="Arial" pitchFamily="34"/>
            </a:endParaRPr>
          </a:p>
          <a:p>
            <a:pPr marL="0" lvl="0" indent="0" algn="ctr">
              <a:spcAft>
                <a:spcPts val="0"/>
              </a:spcAft>
              <a:buNone/>
            </a:pPr>
            <a:r>
              <a:rPr lang="ru-RU" i="1" dirty="0" smtClean="0"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</a:rPr>
              <a:t>Доходы и потребление.</a:t>
            </a:r>
          </a:p>
          <a:p>
            <a:pPr marL="0" lvl="0" indent="0" algn="ctr">
              <a:spcAft>
                <a:spcPts val="0"/>
              </a:spcAft>
              <a:buNone/>
            </a:pPr>
            <a:endParaRPr lang="ru-RU" i="1" dirty="0">
              <a:effectLst>
                <a:outerShdw dist="17961" dir="2700000">
                  <a:scrgbClr r="0" g="0" b="0"/>
                </a:outerShdw>
              </a:effectLst>
              <a:latin typeface="Arial" pitchFamily="34"/>
            </a:endParaRPr>
          </a:p>
          <a:p>
            <a:pPr marL="0" lvl="0" indent="0" algn="ctr">
              <a:spcAft>
                <a:spcPts val="0"/>
              </a:spcAft>
              <a:buNone/>
            </a:pPr>
            <a:endParaRPr lang="ru-RU" i="1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 algn="ctr">
              <a:spcAft>
                <a:spcPts val="0"/>
              </a:spcAft>
              <a:buNone/>
            </a:pPr>
            <a:endParaRPr lang="ru-RU" i="1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 algn="ctr">
              <a:spcAft>
                <a:spcPts val="0"/>
              </a:spcAft>
              <a:buNone/>
            </a:pPr>
            <a:endParaRPr lang="ru-RU" i="1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 algn="ctr">
              <a:spcAft>
                <a:spcPts val="0"/>
              </a:spcAft>
              <a:buNone/>
            </a:pPr>
            <a:endParaRPr lang="ru-RU" i="1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 algn="r">
              <a:spcAft>
                <a:spcPts val="0"/>
              </a:spcAft>
              <a:buNone/>
            </a:pPr>
            <a:r>
              <a:rPr lang="ru-RU" sz="2000" i="1" dirty="0">
                <a:effectLst>
                  <a:outerShdw dist="17961" dir="2700000">
                    <a:scrgbClr r="0" g="0" b="0"/>
                  </a:outerShdw>
                </a:effectLst>
              </a:rPr>
              <a:t>Выполнила студентка</a:t>
            </a:r>
          </a:p>
          <a:p>
            <a:pPr marL="0" lvl="0" indent="0" algn="r">
              <a:spcAft>
                <a:spcPts val="0"/>
              </a:spcAft>
              <a:buNone/>
            </a:pPr>
            <a:r>
              <a:rPr lang="ru-RU" sz="2000" i="1" dirty="0">
                <a:effectLst>
                  <a:outerShdw dist="17961" dir="2700000">
                    <a:scrgbClr r="0" g="0" b="0"/>
                  </a:outerShdw>
                </a:effectLst>
              </a:rPr>
              <a:t>группы РЛ1-79</a:t>
            </a:r>
          </a:p>
          <a:p>
            <a:pPr marL="0" lvl="0" indent="0" algn="r">
              <a:spcAft>
                <a:spcPts val="0"/>
              </a:spcAft>
              <a:buNone/>
            </a:pPr>
            <a:r>
              <a:rPr lang="ru-RU" sz="2000" i="1" dirty="0">
                <a:effectLst>
                  <a:outerShdw dist="17961" dir="2700000">
                    <a:scrgbClr r="0" g="0" b="0"/>
                  </a:outerShdw>
                </a:effectLst>
              </a:rPr>
              <a:t> Тихонова К.А.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47824" y="467469"/>
            <a:ext cx="7780400" cy="884794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sz="3200" b="1" i="1" u="sng" dirty="0">
                <a:solidFill>
                  <a:srgbClr val="461900"/>
                </a:solidFill>
              </a:rPr>
              <a:t>Валовой внутренний продукт (ВВП):</a:t>
            </a:r>
            <a:r>
              <a:rPr lang="ru-RU" u="sng" dirty="0">
                <a:solidFill>
                  <a:srgbClr val="461900"/>
                </a:solidFill>
              </a:rPr>
              <a:t/>
            </a:r>
            <a:br>
              <a:rPr lang="ru-RU" u="sng" dirty="0">
                <a:solidFill>
                  <a:srgbClr val="461900"/>
                </a:solidFill>
              </a:rPr>
            </a:br>
            <a:endParaRPr lang="ru-RU" sz="2800" dirty="0">
              <a:solidFill>
                <a:srgbClr val="461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816" y="1619597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461900"/>
                </a:solidFill>
              </a:rPr>
              <a:t>Основной макроэкономический показатель, измеряющий экономическое развитие общества.</a:t>
            </a:r>
            <a:br>
              <a:rPr lang="ru-RU" sz="2400" b="1" dirty="0" smtClean="0">
                <a:solidFill>
                  <a:srgbClr val="461900"/>
                </a:solidFill>
              </a:rPr>
            </a:br>
            <a:r>
              <a:rPr lang="ru-RU" sz="2400" b="1" dirty="0" smtClean="0">
                <a:solidFill>
                  <a:srgbClr val="461900"/>
                </a:solidFill>
              </a:rPr>
              <a:t>Совокупная рыночная стоимость конечных товаров и услуг, учтенных и имеющих денежную оценку, произведенных фирмами и домохозяйствами в данной стране за определенный период времени, как правило за год, независимо от их национальной принадлежности, и предназначенная для конечного потребления и накопления.</a:t>
            </a:r>
            <a:br>
              <a:rPr lang="ru-RU" sz="2400" b="1" dirty="0" smtClean="0">
                <a:solidFill>
                  <a:srgbClr val="461900"/>
                </a:solidFill>
              </a:rPr>
            </a:br>
            <a:r>
              <a:rPr lang="ru-RU" sz="2400" b="1" dirty="0" smtClean="0">
                <a:solidFill>
                  <a:srgbClr val="461900"/>
                </a:solidFill>
              </a:rPr>
              <a:t>В ВВП включаются продажи только конечных продуктов, но исключаются продажи промежуточных продуктов, т. к. в стоимость конечных продуктов уже входят все имевшие место промежуточные сделки.</a:t>
            </a:r>
            <a:endParaRPr lang="ru-RU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784" y="1170378"/>
            <a:ext cx="936104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подсчете величины ВВП также учитывается любой прирост запасов, поскольку в его рамках измеряется вся текущая продукция независимо от реализации. Из ВВП исключаются продажи подержанных товаров, т. к. они либо не отражают текущего производства, либо включают двойной счет, а также трансфертные платежи населению, представляющие собой форму перераспределения созданного продукта.</a:t>
            </a:r>
          </a:p>
          <a:p>
            <a:pPr lvl="0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ВВП не включает в себя поступления международных экономических операций и используется для сопоставления уровней развития экономики различных стран.</a:t>
            </a:r>
          </a:p>
          <a:p>
            <a:pPr lvl="0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23799" y="180000"/>
            <a:ext cx="3076200" cy="3114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1079872" y="467469"/>
            <a:ext cx="7698005" cy="94372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Aft>
                <a:spcPts val="0"/>
              </a:spcAft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Валовой национальный доход (ВНД):</a:t>
            </a:r>
          </a:p>
          <a:p>
            <a:pPr marL="0" lvl="0" indent="0" algn="ctr">
              <a:spcAft>
                <a:spcPts val="0"/>
              </a:spcAft>
              <a:buNone/>
            </a:pPr>
            <a:endParaRPr lang="ru-RU" b="0" u="sng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864" y="2195661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Сумма первичных доходов, полученных резидентами страны за их участие в производстве ВВП данной страны и стран остального мира. ВНД отличается от ВВП на величину первичных доходов, полученных резидентами от стального мира, за вычетом первичных доходов, выплаченных данной страной нерезидентам («чистый доход из-за границы»).</a:t>
            </a:r>
          </a:p>
          <a:p>
            <a:pPr lvl="0"/>
            <a:endPara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ВНД соответствует ранее рассчитывавшемуся показателю валового национального продукта (ВНП)</a:t>
            </a:r>
          </a:p>
          <a:p>
            <a:pPr lvl="0"/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83160" y="465349"/>
            <a:ext cx="6340454" cy="14157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sz="3600" b="1" i="1" u="sng" dirty="0">
                <a:solidFill>
                  <a:srgbClr val="461900"/>
                </a:solidFill>
              </a:rPr>
              <a:t>Национальное богатство:</a:t>
            </a:r>
            <a:r>
              <a:rPr lang="ru-RU" sz="3600" i="1" u="sng" dirty="0">
                <a:solidFill>
                  <a:srgbClr val="461900"/>
                </a:solidFill>
              </a:rPr>
              <a:t/>
            </a:r>
            <a:br>
              <a:rPr lang="ru-RU" sz="3600" i="1" u="sng" dirty="0">
                <a:solidFill>
                  <a:srgbClr val="461900"/>
                </a:solidFill>
              </a:rPr>
            </a:br>
            <a:r>
              <a:rPr lang="ru-RU" sz="3200" i="1" u="sng" dirty="0">
                <a:solidFill>
                  <a:srgbClr val="461900"/>
                </a:solidFill>
              </a:rPr>
              <a:t/>
            </a:r>
            <a:br>
              <a:rPr lang="ru-RU" sz="3200" i="1" u="sng" dirty="0">
                <a:solidFill>
                  <a:srgbClr val="461900"/>
                </a:solidFill>
              </a:rPr>
            </a:br>
            <a:endParaRPr lang="ru-RU" sz="2800" i="1" dirty="0">
              <a:solidFill>
                <a:srgbClr val="461900"/>
              </a:solidFill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113440" y="1760760"/>
            <a:ext cx="4426560" cy="498924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/>
          </a:p>
          <a:p>
            <a:pPr lvl="0">
              <a:buNone/>
            </a:pPr>
            <a:endParaRPr lang="ru-RU" sz="28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6840" y="6120000"/>
            <a:ext cx="2153160" cy="13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31800" y="1115541"/>
            <a:ext cx="87849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i="1" dirty="0">
                <a:solidFill>
                  <a:srgbClr val="461900"/>
                </a:solidFill>
              </a:rPr>
              <a:t>Важнейший макроэкономический показатель, характеризующий основу материального и культурного развития общества и экономическую мощь страны.</a:t>
            </a:r>
            <a:br>
              <a:rPr lang="ru-RU" sz="2600" b="1" i="1" dirty="0">
                <a:solidFill>
                  <a:srgbClr val="461900"/>
                </a:solidFill>
              </a:rPr>
            </a:br>
            <a:r>
              <a:rPr lang="ru-RU" sz="2600" b="1" i="1" dirty="0">
                <a:solidFill>
                  <a:srgbClr val="461900"/>
                </a:solidFill>
              </a:rPr>
              <a:t>Определяется, в первую очередь, как совокупность материальных благ, созданных трудом предшествующих и ныне живущих поколений, включая все материальные и духовные ценности, научные и профессиональные знания. Национальное богатство также включает вовлеченные в экономический оборот природные ресурсы, которыми располагает общество на определенный момент времени.</a:t>
            </a:r>
            <a:endParaRPr lang="ru-RU" sz="2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378360" y="313560"/>
            <a:ext cx="9071640" cy="675000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800" i="1"/>
          </a:p>
          <a:p>
            <a:pPr lvl="0">
              <a:buNone/>
            </a:pPr>
            <a:endParaRPr lang="ru-RU" sz="2800" i="1" u="sng"/>
          </a:p>
          <a:p>
            <a:pPr lvl="0">
              <a:buNone/>
            </a:pPr>
            <a:endParaRPr lang="ru-RU"/>
          </a:p>
          <a:p>
            <a:pPr lvl="0">
              <a:buNone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3316" y="90000"/>
            <a:ext cx="10253519" cy="6157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3200" b="1" i="1" u="sng" strike="noStrike" kern="120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Номинальный ВВП: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2800" b="1" i="1" u="none" strike="noStrike" kern="1200" dirty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Измерение годовой стоимости конечных </a:t>
            </a:r>
            <a:r>
              <a:rPr lang="ru-RU" sz="2800" b="1" i="1" u="none" strike="noStrike" kern="1200" dirty="0" smtClean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товаров</a:t>
            </a:r>
            <a:endParaRPr lang="en-US" sz="2800" b="1" i="1" u="none" strike="noStrike" kern="1200" dirty="0" smtClean="0">
              <a:ln>
                <a:noFill/>
              </a:ln>
              <a:solidFill>
                <a:srgbClr val="461900"/>
              </a:solidFill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2800" b="1" i="1" u="none" strike="noStrike" kern="1200" dirty="0" smtClean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 </a:t>
            </a:r>
            <a:r>
              <a:rPr lang="ru-RU" sz="2800" b="1" i="1" u="none" strike="noStrike" kern="1200" dirty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и услуг в текущих ценах.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endParaRPr lang="ru-RU" sz="2800" b="1" i="1" u="none" strike="noStrike" kern="1200" dirty="0">
              <a:ln>
                <a:noFill/>
              </a:ln>
              <a:solidFill>
                <a:srgbClr val="461900"/>
              </a:solidFill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3200" b="1" i="1" u="sng" strike="noStrike" kern="120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Реальный ВВП: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2800" b="1" i="1" u="none" strike="noStrike" kern="1200" dirty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Сумма стоимости произведенной </a:t>
            </a:r>
            <a:r>
              <a:rPr lang="ru-RU" sz="2800" b="1" i="1" u="none" strike="noStrike" kern="1200" dirty="0" smtClean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продукции</a:t>
            </a:r>
            <a:endParaRPr lang="en-US" sz="2800" b="1" i="1" u="none" strike="noStrike" kern="1200" dirty="0" smtClean="0">
              <a:ln>
                <a:noFill/>
              </a:ln>
              <a:solidFill>
                <a:srgbClr val="461900"/>
              </a:solidFill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2800" b="1" i="1" u="none" strike="noStrike" kern="1200" dirty="0" smtClean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 </a:t>
            </a:r>
            <a:r>
              <a:rPr lang="ru-RU" sz="2800" b="1" i="1" u="none" strike="noStrike" kern="1200" dirty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в ценах базисного года.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endParaRPr lang="ru-RU" sz="2800" b="1" i="1" u="none" strike="noStrike" kern="1200" dirty="0">
              <a:ln>
                <a:noFill/>
              </a:ln>
              <a:solidFill>
                <a:srgbClr val="461900"/>
              </a:solidFill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3200" b="1" i="1" u="sng" strike="noStrike" kern="120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Дефлятор ВВП: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2800" b="1" i="1" u="none" strike="noStrike" kern="1200" dirty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Показатель изменения уровня цен в национальной </a:t>
            </a:r>
            <a:endParaRPr lang="en-US" sz="2800" b="1" i="1" u="none" strike="noStrike" kern="1200" dirty="0" smtClean="0">
              <a:ln>
                <a:noFill/>
              </a:ln>
              <a:solidFill>
                <a:srgbClr val="461900"/>
              </a:solidFill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2800" b="1" i="1" u="none" strike="noStrike" kern="1200" dirty="0" smtClean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экономике </a:t>
            </a:r>
            <a:r>
              <a:rPr lang="ru-RU" sz="2800" b="1" i="1" u="none" strike="noStrike" kern="1200" dirty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в данном году по отношению к </a:t>
            </a:r>
            <a:endParaRPr lang="en-US" sz="2800" b="1" i="1" u="none" strike="noStrike" kern="1200" dirty="0" smtClean="0">
              <a:ln>
                <a:noFill/>
              </a:ln>
              <a:solidFill>
                <a:srgbClr val="461900"/>
              </a:solidFill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2800" b="1" i="1" u="none" strike="noStrike" kern="1200" dirty="0" smtClean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базисному </a:t>
            </a:r>
            <a:r>
              <a:rPr lang="ru-RU" sz="2800" b="1" i="1" u="none" strike="noStrike" kern="1200" dirty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году. Рассчитывается как отношение </a:t>
            </a:r>
            <a:endParaRPr lang="en-US" sz="2800" b="1" i="1" u="none" strike="noStrike" kern="1200" dirty="0" smtClean="0">
              <a:ln>
                <a:noFill/>
              </a:ln>
              <a:solidFill>
                <a:srgbClr val="461900"/>
              </a:solidFill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2800" b="1" i="1" u="none" strike="noStrike" kern="1200" dirty="0" smtClean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номинального </a:t>
            </a:r>
            <a:r>
              <a:rPr lang="ru-RU" sz="2800" b="1" i="1" u="none" strike="noStrike" kern="1200" dirty="0">
                <a:ln>
                  <a:noFill/>
                </a:ln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ВВП к реальному.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369136" y="251445"/>
            <a:ext cx="8371523" cy="5190908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>
              <a:spcAft>
                <a:spcPts val="0"/>
              </a:spcAft>
              <a:buNone/>
            </a:pP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Конечные продукты:</a:t>
            </a:r>
          </a:p>
          <a:p>
            <a:pPr marL="0" lvl="0" indent="0">
              <a:spcAft>
                <a:spcPts val="0"/>
              </a:spcAft>
              <a:buNone/>
            </a:pPr>
            <a:endParaRPr lang="en-US" sz="2800" b="0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sz="2800" b="0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sz="2800" b="0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sz="2800" b="0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sz="2800" b="0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sz="2800" b="0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sz="2800" b="0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ru-RU" sz="2800" b="0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Финансовые трансферты, получаемые</a:t>
            </a:r>
            <a:endParaRPr lang="en-US" i="1" u="sng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 домохозяйствами:</a:t>
            </a:r>
          </a:p>
          <a:p>
            <a:pPr marL="0" lvl="0" indent="0">
              <a:spcAft>
                <a:spcPts val="0"/>
              </a:spcAft>
              <a:buNone/>
            </a:pPr>
            <a:endParaRPr lang="ru-RU" b="0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272" y="971525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i="1" dirty="0">
                <a:effectLst>
                  <a:outerShdw dist="17961" dir="2700000">
                    <a:scrgbClr r="0" g="0" b="0"/>
                  </a:outerShdw>
                </a:effectLst>
              </a:rPr>
              <a:t>Товары и услуги, которые покупаются для конечного пользования, а не для перепродажи или дальнейшей обработки или переработки.</a:t>
            </a:r>
          </a:p>
          <a:p>
            <a:pPr lvl="0"/>
            <a:r>
              <a:rPr lang="ru-RU" sz="2800" b="1" i="1" dirty="0">
                <a:effectLst>
                  <a:outerShdw dist="17961" dir="2700000">
                    <a:scrgbClr r="0" g="0" b="0"/>
                  </a:outerShdw>
                </a:effectLst>
              </a:rPr>
              <a:t>Отдельный учет промежуточных продуктов означал бы двойной счет и завышенную оценку ВВП.</a:t>
            </a:r>
            <a:endParaRPr lang="ru-RU" sz="2800" b="1" i="1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136" y="5292005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i="1" dirty="0">
                <a:effectLst>
                  <a:outerShdw dist="17961" dir="2700000">
                    <a:scrgbClr r="0" g="0" b="0"/>
                  </a:outerShdw>
                </a:effectLst>
              </a:rPr>
              <a:t>Выплаты по социальному страхованию, пособия безработным, пенсии ветеранам, стипендии и т. п., которые предоставляются получателям безвозмездно, в одностороннем порядке.</a:t>
            </a:r>
            <a:endParaRPr lang="ru-RU" sz="2800" b="1" i="1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50000" y="3622320"/>
            <a:ext cx="2923920" cy="38476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40000" y="360000"/>
            <a:ext cx="7629268" cy="5031634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Частные трансфертные платежи:</a:t>
            </a:r>
          </a:p>
          <a:p>
            <a:pPr lvl="0">
              <a:buNone/>
            </a:pPr>
            <a:endParaRPr lang="en-US" i="1" u="sng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endParaRPr lang="en-US" i="1" u="sng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endParaRPr lang="en-US" i="1" u="sng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endParaRPr lang="en-US" i="1" u="sng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endParaRPr lang="en-US" i="1" u="sng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Сделки </a:t>
            </a: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с ценными бумагами:</a:t>
            </a:r>
          </a:p>
          <a:p>
            <a:pPr lvl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9832" y="944664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ru-RU" sz="2400" b="1" i="1" dirty="0"/>
              <a:t>Платежи внутри домохозяйства и между ними производимые не на коммерческой основе: субсидии, получаемые студентами из дома, разовые дары от родственников и т. п. Являются актом передачи средств от одного лица к другому, а не результатом производства.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06968" y="4715941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ru-RU" sz="2400" b="1" i="1" dirty="0"/>
              <a:t>Купля-продажа акций и облигаций. Отражают движение финансовых активов, которые напрямую не предполагают увеличения текущего производства. Однако некоторые из них могут косвенно стимулировать расходные средства, ведущие к увеличению объема производства.</a:t>
            </a:r>
            <a:endParaRPr lang="ru-RU" sz="2400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302005" y="372526"/>
            <a:ext cx="9787423" cy="4678076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 ВВП в расчете на душу населения:</a:t>
            </a:r>
          </a:p>
          <a:p>
            <a:pPr lvl="0">
              <a:buNone/>
            </a:pPr>
            <a:r>
              <a:rPr lang="ru-RU" sz="2800" dirty="0"/>
              <a:t>Показатель уровня экономического развития страны.</a:t>
            </a:r>
          </a:p>
          <a:p>
            <a:pPr lvl="0"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Потребление (С):</a:t>
            </a:r>
          </a:p>
          <a:p>
            <a:pPr lvl="0">
              <a:buNone/>
            </a:pPr>
            <a:r>
              <a:rPr lang="ru-RU" sz="2800" dirty="0"/>
              <a:t>Показатель, отражающий экономическую </a:t>
            </a:r>
            <a:endParaRPr lang="en-US" sz="2800" dirty="0"/>
          </a:p>
          <a:p>
            <a:pPr lvl="0">
              <a:buNone/>
            </a:pPr>
            <a:r>
              <a:rPr lang="ru-RU" sz="2800" dirty="0" smtClean="0"/>
              <a:t>активность </a:t>
            </a:r>
            <a:r>
              <a:rPr lang="ru-RU" sz="2800" dirty="0"/>
              <a:t>домохозяйств, которая обеспечивает </a:t>
            </a:r>
            <a:endParaRPr lang="en-US" sz="2800" dirty="0" smtClean="0"/>
          </a:p>
          <a:p>
            <a:pPr lvl="0">
              <a:buNone/>
            </a:pPr>
            <a:r>
              <a:rPr lang="ru-RU" sz="2800" dirty="0" smtClean="0"/>
              <a:t>текущее </a:t>
            </a:r>
            <a:r>
              <a:rPr lang="ru-RU" sz="2800" dirty="0"/>
              <a:t>и долгосрочное потребление ими товаров </a:t>
            </a:r>
            <a:r>
              <a:rPr lang="ru-RU" sz="2800" dirty="0" smtClean="0"/>
              <a:t>и</a:t>
            </a:r>
            <a:endParaRPr lang="en-US" sz="2800" dirty="0" smtClean="0"/>
          </a:p>
          <a:p>
            <a:pPr lvl="0">
              <a:buNone/>
            </a:pPr>
            <a:r>
              <a:rPr lang="ru-RU" sz="2800" dirty="0" smtClean="0"/>
              <a:t> </a:t>
            </a:r>
            <a:r>
              <a:rPr lang="ru-RU" sz="2800" dirty="0"/>
              <a:t>услуг. Равен совокупной стоимости товаров и услуг</a:t>
            </a:r>
            <a:r>
              <a:rPr lang="ru-RU" sz="2800" dirty="0" smtClean="0"/>
              <a:t>,</a:t>
            </a:r>
            <a:endParaRPr lang="en-US" sz="2800" dirty="0" smtClean="0"/>
          </a:p>
          <a:p>
            <a:pPr lvl="0">
              <a:buNone/>
            </a:pPr>
            <a:r>
              <a:rPr lang="ru-RU" sz="2800" dirty="0" smtClean="0"/>
              <a:t> </a:t>
            </a:r>
            <a:r>
              <a:rPr lang="ru-RU" sz="2800" dirty="0"/>
              <a:t>приобретаемых </a:t>
            </a:r>
            <a:r>
              <a:rPr lang="ru-RU" sz="2800" dirty="0" smtClean="0"/>
              <a:t>домохозяйствами.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31839" y="5486399"/>
            <a:ext cx="2918160" cy="19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60000" y="4107960"/>
            <a:ext cx="3228480" cy="33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683493"/>
            <a:ext cx="9528955" cy="6396559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Инвестиции (I):</a:t>
            </a:r>
          </a:p>
          <a:p>
            <a:pPr lvl="0">
              <a:buNone/>
            </a:pPr>
            <a:r>
              <a:rPr lang="ru-RU" sz="2800" dirty="0"/>
              <a:t>Выражение экономической активности различных </a:t>
            </a:r>
            <a:endParaRPr lang="en-US" sz="2800" dirty="0" smtClean="0"/>
          </a:p>
          <a:p>
            <a:pPr lvl="0">
              <a:buNone/>
            </a:pPr>
            <a:r>
              <a:rPr lang="ru-RU" sz="2800" dirty="0" smtClean="0"/>
              <a:t>секторов </a:t>
            </a:r>
            <a:r>
              <a:rPr lang="ru-RU" sz="2800" dirty="0"/>
              <a:t>экономики. В рамках </a:t>
            </a:r>
            <a:r>
              <a:rPr lang="ru-RU" sz="2800" dirty="0" smtClean="0"/>
              <a:t>производственно-</a:t>
            </a:r>
            <a:endParaRPr lang="en-US" sz="2800" dirty="0" smtClean="0"/>
          </a:p>
          <a:p>
            <a:pPr lvl="0">
              <a:buNone/>
            </a:pPr>
            <a:r>
              <a:rPr lang="ru-RU" sz="2800" dirty="0" smtClean="0"/>
              <a:t>предпринимательского </a:t>
            </a:r>
            <a:r>
              <a:rPr lang="ru-RU" sz="2800" dirty="0"/>
              <a:t>сектора </a:t>
            </a:r>
            <a:r>
              <a:rPr lang="ru-RU" sz="2800" dirty="0" smtClean="0"/>
              <a:t>включает</a:t>
            </a:r>
            <a:endParaRPr lang="en-US" sz="2800" dirty="0" smtClean="0"/>
          </a:p>
          <a:p>
            <a:pPr lvl="0">
              <a:buNone/>
            </a:pPr>
            <a:r>
              <a:rPr lang="ru-RU" sz="2800" dirty="0" smtClean="0"/>
              <a:t>следующие </a:t>
            </a:r>
            <a:r>
              <a:rPr lang="ru-RU" sz="2800" dirty="0"/>
              <a:t>компоненты:</a:t>
            </a:r>
          </a:p>
          <a:p>
            <a:pPr lvl="0"/>
            <a:r>
              <a:rPr lang="ru-RU" sz="2800" dirty="0"/>
              <a:t>Производственные </a:t>
            </a:r>
            <a:r>
              <a:rPr lang="ru-RU" sz="2800" dirty="0" smtClean="0"/>
              <a:t>капиталовложения</a:t>
            </a:r>
            <a:endParaRPr lang="en-US" sz="2800" dirty="0" smtClean="0"/>
          </a:p>
          <a:p>
            <a:pPr lvl="0"/>
            <a:r>
              <a:rPr lang="ru-RU" sz="2800" dirty="0" smtClean="0"/>
              <a:t>Все </a:t>
            </a:r>
            <a:r>
              <a:rPr lang="ru-RU" sz="2800" dirty="0"/>
              <a:t>строительство, в том числе жилищное</a:t>
            </a:r>
          </a:p>
          <a:p>
            <a:pPr lvl="0"/>
            <a:r>
              <a:rPr lang="ru-RU" sz="2800" dirty="0"/>
              <a:t>Изменение запасов (прирост стоимости товарных </a:t>
            </a:r>
            <a:endParaRPr lang="en-US" sz="2800" dirty="0" smtClean="0"/>
          </a:p>
          <a:p>
            <a:pPr marL="108000" lvl="0" indent="0">
              <a:buNone/>
            </a:pPr>
            <a:r>
              <a:rPr lang="ru-RU" sz="2800" dirty="0" smtClean="0"/>
              <a:t>запасов </a:t>
            </a:r>
            <a:r>
              <a:rPr lang="ru-RU" sz="2800" dirty="0"/>
              <a:t>фирм)</a:t>
            </a:r>
          </a:p>
          <a:p>
            <a:pPr lvl="0"/>
            <a:r>
              <a:rPr lang="ru-RU" sz="2800" dirty="0"/>
              <a:t>Чистое приобретение ценностей </a:t>
            </a:r>
            <a:r>
              <a:rPr lang="ru-RU" sz="2800" dirty="0" smtClean="0"/>
              <a:t>домашними</a:t>
            </a:r>
            <a:endParaRPr lang="en-US" sz="2800" dirty="0" smtClean="0"/>
          </a:p>
          <a:p>
            <a:pPr marL="108000" lvl="0" indent="0">
              <a:buNone/>
            </a:pPr>
            <a:r>
              <a:rPr lang="ru-RU" sz="2800" dirty="0" smtClean="0"/>
              <a:t>хозяйствами</a:t>
            </a:r>
            <a:r>
              <a:rPr lang="ru-RU" sz="28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287784" y="899517"/>
            <a:ext cx="9344353" cy="4718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>
              <a:spcAft>
                <a:spcPts val="0"/>
              </a:spcAft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Валовые частные внутренние инвестиции</a:t>
            </a: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:</a:t>
            </a:r>
            <a:endParaRPr lang="ru-RU" i="1" u="sng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808" y="2051645"/>
            <a:ext cx="8928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i="1" dirty="0">
                <a:effectLst>
                  <a:outerShdw dist="17961" dir="2700000">
                    <a:scrgbClr r="0" g="0" b="0"/>
                  </a:outerShdw>
                </a:effectLst>
              </a:rPr>
              <a:t>Характеристика «валовые» означает включение в «инвестиции» не только капиталовложений, направленных на увеличение основного </a:t>
            </a:r>
            <a:r>
              <a:rPr lang="ru-RU" sz="2400" b="1" i="1" dirty="0" err="1">
                <a:effectLst>
                  <a:outerShdw dist="17961" dir="2700000">
                    <a:scrgbClr r="0" g="0" b="0"/>
                  </a:outerShdw>
                </a:effectLst>
              </a:rPr>
              <a:t>капита</a:t>
            </a:r>
            <a:r>
              <a:rPr lang="ru-RU" sz="2400" b="1" i="1" dirty="0">
                <a:effectLst>
                  <a:outerShdw dist="17961" dir="2700000">
                    <a:scrgbClr r="0" g="0" b="0"/>
                  </a:outerShdw>
                </a:effectLst>
              </a:rPr>
              <a:t>, но и стоимость производства тех инвестиционных товаров, которые предназначены для замещения потребленных в текущем периоде машин, оборудования и сооружений (амортизация). Характеристика «частные» отражает расходы частных компаний, а не государственных организаций, а определение «внутренние» уточняет национальную принадлежность фирм, осуществляющих вклад в производство ВВП.</a:t>
            </a:r>
          </a:p>
          <a:p>
            <a:pPr lvl="0"/>
            <a:r>
              <a:rPr lang="ru-RU" sz="2400" b="1" i="1" dirty="0">
                <a:effectLst>
                  <a:outerShdw dist="17961" dir="2700000">
                    <a:scrgbClr r="0" g="0" b="0"/>
                  </a:outerShdw>
                </a:effectLst>
              </a:rPr>
              <a:t> </a:t>
            </a:r>
            <a:endParaRPr lang="ru-RU" sz="2400" b="1" i="1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58040" y="3805200"/>
            <a:ext cx="2361960" cy="3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0" y="269875"/>
            <a:ext cx="8231188" cy="471488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Система национальных счетов (СНС</a:t>
            </a: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):</a:t>
            </a:r>
            <a:endParaRPr lang="ru-RU" i="1" u="sng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76" y="1259557"/>
            <a:ext cx="936104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ru-RU" sz="2800" b="1" dirty="0" smtClean="0">
                <a:solidFill>
                  <a:srgbClr val="4D3A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Стандартная система сбора и обработки статистических данных по измерению главных макроэкономических показателей.</a:t>
            </a:r>
          </a:p>
          <a:p>
            <a:pPr lvl="0">
              <a:buNone/>
            </a:pPr>
            <a:r>
              <a:rPr lang="ru-RU" sz="2800" b="1" dirty="0" smtClean="0">
                <a:solidFill>
                  <a:srgbClr val="4D3A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Показатели СНС используются для расчета внутренних показателей и международных сопоставлений.</a:t>
            </a:r>
          </a:p>
          <a:p>
            <a:pPr lvl="0">
              <a:buNone/>
            </a:pPr>
            <a:endParaRPr lang="ru-RU" dirty="0" smtClean="0"/>
          </a:p>
          <a:p>
            <a:pPr lvl="0"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35560" y="1260000"/>
            <a:ext cx="4114440" cy="33904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414000" y="338040"/>
            <a:ext cx="5933163" cy="5031634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 Амортизация (</a:t>
            </a:r>
            <a:r>
              <a:rPr lang="ru-RU" i="1" u="sng" dirty="0" err="1">
                <a:effectLst>
                  <a:outerShdw dist="17961" dir="2700000">
                    <a:scrgbClr r="0" g="0" b="0"/>
                  </a:outerShdw>
                </a:effectLst>
              </a:rPr>
              <a:t>Am</a:t>
            </a: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):</a:t>
            </a:r>
            <a:endParaRPr lang="en-US" i="1" u="sng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endParaRPr lang="en-US" i="1" u="sng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endParaRPr lang="en-US" i="1" u="sng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endParaRPr lang="en-US" i="1" u="sng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endParaRPr lang="en-US" i="1" u="sng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endParaRPr lang="en-US" i="1" u="sng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>
              <a:buNone/>
            </a:pP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Государственные расходы:</a:t>
            </a:r>
          </a:p>
          <a:p>
            <a:pPr lvl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3808" y="899517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ru-RU" sz="2400" b="1" i="1" dirty="0"/>
              <a:t>Денежное выражение износа основного капитала страны в форме ежегодных отчислений, идущих на возмещение потребленного в процессе производства капитала, и направленных на покупку инвестиционных товаров, потребленных в течение года. Количественно амортизационные отчисления равны разнице между </a:t>
            </a:r>
            <a:r>
              <a:rPr lang="ru-RU" sz="2400" b="1" i="1" dirty="0" smtClean="0"/>
              <a:t>валовыми </a:t>
            </a:r>
            <a:r>
              <a:rPr lang="ru-RU" sz="2400" b="1" i="1" dirty="0"/>
              <a:t>и чистыми инвестициями в национальной экономике.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475760" y="5003973"/>
            <a:ext cx="881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ru-RU" sz="2400" b="1" i="1" dirty="0"/>
              <a:t>Общая стоимость товаров и услуг, приобретаемых государством, региональными и местными органами власти и управления.</a:t>
            </a:r>
            <a:endParaRPr lang="ru-RU" sz="2400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32680" y="4236120"/>
            <a:ext cx="2857320" cy="3323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40000" y="360000"/>
            <a:ext cx="4786182" cy="47186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Чистый экспорт (</a:t>
            </a:r>
            <a:r>
              <a:rPr lang="ru-RU" i="1" u="sng" dirty="0" err="1">
                <a:effectLst>
                  <a:outerShdw dist="17961" dir="2700000">
                    <a:scrgbClr r="0" g="0" b="0"/>
                  </a:outerShdw>
                </a:effectLst>
              </a:rPr>
              <a:t>Xn</a:t>
            </a: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):</a:t>
            </a:r>
            <a:endParaRPr lang="ru-RU" i="1" u="sng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816" y="1187549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ru-RU" sz="2400" b="1" i="1" dirty="0"/>
              <a:t>Результат торговли с другими странами, который рассчитывается как разность стоимости экспорта и импорта товаров и услуг.</a:t>
            </a:r>
          </a:p>
          <a:p>
            <a:pPr lvl="0">
              <a:buNone/>
            </a:pPr>
            <a:r>
              <a:rPr lang="ru-RU" sz="2400" b="1" i="1" dirty="0"/>
              <a:t>Чистый внутренний продукт (ЧВП):</a:t>
            </a:r>
          </a:p>
          <a:p>
            <a:pPr lvl="0">
              <a:buNone/>
            </a:pPr>
            <a:r>
              <a:rPr lang="ru-RU" sz="2400" b="1" i="1" dirty="0"/>
              <a:t>Чистый результат экономической деятельности, более точно отражающей действительное приращение благосостояния общества за годовой период, поскольку он очищен от искажающего влияния стоимости износа основного капитала, включаемого в ВВП. Рассчитывается как ВВП, уменьшенный на сумму амортизационных отчислений.</a:t>
            </a:r>
          </a:p>
          <a:p>
            <a:pPr lvl="0"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2879" y="4980960"/>
            <a:ext cx="3057120" cy="22190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360000"/>
            <a:ext cx="6194324" cy="47186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Косвенные налоги на бизнес</a:t>
            </a: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:</a:t>
            </a:r>
            <a:endParaRPr lang="ru-RU" i="1" u="sng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808" y="1259557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ru-RU" sz="2400" b="1" i="1" dirty="0"/>
              <a:t>Разница между ценой, которую платит за товар потребитель, и продажной ценой фирмы: налог с продаж, акцизы, таможенные пошлины и т. п.</a:t>
            </a:r>
          </a:p>
          <a:p>
            <a:pPr lvl="0">
              <a:buNone/>
            </a:pPr>
            <a:r>
              <a:rPr lang="ru-RU" sz="2400" b="1" i="1" dirty="0"/>
              <a:t>Не получая эту разницу, которая не является частью их дохода, фирмы рассматривают такие налоги как часть затрат и включают их в цену товара.</a:t>
            </a:r>
          </a:p>
          <a:p>
            <a:pPr lvl="0">
              <a:buNone/>
            </a:pPr>
            <a:r>
              <a:rPr lang="ru-RU" sz="2400" b="1" i="1" dirty="0"/>
              <a:t>Получателем косвенных налогов является государство, которое использует их для своих задач, как один из видов бюджетных доходов.</a:t>
            </a:r>
          </a:p>
          <a:p>
            <a:pPr lvl="0">
              <a:buNone/>
            </a:pPr>
            <a:endParaRPr lang="ru-RU" i="1" u="sng" dirty="0"/>
          </a:p>
          <a:p>
            <a:pPr lvl="0"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791840" y="186024"/>
            <a:ext cx="7992888" cy="5308441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Aft>
                <a:spcPts val="0"/>
              </a:spcAft>
              <a:buNone/>
            </a:pPr>
            <a:r>
              <a:rPr lang="ru-RU" sz="4000" b="0" dirty="0">
                <a:effectLst>
                  <a:outerShdw dist="17961" dir="2700000">
                    <a:scrgbClr r="0" g="0" b="0"/>
                  </a:outerShdw>
                </a:effectLst>
              </a:rPr>
              <a:t>Доходы и потребление.</a:t>
            </a:r>
          </a:p>
          <a:p>
            <a:pPr marL="0" lvl="0" indent="0" algn="ctr">
              <a:spcAft>
                <a:spcPts val="0"/>
              </a:spcAft>
              <a:buNone/>
            </a:pPr>
            <a:endParaRPr lang="ru-RU" b="0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Заработная плата:</a:t>
            </a:r>
          </a:p>
          <a:p>
            <a:pPr marL="0" lvl="0" indent="0">
              <a:spcAft>
                <a:spcPts val="0"/>
              </a:spcAft>
              <a:buNone/>
            </a:pPr>
            <a:endParaRPr lang="en-US" b="0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b="0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b="0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b="0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b="0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en-US" b="0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endParaRPr lang="ru-RU" b="0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Рента</a:t>
            </a: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:</a:t>
            </a:r>
            <a:endParaRPr lang="ru-RU" i="1" u="sng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24488" y="4052893"/>
            <a:ext cx="2628720" cy="1311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2976" y="1907629"/>
            <a:ext cx="84249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i="1" dirty="0">
                <a:effectLst>
                  <a:outerShdw dist="17961" dir="2700000">
                    <a:scrgbClr r="0" g="0" b="0"/>
                  </a:outerShdw>
                </a:effectLst>
              </a:rPr>
              <a:t>Выплачиваемая фирмами и государством наемным работникам оплата труда, которая включает в себя собственно заработную плату, премии, различные начисления и налоги на заработную плату.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5808" y="5529658"/>
            <a:ext cx="7093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i="1" dirty="0">
                <a:effectLst>
                  <a:outerShdw dist="17961" dir="2700000">
                    <a:scrgbClr r="0" g="0" b="0"/>
                  </a:outerShdw>
                </a:effectLst>
              </a:rPr>
              <a:t>Доходов владельцев факторов производства с неэластичным предложением. В историческом контексте обычно связывается с доходом владельцев недвижимости.</a:t>
            </a:r>
            <a:endParaRPr lang="ru-RU" sz="2400" b="1" i="1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503999" y="360000"/>
            <a:ext cx="9126000" cy="639828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800" i="1" u="sng"/>
          </a:p>
          <a:p>
            <a:pPr lvl="0">
              <a:buNone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78751" y="2609999"/>
            <a:ext cx="9482400" cy="3974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200" b="1" i="1" u="sng" strike="noStrike" kern="120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Процент: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3200" b="0" i="1" u="none" strike="noStrike" kern="1200" dirty="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50000" y="450359"/>
            <a:ext cx="2054880" cy="21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15776" y="3419797"/>
            <a:ext cx="93610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ru-RU" sz="2800" b="1" i="1" dirty="0"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Любой заранее заявленный либо установленный доход, получаемый по долговому обязательству.</a:t>
            </a:r>
          </a:p>
          <a:p>
            <a:pPr lvl="0" hangingPunct="0"/>
            <a:r>
              <a:rPr lang="ru-RU" sz="2800" b="1" i="1" dirty="0"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В системе СНС — сумма процентных платежей по ссудам фирм данной страны за вычетом суммы полученных ими процентов (выплаты фирм поставщикам денежного капитала).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378360" y="313560"/>
            <a:ext cx="9071640" cy="675000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800" i="1" dirty="0"/>
          </a:p>
          <a:p>
            <a:pPr lvl="0">
              <a:buNone/>
            </a:pPr>
            <a:endParaRPr lang="ru-RU" sz="2800" i="1" u="sng" dirty="0"/>
          </a:p>
          <a:p>
            <a:pPr lvl="0">
              <a:buNone/>
            </a:pPr>
            <a:endParaRPr lang="ru-RU" dirty="0"/>
          </a:p>
          <a:p>
            <a:pPr lvl="0">
              <a:buNone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0000" y="270000"/>
            <a:ext cx="9482400" cy="3974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8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3200" b="0" i="1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00" y="270000"/>
            <a:ext cx="9482400" cy="504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200" b="1" i="1" u="sng" strike="noStrike" kern="120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Прибыль корпораций: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3200" b="0" i="1" u="none" strike="noStrike" kern="1200" dirty="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87680" y="4410000"/>
            <a:ext cx="3352320" cy="2923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0000" y="899517"/>
            <a:ext cx="9126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ru-RU" sz="2800" b="1" dirty="0"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Существенная часть доходов, т. к. акционерные общества в современном хозяйстве являются основной формой предпринимательства, обеспечивающей производство доминирующей части национального продукта.</a:t>
            </a:r>
          </a:p>
          <a:p>
            <a:pPr lvl="0" hangingPunct="0"/>
            <a:r>
              <a:rPr lang="ru-RU" sz="2800" b="1" dirty="0"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В расчете берется та часть прибыли, которая остается в распоряжении акционерных обществ после платежей наемным работникам и кредиторам</a:t>
            </a:r>
            <a:r>
              <a:rPr lang="ru-RU" sz="2800" b="1" dirty="0" smtClean="0"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.</a:t>
            </a:r>
            <a:endParaRPr lang="ru-RU" sz="2800" b="1" dirty="0">
              <a:solidFill>
                <a:srgbClr val="461900"/>
              </a:solidFill>
              <a:latin typeface="Arial" pitchFamily="18"/>
              <a:ea typeface="Arial Unicode MS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54000" y="270000"/>
            <a:ext cx="9126000" cy="639828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800" i="1" u="sng"/>
          </a:p>
          <a:p>
            <a:pPr lvl="0">
              <a:buNone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37600" y="630000"/>
            <a:ext cx="9482400" cy="3974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8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3200" b="0" i="1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000" y="135067"/>
            <a:ext cx="9644692" cy="701987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1" i="1" u="sng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Доходы собственников: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/>
            </a:r>
            <a:b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</a:b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Чистые доходы не корпоративных </a:t>
            </a: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предприятий</a:t>
            </a:r>
            <a:endParaRPr lang="en-US" sz="2800" b="0" i="0" u="none" strike="noStrike" kern="1200" spc="0" baseline="0" dirty="0" smtClean="0">
              <a:ln>
                <a:noFill/>
              </a:ln>
              <a:solidFill>
                <a:srgbClr val="4619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(предпринимателей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, товариществ), выделяемые в </a:t>
            </a:r>
            <a:endParaRPr lang="en-US" sz="2800" b="0" i="0" u="none" strike="noStrike" kern="1200" spc="0" baseline="0" dirty="0" smtClean="0">
              <a:ln>
                <a:noFill/>
              </a:ln>
              <a:solidFill>
                <a:srgbClr val="4619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особую 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компоненту доходов.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1" i="1" u="sng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/>
            </a:r>
            <a:br>
              <a:rPr lang="ru-RU" sz="2800" b="1" i="1" u="sng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</a:br>
            <a:r>
              <a:rPr lang="ru-RU" sz="2800" b="1" i="1" u="sng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Личный доход (ЛД):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/>
            </a:r>
            <a:b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</a:b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Совокупный доход, получаемый домохозяйствами.</a:t>
            </a:r>
            <a:b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</a:b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Исчисляется по формуле ЛД=НД-(взносы на социальное </a:t>
            </a:r>
            <a:endParaRPr lang="en-US" sz="2800" b="0" i="0" u="none" strike="noStrike" kern="1200" spc="0" baseline="0" dirty="0" smtClean="0">
              <a:ln>
                <a:noFill/>
              </a:ln>
              <a:solidFill>
                <a:srgbClr val="4619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0" i="0" u="none" strike="noStrike" kern="1200" spc="0" baseline="0" dirty="0" err="1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страхование+налоги</a:t>
            </a: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 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на </a:t>
            </a: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прибыль</a:t>
            </a:r>
            <a:endParaRPr lang="en-US" sz="2800" b="0" i="0" u="none" strike="noStrike" kern="1200" spc="0" baseline="0" dirty="0" smtClean="0">
              <a:ln>
                <a:noFill/>
              </a:ln>
              <a:solidFill>
                <a:srgbClr val="4619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 </a:t>
            </a:r>
            <a:r>
              <a:rPr lang="ru-RU" sz="2800" b="0" i="0" u="none" strike="noStrike" kern="1200" spc="0" baseline="0" dirty="0" err="1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корпораций+нераспределенная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 прибыль корпораций) </a:t>
            </a:r>
            <a:endParaRPr lang="en-US" sz="2800" b="0" i="0" u="none" strike="noStrike" kern="1200" spc="0" baseline="0" dirty="0" smtClean="0">
              <a:ln>
                <a:noFill/>
              </a:ln>
              <a:solidFill>
                <a:srgbClr val="4619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+ 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трансфертные платежи.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 </a:t>
            </a:r>
            <a:r>
              <a:rPr lang="ru-RU" sz="2800" b="1" i="1" u="sng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/>
            </a:r>
            <a:br>
              <a:rPr lang="ru-RU" sz="2800" b="1" i="1" u="sng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</a:br>
            <a:r>
              <a:rPr lang="ru-RU" sz="2800" b="1" i="1" u="sng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Личный располагаемый доход (ЛРД):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/>
            </a:r>
            <a:b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</a:b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Денежные средства, остающиеся в распоряжении </a:t>
            </a:r>
            <a:endParaRPr lang="en-US" sz="2800" b="0" i="0" u="none" strike="noStrike" kern="1200" spc="0" baseline="0" dirty="0" smtClean="0">
              <a:ln>
                <a:noFill/>
              </a:ln>
              <a:solidFill>
                <a:srgbClr val="4619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домохозяйств 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после уплаты налогов. </a:t>
            </a: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Характеризует</a:t>
            </a:r>
            <a:endParaRPr lang="en-US" sz="2800" b="0" i="0" u="none" strike="noStrike" kern="1200" spc="0" baseline="0" dirty="0" smtClean="0">
              <a:ln>
                <a:noFill/>
              </a:ln>
              <a:solidFill>
                <a:srgbClr val="4619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 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доходы, которые население страны может </a:t>
            </a: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тратить</a:t>
            </a:r>
            <a:endParaRPr lang="en-US" sz="2800" b="0" i="0" u="none" strike="noStrike" kern="1200" spc="0" baseline="0" dirty="0" smtClean="0">
              <a:ln>
                <a:noFill/>
              </a:ln>
              <a:solidFill>
                <a:srgbClr val="4619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800" b="0" i="0" u="none" strike="noStrike" kern="1200" spc="0" baseline="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 </a:t>
            </a:r>
            <a:r>
              <a:rPr lang="ru-RU" sz="2800" b="0" i="0" u="none" strike="noStrike" kern="1200" spc="0" baseline="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 Unicode MS" pitchFamily="2"/>
                <a:cs typeface="Mangal" pitchFamily="2"/>
              </a:rPr>
              <a:t>по своему усмотрению.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504" y="467469"/>
            <a:ext cx="9945720" cy="115212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461900"/>
                </a:solidFill>
              </a:defRPr>
            </a:pPr>
            <a:r>
              <a:rPr lang="ru-RU" sz="3200" b="1" i="1" u="sng" strike="noStrike" kern="120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Индекс потребительских цен (ИПЦ</a:t>
            </a:r>
            <a:r>
              <a:rPr lang="ru-RU" sz="3200" b="1" i="1" u="sng" strike="noStrike" kern="1200" dirty="0" smtClean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):</a:t>
            </a:r>
            <a:endParaRPr lang="ru-RU" sz="3200" b="1" i="1" u="sng" strike="noStrike" kern="1200" dirty="0">
              <a:ln>
                <a:noFill/>
              </a:ln>
              <a:solidFill>
                <a:srgbClr val="461900"/>
              </a:solidFill>
              <a:effectLst>
                <a:outerShdw dist="17961" dir="2700000">
                  <a:scrgbClr r="0" g="0" b="0"/>
                </a:outerShdw>
              </a:effectLst>
              <a:uFillTx/>
              <a:latin typeface="Arial" pitchFamily="18"/>
              <a:ea typeface="Arial Unicode MS" pitchFamily="2"/>
              <a:cs typeface="Mangal" pitchFamily="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17920" y="5434866"/>
            <a:ext cx="3761640" cy="18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7784" y="1403573"/>
            <a:ext cx="925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b="1">
                <a:solidFill>
                  <a:srgbClr val="461900"/>
                </a:solidFill>
              </a:defRPr>
            </a:pPr>
            <a:r>
              <a:rPr lang="ru-RU" sz="2800" b="1" i="1" dirty="0"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Показатель изменения уровня цен, используемый для интерпретации уровня жизни, который рассчитывается на основе изменения стоимости «потребительской корзины».</a:t>
            </a:r>
          </a:p>
          <a:p>
            <a:pPr lvl="0" hangingPunct="0">
              <a:defRPr b="1">
                <a:solidFill>
                  <a:srgbClr val="461900"/>
                </a:solidFill>
              </a:defRPr>
            </a:pPr>
            <a:r>
              <a:rPr lang="ru-RU" sz="2800" b="1" i="1" dirty="0"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На практике динамика индекса потребительских цен достаточно близка к динамке дефлятора ВВП. Оба показателя отражают сходную картину темпов повышения цен.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287784" y="0"/>
            <a:ext cx="8101192" cy="8175636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 algn="ctr">
              <a:buNone/>
            </a:pPr>
            <a:r>
              <a:rPr lang="ru-RU" i="1" u="sng" dirty="0" err="1">
                <a:effectLst>
                  <a:outerShdw dist="17961" dir="2700000">
                    <a:scrgbClr r="0" g="0" b="0"/>
                  </a:outerShdw>
                </a:effectLst>
              </a:rPr>
              <a:t>Основые</a:t>
            </a: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 различия между ИПЦ </a:t>
            </a: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и</a:t>
            </a:r>
            <a:endParaRPr lang="en-US" i="1" u="sng" dirty="0" smtClean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ctr">
              <a:buNone/>
            </a:pPr>
            <a:r>
              <a:rPr lang="ru-RU" i="1" u="sng" dirty="0" smtClean="0">
                <a:effectLst>
                  <a:outerShdw dist="17961" dir="2700000">
                    <a:scrgbClr r="0" g="0" b="0"/>
                  </a:outerShdw>
                </a:effectLst>
              </a:rPr>
              <a:t>дефлятором </a:t>
            </a:r>
            <a:r>
              <a:rPr lang="ru-RU" i="1" u="sng" dirty="0">
                <a:effectLst>
                  <a:outerShdw dist="17961" dir="2700000">
                    <a:scrgbClr r="0" g="0" b="0"/>
                  </a:outerShdw>
                </a:effectLst>
              </a:rPr>
              <a:t>ВВП:</a:t>
            </a:r>
          </a:p>
          <a:p>
            <a:pPr marL="108000" lvl="0" indent="0">
              <a:buNone/>
            </a:pPr>
            <a:r>
              <a:rPr lang="en-US" sz="2400" dirty="0" smtClean="0"/>
              <a:t>1.  </a:t>
            </a:r>
            <a:r>
              <a:rPr lang="ru-RU" sz="2400" dirty="0" smtClean="0"/>
              <a:t>Дефлятор </a:t>
            </a:r>
            <a:r>
              <a:rPr lang="ru-RU" sz="2400" dirty="0"/>
              <a:t>ВВП отражает стоимость </a:t>
            </a:r>
            <a:r>
              <a:rPr lang="ru-RU" sz="2400" dirty="0" smtClean="0"/>
              <a:t>всех</a:t>
            </a:r>
            <a:endParaRPr lang="en-US" sz="2400" dirty="0" smtClean="0"/>
          </a:p>
          <a:p>
            <a:pPr marL="108000" lvl="0" indent="0">
              <a:buNone/>
            </a:pPr>
            <a:r>
              <a:rPr lang="ru-RU" sz="2400" dirty="0" smtClean="0"/>
              <a:t>произведенных </a:t>
            </a:r>
            <a:r>
              <a:rPr lang="ru-RU" sz="2400" dirty="0"/>
              <a:t>товаров и услуг, в то время </a:t>
            </a:r>
            <a:r>
              <a:rPr lang="ru-RU" sz="2400" dirty="0" smtClean="0"/>
              <a:t>как</a:t>
            </a:r>
            <a:endParaRPr lang="en-US" sz="2400" dirty="0" smtClean="0"/>
          </a:p>
          <a:p>
            <a:pPr marL="108000" lvl="0" indent="0">
              <a:buNone/>
            </a:pPr>
            <a:r>
              <a:rPr lang="ru-RU" sz="2400" dirty="0" smtClean="0"/>
              <a:t> </a:t>
            </a:r>
            <a:r>
              <a:rPr lang="ru-RU" sz="2400" dirty="0"/>
              <a:t>в ИПЦ учитываются только цены товаров, </a:t>
            </a:r>
            <a:endParaRPr lang="en-US" sz="2400" dirty="0" smtClean="0"/>
          </a:p>
          <a:p>
            <a:pPr marL="108000" lvl="0" indent="0">
              <a:buNone/>
            </a:pPr>
            <a:r>
              <a:rPr lang="ru-RU" sz="2400" dirty="0" smtClean="0"/>
              <a:t>приобретаемых </a:t>
            </a:r>
            <a:r>
              <a:rPr lang="ru-RU" sz="2400" dirty="0"/>
              <a:t>потребителями</a:t>
            </a:r>
          </a:p>
          <a:p>
            <a:pPr lvl="0">
              <a:buNone/>
            </a:pPr>
            <a:r>
              <a:rPr lang="ru-RU" sz="2400" dirty="0"/>
              <a:t>2. В дефляторе ВВП учитываются только товары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pPr lvl="0">
              <a:buNone/>
            </a:pPr>
            <a:r>
              <a:rPr lang="ru-RU" sz="2400" dirty="0" smtClean="0"/>
              <a:t>произведенные </a:t>
            </a:r>
            <a:r>
              <a:rPr lang="ru-RU" sz="2400" dirty="0"/>
              <a:t>национальными производителями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pPr lvl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то время как  ИПЦ учитывает изменения цен всех </a:t>
            </a:r>
            <a:endParaRPr lang="en-US" sz="2400" dirty="0" smtClean="0"/>
          </a:p>
          <a:p>
            <a:pPr lvl="0">
              <a:buNone/>
            </a:pPr>
            <a:r>
              <a:rPr lang="ru-RU" sz="2400" dirty="0" smtClean="0"/>
              <a:t>товаров</a:t>
            </a:r>
            <a:r>
              <a:rPr lang="ru-RU" sz="2400" dirty="0"/>
              <a:t>, приобретаемых на внутреннем рынке.</a:t>
            </a:r>
          </a:p>
          <a:p>
            <a:pPr lvl="0">
              <a:buNone/>
            </a:pPr>
            <a:r>
              <a:rPr lang="ru-RU" sz="2400" dirty="0"/>
              <a:t>3. ИПЦ рассчитывается для постоянного набора </a:t>
            </a:r>
            <a:endParaRPr lang="en-US" sz="2400" dirty="0" smtClean="0"/>
          </a:p>
          <a:p>
            <a:pPr lvl="0">
              <a:buNone/>
            </a:pPr>
            <a:r>
              <a:rPr lang="ru-RU" sz="2400" dirty="0" smtClean="0"/>
              <a:t>товаров</a:t>
            </a:r>
            <a:r>
              <a:rPr lang="ru-RU" sz="2400" dirty="0"/>
              <a:t>, в то время как в дефляторе </a:t>
            </a:r>
            <a:endParaRPr lang="en-US" sz="2400" dirty="0" smtClean="0"/>
          </a:p>
          <a:p>
            <a:pPr lvl="0">
              <a:buNone/>
            </a:pPr>
            <a:r>
              <a:rPr lang="ru-RU" sz="2400" dirty="0" smtClean="0"/>
              <a:t>предполагается </a:t>
            </a:r>
            <a:r>
              <a:rPr lang="ru-RU" sz="2400" dirty="0"/>
              <a:t>изменение набора товаров в </a:t>
            </a:r>
            <a:endParaRPr lang="en-US" sz="2400" dirty="0" smtClean="0"/>
          </a:p>
          <a:p>
            <a:pPr lvl="0">
              <a:buNone/>
            </a:pPr>
            <a:r>
              <a:rPr lang="ru-RU" sz="2400" dirty="0" smtClean="0"/>
              <a:t>соответствии </a:t>
            </a:r>
            <a:r>
              <a:rPr lang="ru-RU" sz="2400" dirty="0"/>
              <a:t>с изменением ВВП.</a:t>
            </a:r>
          </a:p>
          <a:p>
            <a:pPr lvl="0">
              <a:buNone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1920"/>
            <a:ext cx="10011240" cy="81960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200" b="1" i="1" u="sng" strike="noStrike" kern="1200" dirty="0">
                <a:ln>
                  <a:noFill/>
                </a:ln>
                <a:solidFill>
                  <a:srgbClr val="4619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Arial" pitchFamily="18"/>
                <a:ea typeface="Arial Unicode MS" pitchFamily="2"/>
                <a:cs typeface="Mangal" pitchFamily="2"/>
              </a:rPr>
              <a:t>Чистое экономическое благосостояние (ЧЭБ):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7108" y="1115541"/>
            <a:ext cx="921702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ru-RU" sz="2400" b="1" i="1" dirty="0">
                <a:solidFill>
                  <a:srgbClr val="461900"/>
                </a:solidFill>
                <a:latin typeface="Arial" pitchFamily="18"/>
                <a:ea typeface="Arial Unicode MS" pitchFamily="2"/>
                <a:cs typeface="Mangal" pitchFamily="2"/>
              </a:rPr>
              <a:t>Показатель, измеряющий экономическое благосостояние общества. Включает в себя стоимостную оценку всего, что улучшает экономическое состояние общества, но не входит в ВВП: свободное время, увеличение отпусков, домашний уход за детьми, больными, домашнее благоустройство, улучшение уровня и качества медицинского обслуживания. Из величины ВВП при этом вычитается стоимость всего того, что ухудшает качество жизни и снижает уровень благосостояния ( например, уровень заболеваемости, шум, уровень преступности).</a:t>
            </a:r>
          </a:p>
          <a:p>
            <a:pPr lvl="0" hangingPunct="0"/>
            <a:endParaRPr lang="ru-RU" sz="1200" dirty="0">
              <a:latin typeface="Arial" pitchFamily="18"/>
              <a:ea typeface="Arial Unicode MS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287784" y="25074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Сводные счета системы СНС.</a:t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/>
              <a:t>1. Счет производства: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143768" y="2267669"/>
            <a:ext cx="8834854" cy="1774653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dirty="0" smtClean="0"/>
              <a:t>1. Валовой </a:t>
            </a:r>
            <a:r>
              <a:rPr lang="ru-RU" dirty="0"/>
              <a:t>выпуск </a:t>
            </a:r>
            <a:r>
              <a:rPr lang="ru-RU" dirty="0" smtClean="0"/>
              <a:t>(</a:t>
            </a:r>
            <a:r>
              <a:rPr lang="ru-RU" dirty="0"/>
              <a:t>в основных единицах)</a:t>
            </a:r>
          </a:p>
          <a:p>
            <a:pPr lvl="0">
              <a:buNone/>
            </a:pPr>
            <a:r>
              <a:rPr lang="ru-RU" dirty="0"/>
              <a:t>2. Налоги на продукты</a:t>
            </a:r>
          </a:p>
          <a:p>
            <a:pPr lvl="0">
              <a:buNone/>
            </a:pPr>
            <a:r>
              <a:rPr lang="ru-RU" dirty="0"/>
              <a:t>3. Субсидии на продукты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143768" y="4067869"/>
            <a:ext cx="6872651" cy="1123256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dirty="0"/>
              <a:t>4. Промежуточное потребление</a:t>
            </a:r>
          </a:p>
          <a:p>
            <a:pPr lvl="0">
              <a:buNone/>
            </a:pPr>
            <a:r>
              <a:rPr lang="ru-RU" dirty="0"/>
              <a:t>5. Валовый внутренний </a:t>
            </a:r>
            <a:r>
              <a:rPr lang="ru-RU" dirty="0" smtClean="0"/>
              <a:t>продукт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064880"/>
            <a:ext cx="10080000" cy="12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75816" y="323453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2. Счет образования доходов: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560" cy="498924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/>
              <a:t>1. Валовый внутренний продукт</a:t>
            </a:r>
          </a:p>
          <a:p>
            <a:pPr lvl="0">
              <a:buNone/>
            </a:pPr>
            <a:r>
              <a:rPr lang="ru-RU"/>
              <a:t>2. Субсидии на производство и импорт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503808" y="2915741"/>
            <a:ext cx="7735579" cy="1774653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dirty="0"/>
              <a:t>3. Оплата труда</a:t>
            </a:r>
          </a:p>
          <a:p>
            <a:pPr lvl="0">
              <a:buNone/>
            </a:pPr>
            <a:r>
              <a:rPr lang="ru-RU" dirty="0"/>
              <a:t>4. Налоги на производство и импорт</a:t>
            </a:r>
          </a:p>
          <a:p>
            <a:pPr lvl="0">
              <a:buNone/>
            </a:pPr>
            <a:r>
              <a:rPr lang="ru-RU" dirty="0"/>
              <a:t>5. Валовая прибыль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96496" y="4556555"/>
            <a:ext cx="3274920" cy="30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3. Счет распределения первичных доходов: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197133" cy="3077446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dirty="0"/>
              <a:t>1. Валовая прибыль</a:t>
            </a:r>
          </a:p>
          <a:p>
            <a:pPr lvl="0">
              <a:buNone/>
            </a:pPr>
            <a:r>
              <a:rPr lang="ru-RU" dirty="0"/>
              <a:t>2. Оплата труда</a:t>
            </a:r>
          </a:p>
          <a:p>
            <a:pPr lvl="0">
              <a:buNone/>
            </a:pPr>
            <a:r>
              <a:rPr lang="ru-RU" dirty="0"/>
              <a:t>3. Чистые налоги на производство и импорт</a:t>
            </a:r>
          </a:p>
          <a:p>
            <a:pPr lvl="0">
              <a:buNone/>
            </a:pPr>
            <a:r>
              <a:rPr lang="ru-RU" dirty="0"/>
              <a:t>4. Доходы от собственности, </a:t>
            </a:r>
            <a:endParaRPr lang="en-US" dirty="0" smtClean="0"/>
          </a:p>
          <a:p>
            <a:pPr lvl="0">
              <a:buNone/>
            </a:pPr>
            <a:r>
              <a:rPr lang="ru-RU" dirty="0" smtClean="0"/>
              <a:t>полученные </a:t>
            </a:r>
            <a:r>
              <a:rPr lang="ru-RU" dirty="0"/>
              <a:t>от «остального мира»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503808" y="4787949"/>
            <a:ext cx="6786088" cy="1774653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dirty="0"/>
              <a:t>5. Доходы от собственности, </a:t>
            </a:r>
            <a:endParaRPr lang="en-US" dirty="0" smtClean="0"/>
          </a:p>
          <a:p>
            <a:pPr lvl="0">
              <a:buNone/>
            </a:pPr>
            <a:r>
              <a:rPr lang="ru-RU" dirty="0" smtClean="0"/>
              <a:t>переданные </a:t>
            </a:r>
            <a:r>
              <a:rPr lang="ru-RU" dirty="0"/>
              <a:t>«остальному миру»</a:t>
            </a:r>
          </a:p>
          <a:p>
            <a:pPr lvl="0">
              <a:buNone/>
            </a:pPr>
            <a:r>
              <a:rPr lang="ru-RU" dirty="0"/>
              <a:t>6. Сальдо первичных доходов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4. Счет вторичного распределения доходов: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7226594" cy="1774653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marL="108000" lv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Сальдо </a:t>
            </a:r>
            <a:r>
              <a:rPr lang="ru-RU" dirty="0"/>
              <a:t>первичных доходов </a:t>
            </a:r>
            <a:endParaRPr lang="en-US" dirty="0" smtClean="0"/>
          </a:p>
          <a:p>
            <a:pPr marL="108000" lvl="0" indent="0">
              <a:buNone/>
            </a:pPr>
            <a:r>
              <a:rPr lang="ru-RU" dirty="0" smtClean="0"/>
              <a:t>2</a:t>
            </a:r>
            <a:r>
              <a:rPr lang="ru-RU" dirty="0"/>
              <a:t>. Текущие трансферты, </a:t>
            </a:r>
            <a:endParaRPr lang="en-US" dirty="0" smtClean="0"/>
          </a:p>
          <a:p>
            <a:pPr marL="108000" lvl="0" indent="0">
              <a:buNone/>
            </a:pPr>
            <a:r>
              <a:rPr lang="ru-RU" dirty="0" smtClean="0"/>
              <a:t>полученные </a:t>
            </a:r>
            <a:r>
              <a:rPr lang="ru-RU" dirty="0"/>
              <a:t>от «остального мира»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503808" y="3563813"/>
            <a:ext cx="6786088" cy="2426049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dirty="0"/>
              <a:t>3. Текущие трансферты, </a:t>
            </a:r>
            <a:endParaRPr lang="en-US" dirty="0" smtClean="0"/>
          </a:p>
          <a:p>
            <a:pPr lvl="0">
              <a:buNone/>
            </a:pPr>
            <a:r>
              <a:rPr lang="ru-RU" dirty="0" smtClean="0"/>
              <a:t>переданные </a:t>
            </a:r>
            <a:r>
              <a:rPr lang="ru-RU" dirty="0"/>
              <a:t>«остальному миру»</a:t>
            </a:r>
          </a:p>
          <a:p>
            <a:pPr lvl="0">
              <a:buNone/>
            </a:pPr>
            <a:r>
              <a:rPr lang="ru-RU" dirty="0"/>
              <a:t>4. Валовой национальный </a:t>
            </a:r>
            <a:endParaRPr lang="en-US" dirty="0" smtClean="0"/>
          </a:p>
          <a:p>
            <a:pPr lvl="0">
              <a:buNone/>
            </a:pPr>
            <a:r>
              <a:rPr lang="ru-RU" dirty="0" smtClean="0"/>
              <a:t>располагаемый </a:t>
            </a:r>
            <a:r>
              <a:rPr lang="ru-RU" dirty="0"/>
              <a:t>доход (4=1+2-3)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1789347" y="305702"/>
            <a:ext cx="6500561" cy="12976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5. Счет вторичного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распределения </a:t>
            </a:r>
            <a:r>
              <a:rPr lang="ru-RU" dirty="0"/>
              <a:t>доходов: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560" cy="498924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800"/>
              <a:t>1. Валовой национальный располагаемый доход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81200" y="2915741"/>
            <a:ext cx="2456999" cy="3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503808" y="2339677"/>
            <a:ext cx="8534772" cy="402668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800" dirty="0"/>
              <a:t>2. Расходы на конечное потребление:</a:t>
            </a:r>
          </a:p>
          <a:p>
            <a:pPr lvl="0"/>
            <a:r>
              <a:rPr lang="ru-RU" sz="2800" dirty="0"/>
              <a:t>домашних хозяйств</a:t>
            </a:r>
          </a:p>
          <a:p>
            <a:pPr lvl="0"/>
            <a:r>
              <a:rPr lang="ru-RU" sz="2800" dirty="0"/>
              <a:t>госучреждений</a:t>
            </a:r>
          </a:p>
          <a:p>
            <a:pPr lvl="0"/>
            <a:r>
              <a:rPr lang="ru-RU" sz="2800" dirty="0"/>
              <a:t>некоммерческих организаций</a:t>
            </a:r>
            <a:r>
              <a:rPr lang="ru-RU" sz="2800" dirty="0" smtClean="0"/>
              <a:t>,</a:t>
            </a:r>
            <a:endParaRPr lang="en-US" sz="2800" dirty="0" smtClean="0"/>
          </a:p>
          <a:p>
            <a:pPr marL="108000" lvl="0" indent="0">
              <a:buNone/>
            </a:pPr>
            <a:r>
              <a:rPr lang="ru-RU" sz="2800" dirty="0" smtClean="0"/>
              <a:t> </a:t>
            </a:r>
            <a:r>
              <a:rPr lang="ru-RU" sz="2800" dirty="0"/>
              <a:t>обслуживающих домашние хозяйства</a:t>
            </a:r>
          </a:p>
          <a:p>
            <a:pPr lvl="0"/>
            <a:r>
              <a:rPr lang="ru-RU" sz="2800" dirty="0"/>
              <a:t>3. Валовое национальное сбережение (3=1-2)</a:t>
            </a:r>
          </a:p>
          <a:p>
            <a:pPr lv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6. Счет операций с капиталом: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6940554" cy="1597873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800" dirty="0"/>
              <a:t>1. Валовое национальное сбережение</a:t>
            </a:r>
          </a:p>
          <a:p>
            <a:pPr lvl="0">
              <a:buNone/>
            </a:pPr>
            <a:r>
              <a:rPr lang="ru-RU" sz="2800" dirty="0"/>
              <a:t>2. Капитальные трансферты, </a:t>
            </a:r>
            <a:endParaRPr lang="en-US" sz="2800" dirty="0" smtClean="0"/>
          </a:p>
          <a:p>
            <a:pPr lvl="0">
              <a:buNone/>
            </a:pPr>
            <a:r>
              <a:rPr lang="ru-RU" sz="2800" dirty="0" smtClean="0"/>
              <a:t>полученные </a:t>
            </a:r>
            <a:r>
              <a:rPr lang="ru-RU" sz="2800" dirty="0"/>
              <a:t>от «остального мира»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503808" y="3491805"/>
            <a:ext cx="9268819" cy="2782813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800" dirty="0"/>
              <a:t>3. Капитальные трансферты, </a:t>
            </a:r>
            <a:endParaRPr lang="en-US" sz="2800" dirty="0" smtClean="0"/>
          </a:p>
          <a:p>
            <a:pPr lvl="0">
              <a:buNone/>
            </a:pPr>
            <a:r>
              <a:rPr lang="ru-RU" sz="2800" dirty="0" smtClean="0"/>
              <a:t>переданные </a:t>
            </a:r>
            <a:r>
              <a:rPr lang="ru-RU" sz="2800" dirty="0"/>
              <a:t>«остальному миру»</a:t>
            </a:r>
          </a:p>
          <a:p>
            <a:pPr lvl="0">
              <a:buNone/>
            </a:pPr>
            <a:r>
              <a:rPr lang="ru-RU" sz="2800" dirty="0"/>
              <a:t>4. Валовое накопление основного капитала</a:t>
            </a:r>
          </a:p>
          <a:p>
            <a:pPr lvl="0">
              <a:buNone/>
            </a:pPr>
            <a:r>
              <a:rPr lang="ru-RU" sz="2800" dirty="0"/>
              <a:t>5. Изменение запасов</a:t>
            </a:r>
          </a:p>
          <a:p>
            <a:pPr lvl="0">
              <a:buNone/>
            </a:pPr>
            <a:r>
              <a:rPr lang="ru-RU" sz="2800" dirty="0"/>
              <a:t>6. Чистое кредитование или чистое </a:t>
            </a:r>
            <a:r>
              <a:rPr lang="ru-RU" sz="2800" dirty="0" smtClean="0"/>
              <a:t>заимствование</a:t>
            </a:r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359792" y="179437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7. Финансовый счет: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215776" y="1835621"/>
            <a:ext cx="8193333" cy="1774653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marL="108000" lv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Чистое </a:t>
            </a:r>
            <a:r>
              <a:rPr lang="ru-RU" dirty="0"/>
              <a:t>кредитование или </a:t>
            </a:r>
            <a:endParaRPr lang="en-US" dirty="0" smtClean="0"/>
          </a:p>
          <a:p>
            <a:pPr marL="108000" lvl="0" indent="0">
              <a:buNone/>
            </a:pPr>
            <a:r>
              <a:rPr lang="ru-RU" dirty="0" smtClean="0"/>
              <a:t>чистое </a:t>
            </a:r>
            <a:r>
              <a:rPr lang="ru-RU" dirty="0"/>
              <a:t>заимствование</a:t>
            </a:r>
          </a:p>
          <a:p>
            <a:pPr lvl="0">
              <a:buNone/>
            </a:pPr>
            <a:r>
              <a:rPr lang="ru-RU" dirty="0"/>
              <a:t>2. Принятие финансовых обязательств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215776" y="3635821"/>
            <a:ext cx="4426560" cy="4989240"/>
          </a:xfrm>
        </p:spPr>
        <p:txBody>
          <a:bodyPr/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defPPr>
            <a:lvl1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ru-RU" sz="32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1pPr>
            <a:lvl2pPr marL="864000" marR="0" lvl="1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ru-RU" sz="28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2pPr>
            <a:lvl3pPr marL="1295999" marR="0" lvl="2" indent="-288000" algn="l" rt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ru-RU" sz="24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3pPr>
            <a:lvl4pPr marL="1728000" marR="0" lvl="3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4pPr>
            <a:lvl5pPr marL="2160000" marR="0" lvl="4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5pPr>
            <a:lvl6pPr marL="2592000" marR="0" lvl="5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6pPr>
            <a:lvl7pPr marL="3024000" marR="0" lvl="6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7pPr>
            <a:lvl8pPr marL="3456000" marR="0" lvl="7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8pPr>
            <a:lvl9pPr marL="3887999" marR="0" lvl="8" indent="-216000" algn="l" rtl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ru-RU" sz="2000" b="1" i="0" u="none" strike="noStrike" kern="1200" spc="0" baseline="0">
                <a:ln>
                  <a:noFill/>
                </a:ln>
                <a:solidFill>
                  <a:srgbClr val="4C1900"/>
                </a:solidFill>
                <a:latin typeface="Arial" pitchFamily="18"/>
                <a:ea typeface="Arial Unicode MS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dirty="0"/>
              <a:t>3. Приобретение финансовых обязательств</a:t>
            </a:r>
          </a:p>
          <a:p>
            <a:pPr lvl="0">
              <a:buNone/>
            </a:pP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10000" y="4327560"/>
            <a:ext cx="3857400" cy="207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1296</Words>
  <Application>Microsoft Office PowerPoint</Application>
  <PresentationFormat>Произвольный</PresentationFormat>
  <Paragraphs>207</Paragraphs>
  <Slides>29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Обычный</vt:lpstr>
      <vt:lpstr>Презентация PowerPoint</vt:lpstr>
      <vt:lpstr>Презентация PowerPoint</vt:lpstr>
      <vt:lpstr>Сводные счета системы СНС.  1. Счет производства:</vt:lpstr>
      <vt:lpstr>2. Счет образования доходов:</vt:lpstr>
      <vt:lpstr>3. Счет распределения первичных доходов:</vt:lpstr>
      <vt:lpstr>4. Счет вторичного распределения доходов:</vt:lpstr>
      <vt:lpstr>5. Счет вторичного  распределения доходов:</vt:lpstr>
      <vt:lpstr>6. Счет операций с капиталом:</vt:lpstr>
      <vt:lpstr>7. Финансовый счет:</vt:lpstr>
      <vt:lpstr>Валовой внутренний продукт (ВВП): </vt:lpstr>
      <vt:lpstr>Презентация PowerPoint</vt:lpstr>
      <vt:lpstr>Презентация PowerPoint</vt:lpstr>
      <vt:lpstr>Национальное богатство: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26</cp:revision>
  <dcterms:created xsi:type="dcterms:W3CDTF">2011-12-04T01:35:25Z</dcterms:created>
  <dcterms:modified xsi:type="dcterms:W3CDTF">2014-03-20T22:30:07Z</dcterms:modified>
</cp:coreProperties>
</file>