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8" r:id="rId9"/>
    <p:sldId id="262" r:id="rId10"/>
    <p:sldId id="263" r:id="rId11"/>
    <p:sldId id="264" r:id="rId12"/>
    <p:sldId id="271" r:id="rId13"/>
    <p:sldId id="265" r:id="rId14"/>
    <p:sldId id="269" r:id="rId15"/>
    <p:sldId id="272" r:id="rId16"/>
    <p:sldId id="266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3" autoAdjust="0"/>
    <p:restoredTop sz="94598" autoAdjust="0"/>
  </p:normalViewPr>
  <p:slideViewPr>
    <p:cSldViewPr>
      <p:cViewPr>
        <p:scale>
          <a:sx n="80" d="100"/>
          <a:sy n="80" d="100"/>
        </p:scale>
        <p:origin x="-1842" y="-9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4DD092-D182-436A-95F0-CF8E60983E7F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03CFE55-97D3-4069-A80A-395C87B6FAD0}">
      <dgm:prSet phldrT="[Текст]" custT="1"/>
      <dgm:spPr/>
      <dgm:t>
        <a:bodyPr/>
        <a:lstStyle/>
        <a:p>
          <a:r>
            <a:rPr lang="ru-RU" sz="2400" b="1" dirty="0" smtClean="0"/>
            <a:t>Мультипликатор (множитель)</a:t>
          </a:r>
          <a:r>
            <a:rPr lang="ru-RU" sz="2300" dirty="0" smtClean="0"/>
            <a:t/>
          </a:r>
          <a:br>
            <a:rPr lang="ru-RU" sz="2300" dirty="0" smtClean="0"/>
          </a:br>
          <a:r>
            <a:rPr lang="ru-RU" sz="1600" dirty="0" smtClean="0"/>
            <a:t>Коэффициент, отражающий связь между приростом автономных расходов и вызванным ими последующим приростом ВВП/НД.</a:t>
          </a:r>
          <a:endParaRPr lang="ru-RU" sz="1600" dirty="0"/>
        </a:p>
      </dgm:t>
    </dgm:pt>
    <dgm:pt modelId="{0EFECA84-2D42-4A94-A673-4589C1EC270B}" type="parTrans" cxnId="{4604FA6A-C323-4BBF-B2F6-D741A285DDA0}">
      <dgm:prSet/>
      <dgm:spPr/>
      <dgm:t>
        <a:bodyPr/>
        <a:lstStyle/>
        <a:p>
          <a:endParaRPr lang="ru-RU"/>
        </a:p>
      </dgm:t>
    </dgm:pt>
    <dgm:pt modelId="{2741396E-4CA5-4DCE-996A-5F242C00866D}" type="sibTrans" cxnId="{4604FA6A-C323-4BBF-B2F6-D741A285DDA0}">
      <dgm:prSet/>
      <dgm:spPr/>
      <dgm:t>
        <a:bodyPr/>
        <a:lstStyle/>
        <a:p>
          <a:endParaRPr lang="ru-RU"/>
        </a:p>
      </dgm:t>
    </dgm:pt>
    <dgm:pt modelId="{E1410D96-6CFD-48E6-8C66-41084051C396}">
      <dgm:prSet phldrT="[Текст]" custT="1"/>
      <dgm:spPr/>
      <dgm:t>
        <a:bodyPr/>
        <a:lstStyle/>
        <a:p>
          <a:pPr marL="0" indent="179388" algn="l"/>
          <a:r>
            <a:rPr lang="ru-RU" sz="2000" dirty="0" smtClean="0"/>
            <a:t>Мультипликатор инвестиций</a:t>
          </a:r>
          <a:endParaRPr lang="en-US" sz="2000" dirty="0" smtClean="0"/>
        </a:p>
        <a:p>
          <a:pPr marL="0" indent="268288" algn="l"/>
          <a:r>
            <a:rPr lang="ru-RU" sz="1600" dirty="0" smtClean="0"/>
            <a:t>показывает, во сколько раз прирост ВВП/НД превышает первоначальный прирост уровня инвестиций, которые вызвали этот прирост.</a:t>
          </a:r>
          <a:endParaRPr lang="ru-RU" sz="1600" dirty="0"/>
        </a:p>
      </dgm:t>
    </dgm:pt>
    <dgm:pt modelId="{0A1009A3-4556-4CDE-9458-F23F5E21BD97}" type="parTrans" cxnId="{FE1D84B9-46C2-420D-98D4-364710D3444E}">
      <dgm:prSet/>
      <dgm:spPr/>
      <dgm:t>
        <a:bodyPr/>
        <a:lstStyle/>
        <a:p>
          <a:endParaRPr lang="ru-RU"/>
        </a:p>
      </dgm:t>
    </dgm:pt>
    <dgm:pt modelId="{55D79FCE-D098-4326-A8CF-8C523E916F8C}" type="sibTrans" cxnId="{FE1D84B9-46C2-420D-98D4-364710D3444E}">
      <dgm:prSet/>
      <dgm:spPr/>
      <dgm:t>
        <a:bodyPr/>
        <a:lstStyle/>
        <a:p>
          <a:endParaRPr lang="ru-RU"/>
        </a:p>
      </dgm:t>
    </dgm:pt>
    <dgm:pt modelId="{6923296A-9DE1-4740-85B2-94350C0378B8}">
      <dgm:prSet phldrT="[Текст]" custT="1"/>
      <dgm:spPr/>
      <dgm:t>
        <a:bodyPr/>
        <a:lstStyle/>
        <a:p>
          <a:pPr algn="ctr"/>
          <a:r>
            <a:rPr lang="ru-RU" sz="2000" dirty="0" smtClean="0"/>
            <a:t>Мультипликатор внешней торговли</a:t>
          </a:r>
        </a:p>
        <a:p>
          <a:pPr marL="0" indent="268288" algn="l"/>
          <a:r>
            <a:rPr lang="ru-RU" sz="2000" dirty="0" smtClean="0"/>
            <a:t> </a:t>
          </a:r>
          <a:r>
            <a:rPr lang="ru-RU" sz="1600" dirty="0" smtClean="0"/>
            <a:t>показывает изменение внешней торговли страны в результате повышения внутреннего спроса.</a:t>
          </a:r>
          <a:endParaRPr lang="ru-RU" sz="1600" dirty="0"/>
        </a:p>
      </dgm:t>
    </dgm:pt>
    <dgm:pt modelId="{EFF380FC-62B0-46B5-849C-F252C457E6C7}" type="parTrans" cxnId="{CC8E914E-8CBA-4AA2-8F35-BA0B1E399B7A}">
      <dgm:prSet/>
      <dgm:spPr/>
      <dgm:t>
        <a:bodyPr/>
        <a:lstStyle/>
        <a:p>
          <a:endParaRPr lang="ru-RU"/>
        </a:p>
      </dgm:t>
    </dgm:pt>
    <dgm:pt modelId="{90658B22-CA85-4E9C-9C56-7213BAD39C6C}" type="sibTrans" cxnId="{CC8E914E-8CBA-4AA2-8F35-BA0B1E399B7A}">
      <dgm:prSet/>
      <dgm:spPr/>
      <dgm:t>
        <a:bodyPr/>
        <a:lstStyle/>
        <a:p>
          <a:endParaRPr lang="ru-RU"/>
        </a:p>
      </dgm:t>
    </dgm:pt>
    <dgm:pt modelId="{8F60F22E-95DA-497F-A7EC-39D84163A695}">
      <dgm:prSet phldrT="[Текст]" custT="1"/>
      <dgm:spPr/>
      <dgm:t>
        <a:bodyPr/>
        <a:lstStyle/>
        <a:p>
          <a:pPr algn="ctr"/>
          <a:r>
            <a:rPr lang="ru-RU" sz="2000" dirty="0" smtClean="0"/>
            <a:t>Мультипликатор сбалансированного бюджета (налоговый мультипликатор)</a:t>
          </a:r>
        </a:p>
        <a:p>
          <a:pPr marL="0" indent="268288" algn="l"/>
          <a:r>
            <a:rPr lang="ru-RU" sz="2000" dirty="0" smtClean="0"/>
            <a:t> </a:t>
          </a:r>
          <a:r>
            <a:rPr lang="ru-RU" sz="1600" dirty="0" smtClean="0"/>
            <a:t>показывает изменение совокупного спроса, вызванное изменением государственных расходов, которые точно компенсируют изменением доходов от налогообложения и из других источников.</a:t>
          </a:r>
          <a:endParaRPr lang="ru-RU" sz="1600" dirty="0"/>
        </a:p>
      </dgm:t>
    </dgm:pt>
    <dgm:pt modelId="{65432D83-DED8-4BF7-BA03-547454E4F419}" type="parTrans" cxnId="{3C227DD8-F13D-40F0-81FB-425865B275AE}">
      <dgm:prSet/>
      <dgm:spPr/>
      <dgm:t>
        <a:bodyPr/>
        <a:lstStyle/>
        <a:p>
          <a:endParaRPr lang="ru-RU"/>
        </a:p>
      </dgm:t>
    </dgm:pt>
    <dgm:pt modelId="{EAC21F96-4146-47C8-8021-9D5B1273E78F}" type="sibTrans" cxnId="{3C227DD8-F13D-40F0-81FB-425865B275AE}">
      <dgm:prSet/>
      <dgm:spPr/>
      <dgm:t>
        <a:bodyPr/>
        <a:lstStyle/>
        <a:p>
          <a:endParaRPr lang="ru-RU"/>
        </a:p>
      </dgm:t>
    </dgm:pt>
    <dgm:pt modelId="{D09EEFAD-74D9-4835-ABDD-1DDB126F67CE}" type="pres">
      <dgm:prSet presAssocID="{834DD092-D182-436A-95F0-CF8E60983E7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614762E-AA9B-44F1-B07D-3F76B6569CDE}" type="pres">
      <dgm:prSet presAssocID="{D03CFE55-97D3-4069-A80A-395C87B6FAD0}" presName="root" presStyleCnt="0"/>
      <dgm:spPr/>
    </dgm:pt>
    <dgm:pt modelId="{DFB068B0-B68D-4E56-876B-A1786D71B25C}" type="pres">
      <dgm:prSet presAssocID="{D03CFE55-97D3-4069-A80A-395C87B6FAD0}" presName="rootComposite" presStyleCnt="0"/>
      <dgm:spPr/>
    </dgm:pt>
    <dgm:pt modelId="{E90F4259-F9B5-4957-B422-21DCA37F747B}" type="pres">
      <dgm:prSet presAssocID="{D03CFE55-97D3-4069-A80A-395C87B6FAD0}" presName="rootText" presStyleLbl="node1" presStyleIdx="0" presStyleCnt="1" custScaleX="199269" custLinFactNeighborX="5094" custLinFactNeighborY="-150"/>
      <dgm:spPr/>
      <dgm:t>
        <a:bodyPr/>
        <a:lstStyle/>
        <a:p>
          <a:endParaRPr lang="ru-RU"/>
        </a:p>
      </dgm:t>
    </dgm:pt>
    <dgm:pt modelId="{1F1ACA69-D985-46AC-AB46-DD421FE0F104}" type="pres">
      <dgm:prSet presAssocID="{D03CFE55-97D3-4069-A80A-395C87B6FAD0}" presName="rootConnector" presStyleLbl="node1" presStyleIdx="0" presStyleCnt="1"/>
      <dgm:spPr/>
    </dgm:pt>
    <dgm:pt modelId="{4BD1FE03-7060-4BC8-B856-C9E3CD400734}" type="pres">
      <dgm:prSet presAssocID="{D03CFE55-97D3-4069-A80A-395C87B6FAD0}" presName="childShape" presStyleCnt="0"/>
      <dgm:spPr/>
    </dgm:pt>
    <dgm:pt modelId="{A714BED5-92D1-45AB-8155-57217CF79612}" type="pres">
      <dgm:prSet presAssocID="{0A1009A3-4556-4CDE-9458-F23F5E21BD97}" presName="Name13" presStyleLbl="parChTrans1D2" presStyleIdx="0" presStyleCnt="3"/>
      <dgm:spPr/>
    </dgm:pt>
    <dgm:pt modelId="{9EA88ADD-4F54-4F37-B65F-F8B33781A1F7}" type="pres">
      <dgm:prSet presAssocID="{E1410D96-6CFD-48E6-8C66-41084051C396}" presName="childText" presStyleLbl="bgAcc1" presStyleIdx="0" presStyleCnt="3" custScaleX="240504" custScaleY="74059" custLinFactNeighborX="2428" custLinFactNeighborY="-1234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B366447-1C84-45F9-B943-E3DF28594E07}" type="pres">
      <dgm:prSet presAssocID="{EFF380FC-62B0-46B5-849C-F252C457E6C7}" presName="Name13" presStyleLbl="parChTrans1D2" presStyleIdx="1" presStyleCnt="3"/>
      <dgm:spPr/>
    </dgm:pt>
    <dgm:pt modelId="{2C33A52C-9FD4-42E8-A512-4A16F093A732}" type="pres">
      <dgm:prSet presAssocID="{6923296A-9DE1-4740-85B2-94350C0378B8}" presName="childText" presStyleLbl="bgAcc1" presStyleIdx="1" presStyleCnt="3" custScaleX="242747" custScaleY="64968" custLinFactNeighborX="2428" custLinFactNeighborY="-1742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8B85434-743F-403E-B393-9C9A9BEEF1CF}" type="pres">
      <dgm:prSet presAssocID="{65432D83-DED8-4BF7-BA03-547454E4F419}" presName="Name13" presStyleLbl="parChTrans1D2" presStyleIdx="2" presStyleCnt="3"/>
      <dgm:spPr/>
    </dgm:pt>
    <dgm:pt modelId="{23F8B7E9-8BDC-4624-B240-2D94E7AF6402}" type="pres">
      <dgm:prSet presAssocID="{8F60F22E-95DA-497F-A7EC-39D84163A695}" presName="childText" presStyleLbl="bgAcc1" presStyleIdx="2" presStyleCnt="3" custScaleX="243589" custScaleY="115434" custLinFactNeighborX="2428" custLinFactNeighborY="-2618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4BA2676-4E5F-4097-9EE8-440666F35609}" type="presOf" srcId="{0A1009A3-4556-4CDE-9458-F23F5E21BD97}" destId="{A714BED5-92D1-45AB-8155-57217CF79612}" srcOrd="0" destOrd="0" presId="urn:microsoft.com/office/officeart/2005/8/layout/hierarchy3"/>
    <dgm:cxn modelId="{F6263D06-9D70-498F-9A3F-7EE78D66F285}" type="presOf" srcId="{834DD092-D182-436A-95F0-CF8E60983E7F}" destId="{D09EEFAD-74D9-4835-ABDD-1DDB126F67CE}" srcOrd="0" destOrd="0" presId="urn:microsoft.com/office/officeart/2005/8/layout/hierarchy3"/>
    <dgm:cxn modelId="{DCD314C9-1895-4A1D-8C89-A7B289D358A6}" type="presOf" srcId="{65432D83-DED8-4BF7-BA03-547454E4F419}" destId="{98B85434-743F-403E-B393-9C9A9BEEF1CF}" srcOrd="0" destOrd="0" presId="urn:microsoft.com/office/officeart/2005/8/layout/hierarchy3"/>
    <dgm:cxn modelId="{4604FA6A-C323-4BBF-B2F6-D741A285DDA0}" srcId="{834DD092-D182-436A-95F0-CF8E60983E7F}" destId="{D03CFE55-97D3-4069-A80A-395C87B6FAD0}" srcOrd="0" destOrd="0" parTransId="{0EFECA84-2D42-4A94-A673-4589C1EC270B}" sibTransId="{2741396E-4CA5-4DCE-996A-5F242C00866D}"/>
    <dgm:cxn modelId="{AD2A8175-6429-434E-8C5C-1A4BAE6A2386}" type="presOf" srcId="{D03CFE55-97D3-4069-A80A-395C87B6FAD0}" destId="{E90F4259-F9B5-4957-B422-21DCA37F747B}" srcOrd="0" destOrd="0" presId="urn:microsoft.com/office/officeart/2005/8/layout/hierarchy3"/>
    <dgm:cxn modelId="{EC262C29-293D-4EE2-B53F-5887C1557A2C}" type="presOf" srcId="{EFF380FC-62B0-46B5-849C-F252C457E6C7}" destId="{CB366447-1C84-45F9-B943-E3DF28594E07}" srcOrd="0" destOrd="0" presId="urn:microsoft.com/office/officeart/2005/8/layout/hierarchy3"/>
    <dgm:cxn modelId="{8E031015-D387-48E5-89BC-4257B0A959F9}" type="presOf" srcId="{6923296A-9DE1-4740-85B2-94350C0378B8}" destId="{2C33A52C-9FD4-42E8-A512-4A16F093A732}" srcOrd="0" destOrd="0" presId="urn:microsoft.com/office/officeart/2005/8/layout/hierarchy3"/>
    <dgm:cxn modelId="{5BE967DE-0D9E-4688-9FE7-7C9323526ED8}" type="presOf" srcId="{8F60F22E-95DA-497F-A7EC-39D84163A695}" destId="{23F8B7E9-8BDC-4624-B240-2D94E7AF6402}" srcOrd="0" destOrd="0" presId="urn:microsoft.com/office/officeart/2005/8/layout/hierarchy3"/>
    <dgm:cxn modelId="{3C227DD8-F13D-40F0-81FB-425865B275AE}" srcId="{D03CFE55-97D3-4069-A80A-395C87B6FAD0}" destId="{8F60F22E-95DA-497F-A7EC-39D84163A695}" srcOrd="2" destOrd="0" parTransId="{65432D83-DED8-4BF7-BA03-547454E4F419}" sibTransId="{EAC21F96-4146-47C8-8021-9D5B1273E78F}"/>
    <dgm:cxn modelId="{7E089F28-A7C8-41EA-8393-559B9C96A37D}" type="presOf" srcId="{D03CFE55-97D3-4069-A80A-395C87B6FAD0}" destId="{1F1ACA69-D985-46AC-AB46-DD421FE0F104}" srcOrd="1" destOrd="0" presId="urn:microsoft.com/office/officeart/2005/8/layout/hierarchy3"/>
    <dgm:cxn modelId="{FE1D84B9-46C2-420D-98D4-364710D3444E}" srcId="{D03CFE55-97D3-4069-A80A-395C87B6FAD0}" destId="{E1410D96-6CFD-48E6-8C66-41084051C396}" srcOrd="0" destOrd="0" parTransId="{0A1009A3-4556-4CDE-9458-F23F5E21BD97}" sibTransId="{55D79FCE-D098-4326-A8CF-8C523E916F8C}"/>
    <dgm:cxn modelId="{CC8E914E-8CBA-4AA2-8F35-BA0B1E399B7A}" srcId="{D03CFE55-97D3-4069-A80A-395C87B6FAD0}" destId="{6923296A-9DE1-4740-85B2-94350C0378B8}" srcOrd="1" destOrd="0" parTransId="{EFF380FC-62B0-46B5-849C-F252C457E6C7}" sibTransId="{90658B22-CA85-4E9C-9C56-7213BAD39C6C}"/>
    <dgm:cxn modelId="{8B2A5E57-8021-4F59-B00E-E251C8EE477E}" type="presOf" srcId="{E1410D96-6CFD-48E6-8C66-41084051C396}" destId="{9EA88ADD-4F54-4F37-B65F-F8B33781A1F7}" srcOrd="0" destOrd="0" presId="urn:microsoft.com/office/officeart/2005/8/layout/hierarchy3"/>
    <dgm:cxn modelId="{3845D357-3FF5-4A62-81C0-50896FCB0EB4}" type="presParOf" srcId="{D09EEFAD-74D9-4835-ABDD-1DDB126F67CE}" destId="{4614762E-AA9B-44F1-B07D-3F76B6569CDE}" srcOrd="0" destOrd="0" presId="urn:microsoft.com/office/officeart/2005/8/layout/hierarchy3"/>
    <dgm:cxn modelId="{FDB7AF89-90EA-4095-AEC3-966A21A0A1B1}" type="presParOf" srcId="{4614762E-AA9B-44F1-B07D-3F76B6569CDE}" destId="{DFB068B0-B68D-4E56-876B-A1786D71B25C}" srcOrd="0" destOrd="0" presId="urn:microsoft.com/office/officeart/2005/8/layout/hierarchy3"/>
    <dgm:cxn modelId="{92F376D6-E310-47A4-BB0B-09D2C5FADDC1}" type="presParOf" srcId="{DFB068B0-B68D-4E56-876B-A1786D71B25C}" destId="{E90F4259-F9B5-4957-B422-21DCA37F747B}" srcOrd="0" destOrd="0" presId="urn:microsoft.com/office/officeart/2005/8/layout/hierarchy3"/>
    <dgm:cxn modelId="{AC81ECFF-0BFF-45C0-A93C-F6036EAC2F3F}" type="presParOf" srcId="{DFB068B0-B68D-4E56-876B-A1786D71B25C}" destId="{1F1ACA69-D985-46AC-AB46-DD421FE0F104}" srcOrd="1" destOrd="0" presId="urn:microsoft.com/office/officeart/2005/8/layout/hierarchy3"/>
    <dgm:cxn modelId="{56F91160-3E6F-467B-90DB-761731BE8166}" type="presParOf" srcId="{4614762E-AA9B-44F1-B07D-3F76B6569CDE}" destId="{4BD1FE03-7060-4BC8-B856-C9E3CD400734}" srcOrd="1" destOrd="0" presId="urn:microsoft.com/office/officeart/2005/8/layout/hierarchy3"/>
    <dgm:cxn modelId="{1E31D7D9-89DD-4860-BFF9-3B642FA54E6C}" type="presParOf" srcId="{4BD1FE03-7060-4BC8-B856-C9E3CD400734}" destId="{A714BED5-92D1-45AB-8155-57217CF79612}" srcOrd="0" destOrd="0" presId="urn:microsoft.com/office/officeart/2005/8/layout/hierarchy3"/>
    <dgm:cxn modelId="{40F990DA-BA0F-4D78-9907-FE62A5899D3D}" type="presParOf" srcId="{4BD1FE03-7060-4BC8-B856-C9E3CD400734}" destId="{9EA88ADD-4F54-4F37-B65F-F8B33781A1F7}" srcOrd="1" destOrd="0" presId="urn:microsoft.com/office/officeart/2005/8/layout/hierarchy3"/>
    <dgm:cxn modelId="{7A87F17A-4D48-48B7-BBA4-739D6D45B533}" type="presParOf" srcId="{4BD1FE03-7060-4BC8-B856-C9E3CD400734}" destId="{CB366447-1C84-45F9-B943-E3DF28594E07}" srcOrd="2" destOrd="0" presId="urn:microsoft.com/office/officeart/2005/8/layout/hierarchy3"/>
    <dgm:cxn modelId="{BC7B2EFE-3C02-4A8A-A850-E4E55676A5B7}" type="presParOf" srcId="{4BD1FE03-7060-4BC8-B856-C9E3CD400734}" destId="{2C33A52C-9FD4-42E8-A512-4A16F093A732}" srcOrd="3" destOrd="0" presId="urn:microsoft.com/office/officeart/2005/8/layout/hierarchy3"/>
    <dgm:cxn modelId="{FBE7BF0A-10F8-4C8F-9DB0-24A31E1F56CA}" type="presParOf" srcId="{4BD1FE03-7060-4BC8-B856-C9E3CD400734}" destId="{98B85434-743F-403E-B393-9C9A9BEEF1CF}" srcOrd="4" destOrd="0" presId="urn:microsoft.com/office/officeart/2005/8/layout/hierarchy3"/>
    <dgm:cxn modelId="{1ED2A959-9DC9-4528-A86C-ACECAB5BBAAC}" type="presParOf" srcId="{4BD1FE03-7060-4BC8-B856-C9E3CD400734}" destId="{23F8B7E9-8BDC-4624-B240-2D94E7AF6402}" srcOrd="5" destOrd="0" presId="urn:microsoft.com/office/officeart/2005/8/layout/hierarchy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8899AD-4E42-43CB-A1E2-22D0DB971DB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C221778-DC9B-4F53-ABB7-741575518541}">
      <dgm:prSet phldrT="[Текст]" custT="1"/>
      <dgm:spPr/>
      <dgm:t>
        <a:bodyPr/>
        <a:lstStyle/>
        <a:p>
          <a:pPr marL="0" indent="265113" algn="l"/>
          <a:r>
            <a:rPr lang="ru-RU" sz="1800" b="1" u="sng" dirty="0" smtClean="0"/>
            <a:t>Склонность к потреблению </a:t>
          </a:r>
          <a:r>
            <a:rPr lang="ru-RU" sz="1800" dirty="0" smtClean="0"/>
            <a:t>(англ. - </a:t>
          </a:r>
          <a:r>
            <a:rPr lang="en-US" sz="1800" dirty="0" smtClean="0"/>
            <a:t>propensity to consume</a:t>
          </a:r>
          <a:r>
            <a:rPr lang="ru-RU" sz="1800" dirty="0" smtClean="0"/>
            <a:t> /</a:t>
          </a:r>
          <a:r>
            <a:rPr lang="en-US" sz="1800" b="1" dirty="0" smtClean="0"/>
            <a:t>PC</a:t>
          </a:r>
          <a:r>
            <a:rPr lang="ru-RU" sz="1800" dirty="0" smtClean="0"/>
            <a:t>)</a:t>
          </a:r>
        </a:p>
        <a:p>
          <a:pPr marL="0" indent="265113" algn="ctr"/>
          <a:r>
            <a:rPr lang="ru-RU" sz="1800" dirty="0" smtClean="0"/>
            <a:t> </a:t>
          </a:r>
          <a:r>
            <a:rPr lang="ru-RU" sz="1600" dirty="0" smtClean="0"/>
            <a:t>Характеристика функциональной зависимости  текущих потребительских расходов от величины доходов. </a:t>
          </a:r>
          <a:endParaRPr lang="ru-RU" sz="1600" dirty="0"/>
        </a:p>
      </dgm:t>
    </dgm:pt>
    <dgm:pt modelId="{C3CFA847-047F-41EA-ACA4-8A0A5CCD6B6F}" type="parTrans" cxnId="{8C4D8F8A-5905-4CB4-9F7A-6F2AA7CD4E16}">
      <dgm:prSet/>
      <dgm:spPr/>
      <dgm:t>
        <a:bodyPr/>
        <a:lstStyle/>
        <a:p>
          <a:endParaRPr lang="ru-RU"/>
        </a:p>
      </dgm:t>
    </dgm:pt>
    <dgm:pt modelId="{84ED4917-E62E-48D3-870E-4F0908D0FB04}" type="sibTrans" cxnId="{8C4D8F8A-5905-4CB4-9F7A-6F2AA7CD4E16}">
      <dgm:prSet/>
      <dgm:spPr/>
      <dgm:t>
        <a:bodyPr/>
        <a:lstStyle/>
        <a:p>
          <a:endParaRPr lang="ru-RU"/>
        </a:p>
      </dgm:t>
    </dgm:pt>
    <dgm:pt modelId="{399BF20E-9F68-4972-9DE2-E2686D80F36E}">
      <dgm:prSet phldrT="[Текст]" custT="1"/>
      <dgm:spPr/>
      <dgm:t>
        <a:bodyPr/>
        <a:lstStyle/>
        <a:p>
          <a:r>
            <a:rPr lang="ru-RU" sz="1600" b="1" dirty="0" smtClean="0"/>
            <a:t>Средняя склонность к потреблению </a:t>
          </a:r>
          <a:r>
            <a:rPr lang="ru-RU" sz="1600" dirty="0" smtClean="0"/>
            <a:t>(англ. – </a:t>
          </a:r>
          <a:r>
            <a:rPr lang="en-US" sz="1600" dirty="0" smtClean="0"/>
            <a:t>average propensity to consume</a:t>
          </a:r>
          <a:r>
            <a:rPr lang="ru-RU" sz="1600" dirty="0" smtClean="0"/>
            <a:t> /</a:t>
          </a:r>
          <a:r>
            <a:rPr lang="en-US" sz="1600" b="1" dirty="0" smtClean="0"/>
            <a:t>APC</a:t>
          </a:r>
          <a:r>
            <a:rPr lang="ru-RU" sz="1600" dirty="0" smtClean="0"/>
            <a:t>) = </a:t>
          </a:r>
          <a:r>
            <a:rPr lang="en-US" sz="1600" dirty="0" smtClean="0"/>
            <a:t>C</a:t>
          </a:r>
          <a:r>
            <a:rPr lang="ru-RU" sz="1600" dirty="0" smtClean="0"/>
            <a:t>/</a:t>
          </a:r>
          <a:r>
            <a:rPr lang="en-US" sz="1600" dirty="0" smtClean="0"/>
            <a:t>Y</a:t>
          </a:r>
          <a:endParaRPr lang="ru-RU" sz="1600" dirty="0" smtClean="0"/>
        </a:p>
        <a:p>
          <a:r>
            <a:rPr lang="ru-RU" sz="1500" dirty="0" smtClean="0"/>
            <a:t>(где С – величина расходов, </a:t>
          </a:r>
          <a:r>
            <a:rPr lang="en-US" sz="1500" dirty="0" smtClean="0"/>
            <a:t>Y</a:t>
          </a:r>
          <a:r>
            <a:rPr lang="ru-RU" sz="1500" dirty="0" smtClean="0"/>
            <a:t> – размеры дохода за соответствующий период).</a:t>
          </a:r>
          <a:endParaRPr lang="ru-RU" sz="1500" dirty="0"/>
        </a:p>
      </dgm:t>
    </dgm:pt>
    <dgm:pt modelId="{A68F9B6F-3BC7-4874-A71B-FCF4452FB76E}" type="parTrans" cxnId="{7F8BE320-612B-4431-8DFC-B01E8095D925}">
      <dgm:prSet/>
      <dgm:spPr/>
      <dgm:t>
        <a:bodyPr/>
        <a:lstStyle/>
        <a:p>
          <a:endParaRPr lang="ru-RU"/>
        </a:p>
      </dgm:t>
    </dgm:pt>
    <dgm:pt modelId="{EAA8E9DF-0F54-46EC-9C21-E016D1789FE7}" type="sibTrans" cxnId="{7F8BE320-612B-4431-8DFC-B01E8095D925}">
      <dgm:prSet/>
      <dgm:spPr/>
      <dgm:t>
        <a:bodyPr/>
        <a:lstStyle/>
        <a:p>
          <a:endParaRPr lang="ru-RU"/>
        </a:p>
      </dgm:t>
    </dgm:pt>
    <dgm:pt modelId="{492F6F9A-9460-4DD4-8648-4BE5ADF936C1}">
      <dgm:prSet phldrT="[Текст]" custT="1"/>
      <dgm:spPr/>
      <dgm:t>
        <a:bodyPr/>
        <a:lstStyle/>
        <a:p>
          <a:r>
            <a:rPr lang="ru-RU" sz="1600" b="1" dirty="0" smtClean="0"/>
            <a:t>Предельная склонность к потреблению </a:t>
          </a:r>
          <a:r>
            <a:rPr lang="ru-RU" sz="1600" dirty="0" smtClean="0"/>
            <a:t>(англ. – </a:t>
          </a:r>
          <a:r>
            <a:rPr lang="en-US" sz="1600" dirty="0" smtClean="0"/>
            <a:t>marginal propensity to consume</a:t>
          </a:r>
          <a:r>
            <a:rPr lang="ru-RU" sz="1600" dirty="0" smtClean="0"/>
            <a:t> /</a:t>
          </a:r>
          <a:r>
            <a:rPr lang="en-US" sz="1600" b="1" dirty="0" smtClean="0"/>
            <a:t>MPC</a:t>
          </a:r>
          <a:r>
            <a:rPr lang="ru-RU" sz="1500" dirty="0" smtClean="0"/>
            <a:t>) </a:t>
          </a:r>
        </a:p>
        <a:p>
          <a:r>
            <a:rPr lang="ru-RU" sz="1500" dirty="0" smtClean="0"/>
            <a:t> - исчисляется как отношение </a:t>
          </a:r>
          <a:r>
            <a:rPr lang="el-GR" sz="1500" dirty="0" smtClean="0"/>
            <a:t>Δ</a:t>
          </a:r>
          <a:r>
            <a:rPr lang="ru-RU" sz="1500" dirty="0" smtClean="0"/>
            <a:t>С/</a:t>
          </a:r>
          <a:r>
            <a:rPr lang="el-GR" sz="1500" dirty="0" smtClean="0"/>
            <a:t>Δ</a:t>
          </a:r>
          <a:r>
            <a:rPr lang="en-US" sz="1500" dirty="0" smtClean="0"/>
            <a:t>Y</a:t>
          </a:r>
          <a:r>
            <a:rPr lang="ru-RU" sz="1500" dirty="0" smtClean="0"/>
            <a:t>, где числитель – прирост потребительских расходов, знаменатель – прирост дохода.</a:t>
          </a:r>
          <a:endParaRPr lang="ru-RU" sz="1500" dirty="0"/>
        </a:p>
      </dgm:t>
    </dgm:pt>
    <dgm:pt modelId="{E2584EB2-07DE-4CC2-858B-D0A241C6A17D}" type="parTrans" cxnId="{8083DFFF-E9AF-4DAB-BF46-983C8187C1B3}">
      <dgm:prSet/>
      <dgm:spPr/>
      <dgm:t>
        <a:bodyPr/>
        <a:lstStyle/>
        <a:p>
          <a:endParaRPr lang="ru-RU"/>
        </a:p>
      </dgm:t>
    </dgm:pt>
    <dgm:pt modelId="{5F2C8847-26BA-4BEB-A7B7-677A46D3F6C0}" type="sibTrans" cxnId="{8083DFFF-E9AF-4DAB-BF46-983C8187C1B3}">
      <dgm:prSet/>
      <dgm:spPr/>
      <dgm:t>
        <a:bodyPr/>
        <a:lstStyle/>
        <a:p>
          <a:endParaRPr lang="ru-RU"/>
        </a:p>
      </dgm:t>
    </dgm:pt>
    <dgm:pt modelId="{F5CDCE7D-AF4A-4AD4-80FB-C3BBBB62AFCF}" type="pres">
      <dgm:prSet presAssocID="{C08899AD-4E42-43CB-A1E2-22D0DB971DB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96BE5AC-E879-45EA-AEF8-ACEAABBAE1F3}" type="pres">
      <dgm:prSet presAssocID="{5C221778-DC9B-4F53-ABB7-741575518541}" presName="hierRoot1" presStyleCnt="0"/>
      <dgm:spPr/>
    </dgm:pt>
    <dgm:pt modelId="{8D8A33BC-4742-4D92-853D-3A862F1B8A5B}" type="pres">
      <dgm:prSet presAssocID="{5C221778-DC9B-4F53-ABB7-741575518541}" presName="composite" presStyleCnt="0"/>
      <dgm:spPr/>
    </dgm:pt>
    <dgm:pt modelId="{147DADE5-ABB0-4BD9-A814-D494741E8941}" type="pres">
      <dgm:prSet presAssocID="{5C221778-DC9B-4F53-ABB7-741575518541}" presName="background" presStyleLbl="node0" presStyleIdx="0" presStyleCnt="1"/>
      <dgm:spPr/>
    </dgm:pt>
    <dgm:pt modelId="{55928A2F-72F1-4A94-8D8E-1E6E4725C275}" type="pres">
      <dgm:prSet presAssocID="{5C221778-DC9B-4F53-ABB7-741575518541}" presName="text" presStyleLbl="fgAcc0" presStyleIdx="0" presStyleCnt="1" custScaleX="188453" custScaleY="153978" custLinFactNeighborX="60177" custLinFactNeighborY="-263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165554F-120F-4BF9-977D-AD64A8347E1A}" type="pres">
      <dgm:prSet presAssocID="{5C221778-DC9B-4F53-ABB7-741575518541}" presName="hierChild2" presStyleCnt="0"/>
      <dgm:spPr/>
    </dgm:pt>
    <dgm:pt modelId="{7AAEBE1A-B42B-4469-B450-42A12CD44913}" type="pres">
      <dgm:prSet presAssocID="{A68F9B6F-3BC7-4874-A71B-FCF4452FB76E}" presName="Name10" presStyleLbl="parChTrans1D2" presStyleIdx="0" presStyleCnt="2"/>
      <dgm:spPr/>
    </dgm:pt>
    <dgm:pt modelId="{6C09F9F8-29B0-48D5-B62D-BC5561B593C2}" type="pres">
      <dgm:prSet presAssocID="{399BF20E-9F68-4972-9DE2-E2686D80F36E}" presName="hierRoot2" presStyleCnt="0"/>
      <dgm:spPr/>
    </dgm:pt>
    <dgm:pt modelId="{9525F18F-A32D-442F-8984-29C29C2C505C}" type="pres">
      <dgm:prSet presAssocID="{399BF20E-9F68-4972-9DE2-E2686D80F36E}" presName="composite2" presStyleCnt="0"/>
      <dgm:spPr/>
    </dgm:pt>
    <dgm:pt modelId="{EF49CCBB-0B7A-4EB6-8373-D327AAF935AE}" type="pres">
      <dgm:prSet presAssocID="{399BF20E-9F68-4972-9DE2-E2686D80F36E}" presName="background2" presStyleLbl="node2" presStyleIdx="0" presStyleCnt="2"/>
      <dgm:spPr/>
    </dgm:pt>
    <dgm:pt modelId="{AE348FBE-79DD-49D6-8A12-11FF3120D5DA}" type="pres">
      <dgm:prSet presAssocID="{399BF20E-9F68-4972-9DE2-E2686D80F36E}" presName="text2" presStyleLbl="fgAcc2" presStyleIdx="0" presStyleCnt="2" custScaleX="153830" custScaleY="143299" custLinFactNeighborX="-51557" custLinFactNeighborY="3675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22C09B3-6C69-4006-ABAD-8586D2BBC3D5}" type="pres">
      <dgm:prSet presAssocID="{399BF20E-9F68-4972-9DE2-E2686D80F36E}" presName="hierChild3" presStyleCnt="0"/>
      <dgm:spPr/>
    </dgm:pt>
    <dgm:pt modelId="{1AEDE54D-42BA-4E05-872A-EC02F2D356FF}" type="pres">
      <dgm:prSet presAssocID="{E2584EB2-07DE-4CC2-858B-D0A241C6A17D}" presName="Name10" presStyleLbl="parChTrans1D2" presStyleIdx="1" presStyleCnt="2"/>
      <dgm:spPr/>
    </dgm:pt>
    <dgm:pt modelId="{88525C7D-4C0C-4C28-900C-34CD3A72726B}" type="pres">
      <dgm:prSet presAssocID="{492F6F9A-9460-4DD4-8648-4BE5ADF936C1}" presName="hierRoot2" presStyleCnt="0"/>
      <dgm:spPr/>
    </dgm:pt>
    <dgm:pt modelId="{B04D68BA-8016-4869-BC73-84E53B1410E5}" type="pres">
      <dgm:prSet presAssocID="{492F6F9A-9460-4DD4-8648-4BE5ADF936C1}" presName="composite2" presStyleCnt="0"/>
      <dgm:spPr/>
    </dgm:pt>
    <dgm:pt modelId="{14E98051-8A81-4CC9-9FE1-47EAAB08FF87}" type="pres">
      <dgm:prSet presAssocID="{492F6F9A-9460-4DD4-8648-4BE5ADF936C1}" presName="background2" presStyleLbl="node2" presStyleIdx="1" presStyleCnt="2"/>
      <dgm:spPr/>
    </dgm:pt>
    <dgm:pt modelId="{03A45615-DAF9-4414-A3EA-DF31B2E14CE6}" type="pres">
      <dgm:prSet presAssocID="{492F6F9A-9460-4DD4-8648-4BE5ADF936C1}" presName="text2" presStyleLbl="fgAcc2" presStyleIdx="1" presStyleCnt="2" custScaleX="148739" custScaleY="147000" custLinFactNeighborX="3562" custLinFactNeighborY="5648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7674FF1-C1A1-4397-95B4-AB8FC3508E91}" type="pres">
      <dgm:prSet presAssocID="{492F6F9A-9460-4DD4-8648-4BE5ADF936C1}" presName="hierChild3" presStyleCnt="0"/>
      <dgm:spPr/>
    </dgm:pt>
  </dgm:ptLst>
  <dgm:cxnLst>
    <dgm:cxn modelId="{7A8B8E47-1EB0-41EC-8C51-252BE3378928}" type="presOf" srcId="{5C221778-DC9B-4F53-ABB7-741575518541}" destId="{55928A2F-72F1-4A94-8D8E-1E6E4725C275}" srcOrd="0" destOrd="0" presId="urn:microsoft.com/office/officeart/2005/8/layout/hierarchy1"/>
    <dgm:cxn modelId="{8083DFFF-E9AF-4DAB-BF46-983C8187C1B3}" srcId="{5C221778-DC9B-4F53-ABB7-741575518541}" destId="{492F6F9A-9460-4DD4-8648-4BE5ADF936C1}" srcOrd="1" destOrd="0" parTransId="{E2584EB2-07DE-4CC2-858B-D0A241C6A17D}" sibTransId="{5F2C8847-26BA-4BEB-A7B7-677A46D3F6C0}"/>
    <dgm:cxn modelId="{557010CB-22CF-4615-94D7-46C0BE83C9F2}" type="presOf" srcId="{C08899AD-4E42-43CB-A1E2-22D0DB971DB3}" destId="{F5CDCE7D-AF4A-4AD4-80FB-C3BBBB62AFCF}" srcOrd="0" destOrd="0" presId="urn:microsoft.com/office/officeart/2005/8/layout/hierarchy1"/>
    <dgm:cxn modelId="{7F8BE320-612B-4431-8DFC-B01E8095D925}" srcId="{5C221778-DC9B-4F53-ABB7-741575518541}" destId="{399BF20E-9F68-4972-9DE2-E2686D80F36E}" srcOrd="0" destOrd="0" parTransId="{A68F9B6F-3BC7-4874-A71B-FCF4452FB76E}" sibTransId="{EAA8E9DF-0F54-46EC-9C21-E016D1789FE7}"/>
    <dgm:cxn modelId="{F920764F-69F5-4071-B4ED-C233BCD48CD6}" type="presOf" srcId="{492F6F9A-9460-4DD4-8648-4BE5ADF936C1}" destId="{03A45615-DAF9-4414-A3EA-DF31B2E14CE6}" srcOrd="0" destOrd="0" presId="urn:microsoft.com/office/officeart/2005/8/layout/hierarchy1"/>
    <dgm:cxn modelId="{8C4D8F8A-5905-4CB4-9F7A-6F2AA7CD4E16}" srcId="{C08899AD-4E42-43CB-A1E2-22D0DB971DB3}" destId="{5C221778-DC9B-4F53-ABB7-741575518541}" srcOrd="0" destOrd="0" parTransId="{C3CFA847-047F-41EA-ACA4-8A0A5CCD6B6F}" sibTransId="{84ED4917-E62E-48D3-870E-4F0908D0FB04}"/>
    <dgm:cxn modelId="{1E867C97-0A5E-4C4D-984C-973CD580400F}" type="presOf" srcId="{A68F9B6F-3BC7-4874-A71B-FCF4452FB76E}" destId="{7AAEBE1A-B42B-4469-B450-42A12CD44913}" srcOrd="0" destOrd="0" presId="urn:microsoft.com/office/officeart/2005/8/layout/hierarchy1"/>
    <dgm:cxn modelId="{64C2762A-1C78-4F63-AD2D-C253AC0D3660}" type="presOf" srcId="{E2584EB2-07DE-4CC2-858B-D0A241C6A17D}" destId="{1AEDE54D-42BA-4E05-872A-EC02F2D356FF}" srcOrd="0" destOrd="0" presId="urn:microsoft.com/office/officeart/2005/8/layout/hierarchy1"/>
    <dgm:cxn modelId="{18958036-7DF5-431E-B322-80E879BDF401}" type="presOf" srcId="{399BF20E-9F68-4972-9DE2-E2686D80F36E}" destId="{AE348FBE-79DD-49D6-8A12-11FF3120D5DA}" srcOrd="0" destOrd="0" presId="urn:microsoft.com/office/officeart/2005/8/layout/hierarchy1"/>
    <dgm:cxn modelId="{7E0C442F-4C41-4C36-A74A-3786325C131F}" type="presParOf" srcId="{F5CDCE7D-AF4A-4AD4-80FB-C3BBBB62AFCF}" destId="{196BE5AC-E879-45EA-AEF8-ACEAABBAE1F3}" srcOrd="0" destOrd="0" presId="urn:microsoft.com/office/officeart/2005/8/layout/hierarchy1"/>
    <dgm:cxn modelId="{0C5C2B01-8E8D-4F56-85BC-210769602098}" type="presParOf" srcId="{196BE5AC-E879-45EA-AEF8-ACEAABBAE1F3}" destId="{8D8A33BC-4742-4D92-853D-3A862F1B8A5B}" srcOrd="0" destOrd="0" presId="urn:microsoft.com/office/officeart/2005/8/layout/hierarchy1"/>
    <dgm:cxn modelId="{16F0C504-0AFB-4935-9F4D-1FD920E82643}" type="presParOf" srcId="{8D8A33BC-4742-4D92-853D-3A862F1B8A5B}" destId="{147DADE5-ABB0-4BD9-A814-D494741E8941}" srcOrd="0" destOrd="0" presId="urn:microsoft.com/office/officeart/2005/8/layout/hierarchy1"/>
    <dgm:cxn modelId="{C639C065-9ED1-451F-9E76-DB560E736A97}" type="presParOf" srcId="{8D8A33BC-4742-4D92-853D-3A862F1B8A5B}" destId="{55928A2F-72F1-4A94-8D8E-1E6E4725C275}" srcOrd="1" destOrd="0" presId="urn:microsoft.com/office/officeart/2005/8/layout/hierarchy1"/>
    <dgm:cxn modelId="{7E1C46AA-B855-485E-BB07-9FF0ED1E0A59}" type="presParOf" srcId="{196BE5AC-E879-45EA-AEF8-ACEAABBAE1F3}" destId="{6165554F-120F-4BF9-977D-AD64A8347E1A}" srcOrd="1" destOrd="0" presId="urn:microsoft.com/office/officeart/2005/8/layout/hierarchy1"/>
    <dgm:cxn modelId="{7D948DE7-BB91-47BA-B6EA-A3539D84337B}" type="presParOf" srcId="{6165554F-120F-4BF9-977D-AD64A8347E1A}" destId="{7AAEBE1A-B42B-4469-B450-42A12CD44913}" srcOrd="0" destOrd="0" presId="urn:microsoft.com/office/officeart/2005/8/layout/hierarchy1"/>
    <dgm:cxn modelId="{09D3C8C0-3504-4CAE-BEEE-2DDE99C2E052}" type="presParOf" srcId="{6165554F-120F-4BF9-977D-AD64A8347E1A}" destId="{6C09F9F8-29B0-48D5-B62D-BC5561B593C2}" srcOrd="1" destOrd="0" presId="urn:microsoft.com/office/officeart/2005/8/layout/hierarchy1"/>
    <dgm:cxn modelId="{971749C3-9351-4537-B7AE-9EC7933085B8}" type="presParOf" srcId="{6C09F9F8-29B0-48D5-B62D-BC5561B593C2}" destId="{9525F18F-A32D-442F-8984-29C29C2C505C}" srcOrd="0" destOrd="0" presId="urn:microsoft.com/office/officeart/2005/8/layout/hierarchy1"/>
    <dgm:cxn modelId="{A57C26D3-D7D8-4688-AB23-6820DFEAC589}" type="presParOf" srcId="{9525F18F-A32D-442F-8984-29C29C2C505C}" destId="{EF49CCBB-0B7A-4EB6-8373-D327AAF935AE}" srcOrd="0" destOrd="0" presId="urn:microsoft.com/office/officeart/2005/8/layout/hierarchy1"/>
    <dgm:cxn modelId="{04CB526A-3212-48BB-8300-B3B4A0D92CB0}" type="presParOf" srcId="{9525F18F-A32D-442F-8984-29C29C2C505C}" destId="{AE348FBE-79DD-49D6-8A12-11FF3120D5DA}" srcOrd="1" destOrd="0" presId="urn:microsoft.com/office/officeart/2005/8/layout/hierarchy1"/>
    <dgm:cxn modelId="{BE179EE9-3696-47E5-8186-0178F3D58797}" type="presParOf" srcId="{6C09F9F8-29B0-48D5-B62D-BC5561B593C2}" destId="{522C09B3-6C69-4006-ABAD-8586D2BBC3D5}" srcOrd="1" destOrd="0" presId="urn:microsoft.com/office/officeart/2005/8/layout/hierarchy1"/>
    <dgm:cxn modelId="{D23B0EED-98F4-4A3B-8006-429DE6E66C0A}" type="presParOf" srcId="{6165554F-120F-4BF9-977D-AD64A8347E1A}" destId="{1AEDE54D-42BA-4E05-872A-EC02F2D356FF}" srcOrd="2" destOrd="0" presId="urn:microsoft.com/office/officeart/2005/8/layout/hierarchy1"/>
    <dgm:cxn modelId="{021D6C57-9272-4FA1-B4C4-564A9B2DC1D6}" type="presParOf" srcId="{6165554F-120F-4BF9-977D-AD64A8347E1A}" destId="{88525C7D-4C0C-4C28-900C-34CD3A72726B}" srcOrd="3" destOrd="0" presId="urn:microsoft.com/office/officeart/2005/8/layout/hierarchy1"/>
    <dgm:cxn modelId="{A4B15262-0FEC-41AE-B689-234C7DEA9F0B}" type="presParOf" srcId="{88525C7D-4C0C-4C28-900C-34CD3A72726B}" destId="{B04D68BA-8016-4869-BC73-84E53B1410E5}" srcOrd="0" destOrd="0" presId="urn:microsoft.com/office/officeart/2005/8/layout/hierarchy1"/>
    <dgm:cxn modelId="{EA26ECFE-0BA7-4A39-8235-D9946019B49A}" type="presParOf" srcId="{B04D68BA-8016-4869-BC73-84E53B1410E5}" destId="{14E98051-8A81-4CC9-9FE1-47EAAB08FF87}" srcOrd="0" destOrd="0" presId="urn:microsoft.com/office/officeart/2005/8/layout/hierarchy1"/>
    <dgm:cxn modelId="{7E052F00-0852-4B68-9D45-2800F8CC2104}" type="presParOf" srcId="{B04D68BA-8016-4869-BC73-84E53B1410E5}" destId="{03A45615-DAF9-4414-A3EA-DF31B2E14CE6}" srcOrd="1" destOrd="0" presId="urn:microsoft.com/office/officeart/2005/8/layout/hierarchy1"/>
    <dgm:cxn modelId="{8EB755AE-A2C7-45F4-BE0D-5338CA7FFBCB}" type="presParOf" srcId="{88525C7D-4C0C-4C28-900C-34CD3A72726B}" destId="{87674FF1-C1A1-4397-95B4-AB8FC3508E91}" srcOrd="1" destOrd="0" presId="urn:microsoft.com/office/officeart/2005/8/layout/hierarchy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B15A4F-C193-4E5A-97CB-90A4769D8B3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E57C576-ECF4-4B09-B871-A00CDEC56F27}">
      <dgm:prSet phldrT="[Текст]" custT="1"/>
      <dgm:spPr/>
      <dgm:t>
        <a:bodyPr/>
        <a:lstStyle/>
        <a:p>
          <a:r>
            <a:rPr lang="ru-RU" sz="1800" b="1" u="sng" dirty="0" smtClean="0"/>
            <a:t>Склонность к сбережению </a:t>
          </a:r>
        </a:p>
        <a:p>
          <a:r>
            <a:rPr lang="ru-RU" sz="1800" b="1" dirty="0" smtClean="0"/>
            <a:t>(англ. - </a:t>
          </a:r>
          <a:r>
            <a:rPr lang="en-US" sz="1800" b="1" dirty="0" smtClean="0"/>
            <a:t>propensity to save</a:t>
          </a:r>
          <a:r>
            <a:rPr lang="ru-RU" sz="1800" b="1" dirty="0" smtClean="0"/>
            <a:t> /</a:t>
          </a:r>
          <a:r>
            <a:rPr lang="en-US" sz="1800" b="1" dirty="0" smtClean="0"/>
            <a:t>PS</a:t>
          </a:r>
          <a:r>
            <a:rPr lang="ru-RU" sz="1800" b="1" dirty="0" smtClean="0"/>
            <a:t>) </a:t>
          </a:r>
          <a:endParaRPr lang="ru-RU" sz="1600" dirty="0" smtClean="0"/>
        </a:p>
        <a:p>
          <a:r>
            <a:rPr lang="ru-RU" sz="1600" b="0" dirty="0" smtClean="0"/>
            <a:t>Функциональная зависимость текущих сбережений (обычно воплощающихся в капиталовложениях) от величины доходов</a:t>
          </a:r>
          <a:endParaRPr lang="ru-RU" sz="1600" b="0" dirty="0"/>
        </a:p>
      </dgm:t>
    </dgm:pt>
    <dgm:pt modelId="{247E46FB-ED1D-4CE9-B774-6943DAB0F676}" type="parTrans" cxnId="{3A7437E7-8A93-4F51-8F4E-3E53F27E5896}">
      <dgm:prSet/>
      <dgm:spPr/>
      <dgm:t>
        <a:bodyPr/>
        <a:lstStyle/>
        <a:p>
          <a:endParaRPr lang="ru-RU"/>
        </a:p>
      </dgm:t>
    </dgm:pt>
    <dgm:pt modelId="{61719543-1AA6-4EA8-911A-35E690825BAE}" type="sibTrans" cxnId="{3A7437E7-8A93-4F51-8F4E-3E53F27E5896}">
      <dgm:prSet/>
      <dgm:spPr/>
      <dgm:t>
        <a:bodyPr/>
        <a:lstStyle/>
        <a:p>
          <a:endParaRPr lang="ru-RU"/>
        </a:p>
      </dgm:t>
    </dgm:pt>
    <dgm:pt modelId="{F72CB4B8-1418-40E0-9825-CCD191EA67EC}">
      <dgm:prSet phldrT="[Текст]" custT="1"/>
      <dgm:spPr/>
      <dgm:t>
        <a:bodyPr/>
        <a:lstStyle/>
        <a:p>
          <a:r>
            <a:rPr lang="ru-RU" sz="1800" b="1" dirty="0" smtClean="0"/>
            <a:t>Средняя склонность к сбережению </a:t>
          </a:r>
        </a:p>
        <a:p>
          <a:r>
            <a:rPr lang="ru-RU" sz="1500" b="0" dirty="0" smtClean="0"/>
            <a:t>(англ. – </a:t>
          </a:r>
          <a:r>
            <a:rPr lang="en-US" sz="1500" b="0" dirty="0" smtClean="0"/>
            <a:t>average propensity to save</a:t>
          </a:r>
          <a:r>
            <a:rPr lang="ru-RU" sz="1500" b="0" dirty="0" smtClean="0"/>
            <a:t> /</a:t>
          </a:r>
          <a:r>
            <a:rPr lang="en-US" sz="1500" b="1" dirty="0" smtClean="0"/>
            <a:t>APS</a:t>
          </a:r>
          <a:r>
            <a:rPr lang="ru-RU" sz="1500" b="0" dirty="0" smtClean="0"/>
            <a:t>)</a:t>
          </a:r>
        </a:p>
        <a:p>
          <a:r>
            <a:rPr lang="ru-RU" sz="1500" b="0" dirty="0" smtClean="0"/>
            <a:t> = </a:t>
          </a:r>
          <a:r>
            <a:rPr lang="en-US" sz="1500" b="0" dirty="0" smtClean="0"/>
            <a:t>S</a:t>
          </a:r>
          <a:r>
            <a:rPr lang="ru-RU" sz="1500" b="0" dirty="0" smtClean="0"/>
            <a:t>/</a:t>
          </a:r>
          <a:r>
            <a:rPr lang="en-US" sz="1500" b="0" dirty="0" smtClean="0"/>
            <a:t>Y</a:t>
          </a:r>
          <a:r>
            <a:rPr lang="ru-RU" sz="1500" b="0" dirty="0" smtClean="0"/>
            <a:t>, или </a:t>
          </a:r>
          <a:r>
            <a:rPr lang="en-US" sz="1500" b="0" dirty="0" smtClean="0"/>
            <a:t>I</a:t>
          </a:r>
          <a:r>
            <a:rPr lang="ru-RU" sz="1500" b="0" dirty="0" smtClean="0"/>
            <a:t>/</a:t>
          </a:r>
          <a:r>
            <a:rPr lang="en-US" sz="1500" b="0" dirty="0" smtClean="0"/>
            <a:t>Y</a:t>
          </a:r>
          <a:r>
            <a:rPr lang="ru-RU" sz="1500" b="0" dirty="0" smtClean="0"/>
            <a:t>, где </a:t>
          </a:r>
          <a:r>
            <a:rPr lang="en-US" sz="1500" b="0" dirty="0" smtClean="0"/>
            <a:t>S</a:t>
          </a:r>
          <a:r>
            <a:rPr lang="ru-RU" sz="1500" b="0" dirty="0" smtClean="0"/>
            <a:t> – сбережения, </a:t>
          </a:r>
        </a:p>
        <a:p>
          <a:r>
            <a:rPr lang="en-US" sz="1500" b="0" dirty="0" smtClean="0"/>
            <a:t>I</a:t>
          </a:r>
          <a:r>
            <a:rPr lang="ru-RU" sz="1500" b="0" dirty="0" smtClean="0"/>
            <a:t> – инвестиции, </a:t>
          </a:r>
          <a:r>
            <a:rPr lang="en-US" sz="1500" b="0" dirty="0" smtClean="0"/>
            <a:t>Y</a:t>
          </a:r>
          <a:r>
            <a:rPr lang="ru-RU" sz="1500" b="0" dirty="0" smtClean="0"/>
            <a:t> – доход за период.</a:t>
          </a:r>
          <a:endParaRPr lang="ru-RU" sz="1500" b="0" dirty="0"/>
        </a:p>
      </dgm:t>
    </dgm:pt>
    <dgm:pt modelId="{50EE49E7-E14F-406D-ADEB-82D6EC09EA58}" type="parTrans" cxnId="{6F2AF06A-4B3C-40A5-9E12-BF8CA95720FB}">
      <dgm:prSet/>
      <dgm:spPr/>
      <dgm:t>
        <a:bodyPr/>
        <a:lstStyle/>
        <a:p>
          <a:endParaRPr lang="ru-RU"/>
        </a:p>
      </dgm:t>
    </dgm:pt>
    <dgm:pt modelId="{109D0242-647B-4461-A4B7-23C9F1EDCF18}" type="sibTrans" cxnId="{6F2AF06A-4B3C-40A5-9E12-BF8CA95720FB}">
      <dgm:prSet/>
      <dgm:spPr/>
      <dgm:t>
        <a:bodyPr/>
        <a:lstStyle/>
        <a:p>
          <a:endParaRPr lang="ru-RU"/>
        </a:p>
      </dgm:t>
    </dgm:pt>
    <dgm:pt modelId="{FEC6B318-E8A1-4C69-9CD6-496A47A98685}">
      <dgm:prSet phldrT="[Текст]" custT="1"/>
      <dgm:spPr/>
      <dgm:t>
        <a:bodyPr/>
        <a:lstStyle/>
        <a:p>
          <a:pPr algn="ctr"/>
          <a:r>
            <a:rPr lang="ru-RU" sz="1600" b="1" dirty="0" smtClean="0"/>
            <a:t>Предельная склонность к сбережению </a:t>
          </a:r>
        </a:p>
        <a:p>
          <a:pPr algn="l"/>
          <a:r>
            <a:rPr lang="ru-RU" sz="1500" b="0" dirty="0" smtClean="0"/>
            <a:t>(англ. – </a:t>
          </a:r>
          <a:r>
            <a:rPr lang="en-US" sz="1500" b="0" dirty="0" smtClean="0"/>
            <a:t>marginal propensity to save</a:t>
          </a:r>
          <a:r>
            <a:rPr lang="ru-RU" sz="1500" b="0" dirty="0" smtClean="0"/>
            <a:t> /</a:t>
          </a:r>
          <a:r>
            <a:rPr lang="en-US" sz="1500" b="0" dirty="0" smtClean="0"/>
            <a:t>MPS</a:t>
          </a:r>
          <a:r>
            <a:rPr lang="ru-RU" sz="1500" b="0" dirty="0" smtClean="0"/>
            <a:t>) – функциональная зависимость прироста текущих сбережений от прироста дохода – отношение </a:t>
          </a:r>
          <a:r>
            <a:rPr lang="en-US" sz="1500" b="0" dirty="0" smtClean="0"/>
            <a:t>DS</a:t>
          </a:r>
          <a:r>
            <a:rPr lang="ru-RU" sz="1500" b="0" dirty="0" smtClean="0"/>
            <a:t>/</a:t>
          </a:r>
          <a:r>
            <a:rPr lang="en-US" sz="1500" b="0" dirty="0" smtClean="0"/>
            <a:t>DV</a:t>
          </a:r>
          <a:r>
            <a:rPr lang="ru-RU" sz="1500" b="0" dirty="0" smtClean="0"/>
            <a:t>, или </a:t>
          </a:r>
          <a:r>
            <a:rPr lang="en-US" sz="1500" b="0" dirty="0" smtClean="0"/>
            <a:t>DI</a:t>
          </a:r>
          <a:r>
            <a:rPr lang="ru-RU" sz="1500" b="0" dirty="0" smtClean="0"/>
            <a:t>/</a:t>
          </a:r>
          <a:r>
            <a:rPr lang="en-US" sz="1500" b="0" dirty="0" smtClean="0"/>
            <a:t>DY</a:t>
          </a:r>
          <a:r>
            <a:rPr lang="ru-RU" sz="1500" b="0" dirty="0" smtClean="0"/>
            <a:t>, где числитель – прирост сбережений(капиталовложений), знаменатель – прирост доходов за рассматриваемый период. </a:t>
          </a:r>
          <a:endParaRPr lang="ru-RU" sz="1500" b="0" dirty="0"/>
        </a:p>
      </dgm:t>
    </dgm:pt>
    <dgm:pt modelId="{44E68518-F65A-42B2-A79E-AA81C5D4CCCD}" type="parTrans" cxnId="{40A1C9A8-4AFF-4884-A1B0-4934F2AEE5A4}">
      <dgm:prSet/>
      <dgm:spPr/>
      <dgm:t>
        <a:bodyPr/>
        <a:lstStyle/>
        <a:p>
          <a:endParaRPr lang="ru-RU"/>
        </a:p>
      </dgm:t>
    </dgm:pt>
    <dgm:pt modelId="{1A69C750-F9AA-46CE-8A81-7E16F2B88CE6}" type="sibTrans" cxnId="{40A1C9A8-4AFF-4884-A1B0-4934F2AEE5A4}">
      <dgm:prSet/>
      <dgm:spPr/>
      <dgm:t>
        <a:bodyPr/>
        <a:lstStyle/>
        <a:p>
          <a:endParaRPr lang="ru-RU"/>
        </a:p>
      </dgm:t>
    </dgm:pt>
    <dgm:pt modelId="{73CD2449-278A-4B79-8B51-C21942B7A32A}" type="pres">
      <dgm:prSet presAssocID="{EFB15A4F-C193-4E5A-97CB-90A4769D8B3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B80BEF2-96B4-4044-8FE3-EA4D2FD36505}" type="pres">
      <dgm:prSet presAssocID="{DE57C576-ECF4-4B09-B871-A00CDEC56F27}" presName="hierRoot1" presStyleCnt="0"/>
      <dgm:spPr/>
    </dgm:pt>
    <dgm:pt modelId="{C77D9413-74EE-45B3-A47C-2E7C6C4C7E23}" type="pres">
      <dgm:prSet presAssocID="{DE57C576-ECF4-4B09-B871-A00CDEC56F27}" presName="composite" presStyleCnt="0"/>
      <dgm:spPr/>
    </dgm:pt>
    <dgm:pt modelId="{E914B190-0580-48D7-B135-49ED01EE39AB}" type="pres">
      <dgm:prSet presAssocID="{DE57C576-ECF4-4B09-B871-A00CDEC56F27}" presName="background" presStyleLbl="node0" presStyleIdx="0" presStyleCnt="1"/>
      <dgm:spPr/>
    </dgm:pt>
    <dgm:pt modelId="{7874EB05-351C-48C2-96A7-99CC12AFC7FF}" type="pres">
      <dgm:prSet presAssocID="{DE57C576-ECF4-4B09-B871-A00CDEC56F27}" presName="text" presStyleLbl="fgAcc0" presStyleIdx="0" presStyleCnt="1" custScaleX="13035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3CF1A16-1959-47D8-ACDF-E2CE7C700761}" type="pres">
      <dgm:prSet presAssocID="{DE57C576-ECF4-4B09-B871-A00CDEC56F27}" presName="hierChild2" presStyleCnt="0"/>
      <dgm:spPr/>
    </dgm:pt>
    <dgm:pt modelId="{2D62807E-D415-43BD-A2C6-D03A3C3EA020}" type="pres">
      <dgm:prSet presAssocID="{50EE49E7-E14F-406D-ADEB-82D6EC09EA58}" presName="Name10" presStyleLbl="parChTrans1D2" presStyleIdx="0" presStyleCnt="2"/>
      <dgm:spPr/>
    </dgm:pt>
    <dgm:pt modelId="{C5F4F100-9479-47A7-BF42-5A03D046E43D}" type="pres">
      <dgm:prSet presAssocID="{F72CB4B8-1418-40E0-9825-CCD191EA67EC}" presName="hierRoot2" presStyleCnt="0"/>
      <dgm:spPr/>
    </dgm:pt>
    <dgm:pt modelId="{8D21A0A6-1D25-4DB7-B6F0-4C7FCDE81F79}" type="pres">
      <dgm:prSet presAssocID="{F72CB4B8-1418-40E0-9825-CCD191EA67EC}" presName="composite2" presStyleCnt="0"/>
      <dgm:spPr/>
    </dgm:pt>
    <dgm:pt modelId="{352C73CC-AFFB-4924-93D5-99C6D9C91FC9}" type="pres">
      <dgm:prSet presAssocID="{F72CB4B8-1418-40E0-9825-CCD191EA67EC}" presName="background2" presStyleLbl="node2" presStyleIdx="0" presStyleCnt="2"/>
      <dgm:spPr/>
    </dgm:pt>
    <dgm:pt modelId="{BDA73378-7D11-419A-AE9B-30458CAA8067}" type="pres">
      <dgm:prSet presAssocID="{F72CB4B8-1418-40E0-9825-CCD191EA67EC}" presName="text2" presStyleLbl="fgAcc2" presStyleIdx="0" presStyleCnt="2" custScaleX="95788" custScaleY="10099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12A0041-A81A-409F-81D2-62615A83AF70}" type="pres">
      <dgm:prSet presAssocID="{F72CB4B8-1418-40E0-9825-CCD191EA67EC}" presName="hierChild3" presStyleCnt="0"/>
      <dgm:spPr/>
    </dgm:pt>
    <dgm:pt modelId="{C6BC7084-40C2-47B2-8D8D-1118FCFF0F78}" type="pres">
      <dgm:prSet presAssocID="{44E68518-F65A-42B2-A79E-AA81C5D4CCCD}" presName="Name10" presStyleLbl="parChTrans1D2" presStyleIdx="1" presStyleCnt="2"/>
      <dgm:spPr/>
    </dgm:pt>
    <dgm:pt modelId="{C85AC11C-3A70-4126-816F-D356CECFAD17}" type="pres">
      <dgm:prSet presAssocID="{FEC6B318-E8A1-4C69-9CD6-496A47A98685}" presName="hierRoot2" presStyleCnt="0"/>
      <dgm:spPr/>
    </dgm:pt>
    <dgm:pt modelId="{CC7DCC92-D62B-4CFC-912A-9CCE5B96F172}" type="pres">
      <dgm:prSet presAssocID="{FEC6B318-E8A1-4C69-9CD6-496A47A98685}" presName="composite2" presStyleCnt="0"/>
      <dgm:spPr/>
    </dgm:pt>
    <dgm:pt modelId="{8CE48E89-41E4-468B-9B67-4B401CE7A8B3}" type="pres">
      <dgm:prSet presAssocID="{FEC6B318-E8A1-4C69-9CD6-496A47A98685}" presName="background2" presStyleLbl="node2" presStyleIdx="1" presStyleCnt="2"/>
      <dgm:spPr/>
    </dgm:pt>
    <dgm:pt modelId="{7AD93834-5637-45CC-B55F-4BFE30BA7D3C}" type="pres">
      <dgm:prSet presAssocID="{FEC6B318-E8A1-4C69-9CD6-496A47A98685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53E6D9A-55D5-4E58-8D24-1B241ACD1008}" type="pres">
      <dgm:prSet presAssocID="{FEC6B318-E8A1-4C69-9CD6-496A47A98685}" presName="hierChild3" presStyleCnt="0"/>
      <dgm:spPr/>
    </dgm:pt>
  </dgm:ptLst>
  <dgm:cxnLst>
    <dgm:cxn modelId="{04F1A594-B2BE-47D5-BCF7-21A487FBD397}" type="presOf" srcId="{44E68518-F65A-42B2-A79E-AA81C5D4CCCD}" destId="{C6BC7084-40C2-47B2-8D8D-1118FCFF0F78}" srcOrd="0" destOrd="0" presId="urn:microsoft.com/office/officeart/2005/8/layout/hierarchy1"/>
    <dgm:cxn modelId="{F05938A2-7D3C-4091-B4D6-2DA6883D099B}" type="presOf" srcId="{FEC6B318-E8A1-4C69-9CD6-496A47A98685}" destId="{7AD93834-5637-45CC-B55F-4BFE30BA7D3C}" srcOrd="0" destOrd="0" presId="urn:microsoft.com/office/officeart/2005/8/layout/hierarchy1"/>
    <dgm:cxn modelId="{E38D56FA-F535-44CD-861D-3FB4562F4D77}" type="presOf" srcId="{F72CB4B8-1418-40E0-9825-CCD191EA67EC}" destId="{BDA73378-7D11-419A-AE9B-30458CAA8067}" srcOrd="0" destOrd="0" presId="urn:microsoft.com/office/officeart/2005/8/layout/hierarchy1"/>
    <dgm:cxn modelId="{39DBEF51-8625-4205-A137-4C6367C3A3E1}" type="presOf" srcId="{EFB15A4F-C193-4E5A-97CB-90A4769D8B30}" destId="{73CD2449-278A-4B79-8B51-C21942B7A32A}" srcOrd="0" destOrd="0" presId="urn:microsoft.com/office/officeart/2005/8/layout/hierarchy1"/>
    <dgm:cxn modelId="{BB065536-F192-4EBD-866F-901C4CF7B51F}" type="presOf" srcId="{DE57C576-ECF4-4B09-B871-A00CDEC56F27}" destId="{7874EB05-351C-48C2-96A7-99CC12AFC7FF}" srcOrd="0" destOrd="0" presId="urn:microsoft.com/office/officeart/2005/8/layout/hierarchy1"/>
    <dgm:cxn modelId="{57ADF33F-F7E5-4659-9C00-20BD5357BD00}" type="presOf" srcId="{50EE49E7-E14F-406D-ADEB-82D6EC09EA58}" destId="{2D62807E-D415-43BD-A2C6-D03A3C3EA020}" srcOrd="0" destOrd="0" presId="urn:microsoft.com/office/officeart/2005/8/layout/hierarchy1"/>
    <dgm:cxn modelId="{6F2AF06A-4B3C-40A5-9E12-BF8CA95720FB}" srcId="{DE57C576-ECF4-4B09-B871-A00CDEC56F27}" destId="{F72CB4B8-1418-40E0-9825-CCD191EA67EC}" srcOrd="0" destOrd="0" parTransId="{50EE49E7-E14F-406D-ADEB-82D6EC09EA58}" sibTransId="{109D0242-647B-4461-A4B7-23C9F1EDCF18}"/>
    <dgm:cxn modelId="{3A7437E7-8A93-4F51-8F4E-3E53F27E5896}" srcId="{EFB15A4F-C193-4E5A-97CB-90A4769D8B30}" destId="{DE57C576-ECF4-4B09-B871-A00CDEC56F27}" srcOrd="0" destOrd="0" parTransId="{247E46FB-ED1D-4CE9-B774-6943DAB0F676}" sibTransId="{61719543-1AA6-4EA8-911A-35E690825BAE}"/>
    <dgm:cxn modelId="{40A1C9A8-4AFF-4884-A1B0-4934F2AEE5A4}" srcId="{DE57C576-ECF4-4B09-B871-A00CDEC56F27}" destId="{FEC6B318-E8A1-4C69-9CD6-496A47A98685}" srcOrd="1" destOrd="0" parTransId="{44E68518-F65A-42B2-A79E-AA81C5D4CCCD}" sibTransId="{1A69C750-F9AA-46CE-8A81-7E16F2B88CE6}"/>
    <dgm:cxn modelId="{A624D265-5336-4908-89F3-D9588F822E56}" type="presParOf" srcId="{73CD2449-278A-4B79-8B51-C21942B7A32A}" destId="{EB80BEF2-96B4-4044-8FE3-EA4D2FD36505}" srcOrd="0" destOrd="0" presId="urn:microsoft.com/office/officeart/2005/8/layout/hierarchy1"/>
    <dgm:cxn modelId="{51424E89-68BD-4CE0-BD8F-00068985E882}" type="presParOf" srcId="{EB80BEF2-96B4-4044-8FE3-EA4D2FD36505}" destId="{C77D9413-74EE-45B3-A47C-2E7C6C4C7E23}" srcOrd="0" destOrd="0" presId="urn:microsoft.com/office/officeart/2005/8/layout/hierarchy1"/>
    <dgm:cxn modelId="{B0EFB543-67D8-4060-A58B-19762AF803C0}" type="presParOf" srcId="{C77D9413-74EE-45B3-A47C-2E7C6C4C7E23}" destId="{E914B190-0580-48D7-B135-49ED01EE39AB}" srcOrd="0" destOrd="0" presId="urn:microsoft.com/office/officeart/2005/8/layout/hierarchy1"/>
    <dgm:cxn modelId="{2102D473-3583-4426-B68E-57943656193E}" type="presParOf" srcId="{C77D9413-74EE-45B3-A47C-2E7C6C4C7E23}" destId="{7874EB05-351C-48C2-96A7-99CC12AFC7FF}" srcOrd="1" destOrd="0" presId="urn:microsoft.com/office/officeart/2005/8/layout/hierarchy1"/>
    <dgm:cxn modelId="{EDC278B8-F02B-429C-AF3D-1B020374A211}" type="presParOf" srcId="{EB80BEF2-96B4-4044-8FE3-EA4D2FD36505}" destId="{93CF1A16-1959-47D8-ACDF-E2CE7C700761}" srcOrd="1" destOrd="0" presId="urn:microsoft.com/office/officeart/2005/8/layout/hierarchy1"/>
    <dgm:cxn modelId="{C7BE90D5-7381-4A93-A0DF-B5BF3B5BD986}" type="presParOf" srcId="{93CF1A16-1959-47D8-ACDF-E2CE7C700761}" destId="{2D62807E-D415-43BD-A2C6-D03A3C3EA020}" srcOrd="0" destOrd="0" presId="urn:microsoft.com/office/officeart/2005/8/layout/hierarchy1"/>
    <dgm:cxn modelId="{A44C3788-7D4D-4E00-A77E-A686ADFA3D6B}" type="presParOf" srcId="{93CF1A16-1959-47D8-ACDF-E2CE7C700761}" destId="{C5F4F100-9479-47A7-BF42-5A03D046E43D}" srcOrd="1" destOrd="0" presId="urn:microsoft.com/office/officeart/2005/8/layout/hierarchy1"/>
    <dgm:cxn modelId="{DA1D1A5D-223E-471A-8927-CF9968FE6585}" type="presParOf" srcId="{C5F4F100-9479-47A7-BF42-5A03D046E43D}" destId="{8D21A0A6-1D25-4DB7-B6F0-4C7FCDE81F79}" srcOrd="0" destOrd="0" presId="urn:microsoft.com/office/officeart/2005/8/layout/hierarchy1"/>
    <dgm:cxn modelId="{E31F25A2-99F5-4213-91AD-C1AC43AA5A9E}" type="presParOf" srcId="{8D21A0A6-1D25-4DB7-B6F0-4C7FCDE81F79}" destId="{352C73CC-AFFB-4924-93D5-99C6D9C91FC9}" srcOrd="0" destOrd="0" presId="urn:microsoft.com/office/officeart/2005/8/layout/hierarchy1"/>
    <dgm:cxn modelId="{9597D3B0-C7B1-4D85-919E-2EF4723528AD}" type="presParOf" srcId="{8D21A0A6-1D25-4DB7-B6F0-4C7FCDE81F79}" destId="{BDA73378-7D11-419A-AE9B-30458CAA8067}" srcOrd="1" destOrd="0" presId="urn:microsoft.com/office/officeart/2005/8/layout/hierarchy1"/>
    <dgm:cxn modelId="{F3D51851-DDDC-4974-84A9-BB39485B0283}" type="presParOf" srcId="{C5F4F100-9479-47A7-BF42-5A03D046E43D}" destId="{012A0041-A81A-409F-81D2-62615A83AF70}" srcOrd="1" destOrd="0" presId="urn:microsoft.com/office/officeart/2005/8/layout/hierarchy1"/>
    <dgm:cxn modelId="{BA07B6E8-3688-4991-8311-C14CFDF9354B}" type="presParOf" srcId="{93CF1A16-1959-47D8-ACDF-E2CE7C700761}" destId="{C6BC7084-40C2-47B2-8D8D-1118FCFF0F78}" srcOrd="2" destOrd="0" presId="urn:microsoft.com/office/officeart/2005/8/layout/hierarchy1"/>
    <dgm:cxn modelId="{C192A574-8E36-4C92-98CE-496C7DA8B83D}" type="presParOf" srcId="{93CF1A16-1959-47D8-ACDF-E2CE7C700761}" destId="{C85AC11C-3A70-4126-816F-D356CECFAD17}" srcOrd="3" destOrd="0" presId="urn:microsoft.com/office/officeart/2005/8/layout/hierarchy1"/>
    <dgm:cxn modelId="{22BB2730-06CE-47AA-8C71-C1CC29F6D2FE}" type="presParOf" srcId="{C85AC11C-3A70-4126-816F-D356CECFAD17}" destId="{CC7DCC92-D62B-4CFC-912A-9CCE5B96F172}" srcOrd="0" destOrd="0" presId="urn:microsoft.com/office/officeart/2005/8/layout/hierarchy1"/>
    <dgm:cxn modelId="{FCC851AF-17BB-4B1F-B33E-1D38117054CC}" type="presParOf" srcId="{CC7DCC92-D62B-4CFC-912A-9CCE5B96F172}" destId="{8CE48E89-41E4-468B-9B67-4B401CE7A8B3}" srcOrd="0" destOrd="0" presId="urn:microsoft.com/office/officeart/2005/8/layout/hierarchy1"/>
    <dgm:cxn modelId="{5A76A13B-A9D1-43B9-94BD-17EF0F6A4B9A}" type="presParOf" srcId="{CC7DCC92-D62B-4CFC-912A-9CCE5B96F172}" destId="{7AD93834-5637-45CC-B55F-4BFE30BA7D3C}" srcOrd="1" destOrd="0" presId="urn:microsoft.com/office/officeart/2005/8/layout/hierarchy1"/>
    <dgm:cxn modelId="{6FF08CE3-00F9-4A18-9D37-58F832512FBA}" type="presParOf" srcId="{C85AC11C-3A70-4126-816F-D356CECFAD17}" destId="{153E6D9A-55D5-4E58-8D24-1B241ACD1008}" srcOrd="1" destOrd="0" presId="urn:microsoft.com/office/officeart/2005/8/layout/hierarchy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50261B-0E60-437A-A4D2-B42D4CA802DF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395D546-C3AF-4992-9163-01083D6D4125}">
      <dgm:prSet phldrT="[Текст]" custT="1"/>
      <dgm:spPr/>
      <dgm:t>
        <a:bodyPr/>
        <a:lstStyle/>
        <a:p>
          <a:r>
            <a:rPr lang="en-US" sz="1400" b="1" dirty="0" smtClean="0"/>
            <a:t>I</a:t>
          </a:r>
          <a:r>
            <a:rPr lang="ru-RU" sz="1400" b="1" dirty="0" smtClean="0"/>
            <a:t> – показатели материальных издержек на производство продукции </a:t>
          </a:r>
          <a:endParaRPr lang="ru-RU" sz="1400" dirty="0"/>
        </a:p>
      </dgm:t>
    </dgm:pt>
    <dgm:pt modelId="{62FF172A-EF23-46F4-B5E5-92E0D87DC277}" type="parTrans" cxnId="{C78DD753-4AB4-425B-8A3F-B87F9C316494}">
      <dgm:prSet/>
      <dgm:spPr/>
      <dgm:t>
        <a:bodyPr/>
        <a:lstStyle/>
        <a:p>
          <a:endParaRPr lang="ru-RU"/>
        </a:p>
      </dgm:t>
    </dgm:pt>
    <dgm:pt modelId="{8DAB1C2E-4DE3-4F17-B60F-49142678A724}" type="sibTrans" cxnId="{C78DD753-4AB4-425B-8A3F-B87F9C316494}">
      <dgm:prSet/>
      <dgm:spPr/>
      <dgm:t>
        <a:bodyPr/>
        <a:lstStyle/>
        <a:p>
          <a:endParaRPr lang="ru-RU"/>
        </a:p>
      </dgm:t>
    </dgm:pt>
    <dgm:pt modelId="{914A26C6-9720-4B7F-8DE1-452E4BA4E6BD}">
      <dgm:prSet phldrT="[Текст]" custT="1"/>
      <dgm:spPr/>
      <dgm:t>
        <a:bodyPr/>
        <a:lstStyle/>
        <a:p>
          <a:r>
            <a:rPr lang="en-US" sz="1400" b="1" dirty="0" smtClean="0"/>
            <a:t>II</a:t>
          </a:r>
          <a:r>
            <a:rPr lang="ru-RU" sz="1400" b="1" dirty="0" smtClean="0"/>
            <a:t> – конечная продукция, используемая на непроизводственное потребление, накопление и экспорт </a:t>
          </a:r>
          <a:endParaRPr lang="ru-RU" sz="1400" dirty="0"/>
        </a:p>
      </dgm:t>
    </dgm:pt>
    <dgm:pt modelId="{D428C43D-6957-4D6E-A31F-32A87C55E326}" type="parTrans" cxnId="{B62EB503-70D2-49B8-8BFC-D0C29468B864}">
      <dgm:prSet/>
      <dgm:spPr/>
      <dgm:t>
        <a:bodyPr/>
        <a:lstStyle/>
        <a:p>
          <a:endParaRPr lang="ru-RU"/>
        </a:p>
      </dgm:t>
    </dgm:pt>
    <dgm:pt modelId="{02CD76FF-0727-4A01-A601-A1D40A63BD07}" type="sibTrans" cxnId="{B62EB503-70D2-49B8-8BFC-D0C29468B864}">
      <dgm:prSet/>
      <dgm:spPr/>
      <dgm:t>
        <a:bodyPr/>
        <a:lstStyle/>
        <a:p>
          <a:endParaRPr lang="ru-RU"/>
        </a:p>
      </dgm:t>
    </dgm:pt>
    <dgm:pt modelId="{A06656AC-3767-4E67-9BB7-E39A47D53AD8}">
      <dgm:prSet phldrT="[Текст]" custT="1"/>
      <dgm:spPr/>
      <dgm:t>
        <a:bodyPr/>
        <a:lstStyle/>
        <a:p>
          <a:r>
            <a:rPr lang="en-US" sz="1400" b="1" dirty="0" smtClean="0"/>
            <a:t>III</a:t>
          </a:r>
          <a:r>
            <a:rPr lang="ru-RU" sz="1400" b="1" dirty="0" smtClean="0"/>
            <a:t> – показатели чистой продукции </a:t>
          </a:r>
          <a:endParaRPr lang="ru-RU" sz="1400" dirty="0"/>
        </a:p>
      </dgm:t>
    </dgm:pt>
    <dgm:pt modelId="{C3BFBC99-9168-4379-9036-0CF63D7A93E2}" type="parTrans" cxnId="{B611DA49-5297-469E-BDE7-9774C1683C14}">
      <dgm:prSet/>
      <dgm:spPr/>
      <dgm:t>
        <a:bodyPr/>
        <a:lstStyle/>
        <a:p>
          <a:endParaRPr lang="ru-RU"/>
        </a:p>
      </dgm:t>
    </dgm:pt>
    <dgm:pt modelId="{0F9B5A14-E9C9-461A-8F2E-C2706C76EB2F}" type="sibTrans" cxnId="{B611DA49-5297-469E-BDE7-9774C1683C14}">
      <dgm:prSet/>
      <dgm:spPr/>
      <dgm:t>
        <a:bodyPr/>
        <a:lstStyle/>
        <a:p>
          <a:endParaRPr lang="ru-RU"/>
        </a:p>
      </dgm:t>
    </dgm:pt>
    <dgm:pt modelId="{60ED9994-381C-41AD-9A7D-86F458AE2C4D}">
      <dgm:prSet phldrT="[Текст]" custT="1"/>
      <dgm:spPr/>
      <dgm:t>
        <a:bodyPr/>
        <a:lstStyle/>
        <a:p>
          <a:r>
            <a:rPr lang="en-US" sz="1400" b="1" dirty="0" smtClean="0"/>
            <a:t>IV</a:t>
          </a:r>
          <a:r>
            <a:rPr lang="ru-RU" sz="1400" b="1" dirty="0" smtClean="0"/>
            <a:t> – перераспределение чистой продукции (до сих пор слабо разработанная часть МОБ) </a:t>
          </a:r>
          <a:endParaRPr lang="ru-RU" sz="1400" dirty="0"/>
        </a:p>
      </dgm:t>
    </dgm:pt>
    <dgm:pt modelId="{60D76DAE-887E-4252-9049-CDB30C3B0FC0}" type="parTrans" cxnId="{F9C7D31E-62F8-459D-8B90-01C099AA0D19}">
      <dgm:prSet/>
      <dgm:spPr/>
      <dgm:t>
        <a:bodyPr/>
        <a:lstStyle/>
        <a:p>
          <a:endParaRPr lang="ru-RU"/>
        </a:p>
      </dgm:t>
    </dgm:pt>
    <dgm:pt modelId="{9ED663AF-28DC-467E-8EBC-823F89E417EE}" type="sibTrans" cxnId="{F9C7D31E-62F8-459D-8B90-01C099AA0D19}">
      <dgm:prSet/>
      <dgm:spPr/>
      <dgm:t>
        <a:bodyPr/>
        <a:lstStyle/>
        <a:p>
          <a:endParaRPr lang="ru-RU"/>
        </a:p>
      </dgm:t>
    </dgm:pt>
    <dgm:pt modelId="{9925E610-7431-44C7-AAEA-6FD8339E20CB}" type="pres">
      <dgm:prSet presAssocID="{8850261B-0E60-437A-A4D2-B42D4CA802DF}" presName="matrix" presStyleCnt="0">
        <dgm:presLayoutVars>
          <dgm:chMax val="1"/>
          <dgm:dir/>
          <dgm:resizeHandles val="exact"/>
        </dgm:presLayoutVars>
      </dgm:prSet>
      <dgm:spPr/>
    </dgm:pt>
    <dgm:pt modelId="{AF1D8836-9B42-4C79-B415-28F184AA4798}" type="pres">
      <dgm:prSet presAssocID="{8850261B-0E60-437A-A4D2-B42D4CA802DF}" presName="diamond" presStyleLbl="bgShp" presStyleIdx="0" presStyleCnt="1" custLinFactNeighborX="613" custLinFactNeighborY="-9457"/>
      <dgm:spPr/>
    </dgm:pt>
    <dgm:pt modelId="{F3B99F81-BD7A-44B3-BA03-A6F36BEE6B1E}" type="pres">
      <dgm:prSet presAssocID="{8850261B-0E60-437A-A4D2-B42D4CA802DF}" presName="quad1" presStyleLbl="node1" presStyleIdx="0" presStyleCnt="4" custLinFactNeighborX="114" custLinFactNeighborY="-1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13FC34-1205-4646-A591-49D20ACD70FA}" type="pres">
      <dgm:prSet presAssocID="{8850261B-0E60-437A-A4D2-B42D4CA802DF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A4C5676-A91E-4C9A-A717-7670028DDC6B}" type="pres">
      <dgm:prSet presAssocID="{8850261B-0E60-437A-A4D2-B42D4CA802DF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12521B3-4E05-474D-A388-6F3B01A49A03}" type="pres">
      <dgm:prSet presAssocID="{8850261B-0E60-437A-A4D2-B42D4CA802DF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9C7D31E-62F8-459D-8B90-01C099AA0D19}" srcId="{8850261B-0E60-437A-A4D2-B42D4CA802DF}" destId="{60ED9994-381C-41AD-9A7D-86F458AE2C4D}" srcOrd="3" destOrd="0" parTransId="{60D76DAE-887E-4252-9049-CDB30C3B0FC0}" sibTransId="{9ED663AF-28DC-467E-8EBC-823F89E417EE}"/>
    <dgm:cxn modelId="{4289F264-294E-4443-85FF-30EAB31D4576}" type="presOf" srcId="{A06656AC-3767-4E67-9BB7-E39A47D53AD8}" destId="{DA4C5676-A91E-4C9A-A717-7670028DDC6B}" srcOrd="0" destOrd="0" presId="urn:microsoft.com/office/officeart/2005/8/layout/matrix3"/>
    <dgm:cxn modelId="{FB62A1BA-2148-4367-A9B2-41273066BF36}" type="presOf" srcId="{914A26C6-9720-4B7F-8DE1-452E4BA4E6BD}" destId="{3613FC34-1205-4646-A591-49D20ACD70FA}" srcOrd="0" destOrd="0" presId="urn:microsoft.com/office/officeart/2005/8/layout/matrix3"/>
    <dgm:cxn modelId="{E41F862B-101F-473C-9A56-BED0DF922F7A}" type="presOf" srcId="{6395D546-C3AF-4992-9163-01083D6D4125}" destId="{F3B99F81-BD7A-44B3-BA03-A6F36BEE6B1E}" srcOrd="0" destOrd="0" presId="urn:microsoft.com/office/officeart/2005/8/layout/matrix3"/>
    <dgm:cxn modelId="{B62EB503-70D2-49B8-8BFC-D0C29468B864}" srcId="{8850261B-0E60-437A-A4D2-B42D4CA802DF}" destId="{914A26C6-9720-4B7F-8DE1-452E4BA4E6BD}" srcOrd="1" destOrd="0" parTransId="{D428C43D-6957-4D6E-A31F-32A87C55E326}" sibTransId="{02CD76FF-0727-4A01-A601-A1D40A63BD07}"/>
    <dgm:cxn modelId="{C78DD753-4AB4-425B-8A3F-B87F9C316494}" srcId="{8850261B-0E60-437A-A4D2-B42D4CA802DF}" destId="{6395D546-C3AF-4992-9163-01083D6D4125}" srcOrd="0" destOrd="0" parTransId="{62FF172A-EF23-46F4-B5E5-92E0D87DC277}" sibTransId="{8DAB1C2E-4DE3-4F17-B60F-49142678A724}"/>
    <dgm:cxn modelId="{E6336524-620B-4019-B25D-1E3F838EB547}" type="presOf" srcId="{8850261B-0E60-437A-A4D2-B42D4CA802DF}" destId="{9925E610-7431-44C7-AAEA-6FD8339E20CB}" srcOrd="0" destOrd="0" presId="urn:microsoft.com/office/officeart/2005/8/layout/matrix3"/>
    <dgm:cxn modelId="{B7E75D23-806E-4399-A5BB-4DA3E1A6CBF2}" type="presOf" srcId="{60ED9994-381C-41AD-9A7D-86F458AE2C4D}" destId="{712521B3-4E05-474D-A388-6F3B01A49A03}" srcOrd="0" destOrd="0" presId="urn:microsoft.com/office/officeart/2005/8/layout/matrix3"/>
    <dgm:cxn modelId="{B611DA49-5297-469E-BDE7-9774C1683C14}" srcId="{8850261B-0E60-437A-A4D2-B42D4CA802DF}" destId="{A06656AC-3767-4E67-9BB7-E39A47D53AD8}" srcOrd="2" destOrd="0" parTransId="{C3BFBC99-9168-4379-9036-0CF63D7A93E2}" sibTransId="{0F9B5A14-E9C9-461A-8F2E-C2706C76EB2F}"/>
    <dgm:cxn modelId="{0AE6C234-2A97-47EE-901B-AFD6AB0747D5}" type="presParOf" srcId="{9925E610-7431-44C7-AAEA-6FD8339E20CB}" destId="{AF1D8836-9B42-4C79-B415-28F184AA4798}" srcOrd="0" destOrd="0" presId="urn:microsoft.com/office/officeart/2005/8/layout/matrix3"/>
    <dgm:cxn modelId="{3048ED17-BFF4-42FE-9194-F1D99636A127}" type="presParOf" srcId="{9925E610-7431-44C7-AAEA-6FD8339E20CB}" destId="{F3B99F81-BD7A-44B3-BA03-A6F36BEE6B1E}" srcOrd="1" destOrd="0" presId="urn:microsoft.com/office/officeart/2005/8/layout/matrix3"/>
    <dgm:cxn modelId="{C0DD4A70-ED43-43A3-9C06-93E05C7A9A63}" type="presParOf" srcId="{9925E610-7431-44C7-AAEA-6FD8339E20CB}" destId="{3613FC34-1205-4646-A591-49D20ACD70FA}" srcOrd="2" destOrd="0" presId="urn:microsoft.com/office/officeart/2005/8/layout/matrix3"/>
    <dgm:cxn modelId="{861EBD13-CF7F-4AAB-B003-F68D3B22DEA5}" type="presParOf" srcId="{9925E610-7431-44C7-AAEA-6FD8339E20CB}" destId="{DA4C5676-A91E-4C9A-A717-7670028DDC6B}" srcOrd="3" destOrd="0" presId="urn:microsoft.com/office/officeart/2005/8/layout/matrix3"/>
    <dgm:cxn modelId="{50FCEB66-B910-4C50-ABC8-968A06AD6A57}" type="presParOf" srcId="{9925E610-7431-44C7-AAEA-6FD8339E20CB}" destId="{712521B3-4E05-474D-A388-6F3B01A49A03}" srcOrd="4" destOrd="0" presId="urn:microsoft.com/office/officeart/2005/8/layout/matrix3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7EE2B3A-FFC9-43D2-A310-43BC7443F8FB}" type="doc">
      <dgm:prSet loTypeId="urn:microsoft.com/office/officeart/2005/8/layout/arrow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4AD51C4-DB30-497B-A339-6A885A269E85}">
      <dgm:prSet phldrT="[Текст]" custT="1"/>
      <dgm:spPr/>
      <dgm:t>
        <a:bodyPr/>
        <a:lstStyle/>
        <a:p>
          <a:r>
            <a:rPr lang="ru-RU" sz="1800" b="1" dirty="0" smtClean="0">
              <a:solidFill>
                <a:schemeClr val="bg2"/>
              </a:solidFill>
            </a:rPr>
            <a:t>В фазе </a:t>
          </a:r>
          <a:r>
            <a:rPr lang="ru-RU" sz="1800" b="1" i="1" u="sng" dirty="0" smtClean="0">
              <a:solidFill>
                <a:schemeClr val="bg2"/>
              </a:solidFill>
            </a:rPr>
            <a:t>подъема</a:t>
          </a:r>
          <a:r>
            <a:rPr lang="ru-RU" sz="1800" b="1" dirty="0" smtClean="0">
              <a:solidFill>
                <a:schemeClr val="bg2"/>
              </a:solidFill>
            </a:rPr>
            <a:t> экономические показатели растут: увеличиваются цены, объемы выпущенной продукции, занятость, прибыль, заработная плата. Высшая точка фаза подъема - бум или пик. Вслед за ней начинается спад экономики.</a:t>
          </a:r>
          <a:endParaRPr lang="ru-RU" sz="1800" dirty="0">
            <a:solidFill>
              <a:schemeClr val="bg2"/>
            </a:solidFill>
          </a:endParaRPr>
        </a:p>
      </dgm:t>
    </dgm:pt>
    <dgm:pt modelId="{83A8F687-8C06-4AC5-999E-ED2D440B386A}" type="parTrans" cxnId="{2FD84978-7DCF-4935-A1AC-66DEB75CD2E8}">
      <dgm:prSet/>
      <dgm:spPr/>
      <dgm:t>
        <a:bodyPr/>
        <a:lstStyle/>
        <a:p>
          <a:endParaRPr lang="ru-RU"/>
        </a:p>
      </dgm:t>
    </dgm:pt>
    <dgm:pt modelId="{186CB0A9-3860-478B-A00A-2D1278E6F3A8}" type="sibTrans" cxnId="{2FD84978-7DCF-4935-A1AC-66DEB75CD2E8}">
      <dgm:prSet/>
      <dgm:spPr/>
      <dgm:t>
        <a:bodyPr/>
        <a:lstStyle/>
        <a:p>
          <a:endParaRPr lang="ru-RU"/>
        </a:p>
      </dgm:t>
    </dgm:pt>
    <dgm:pt modelId="{A30A92E2-8CC3-4D40-A75B-4FF874E3CBE2}">
      <dgm:prSet phldrT="[Текст]" custT="1"/>
      <dgm:spPr/>
      <dgm:t>
        <a:bodyPr/>
        <a:lstStyle/>
        <a:p>
          <a:r>
            <a:rPr lang="ru-RU" sz="1600" b="1" i="1" u="sng" dirty="0" smtClean="0">
              <a:solidFill>
                <a:schemeClr val="bg2"/>
              </a:solidFill>
            </a:rPr>
            <a:t>Спад</a:t>
          </a:r>
          <a:r>
            <a:rPr lang="ru-RU" sz="1600" b="1" i="1" dirty="0" smtClean="0">
              <a:solidFill>
                <a:schemeClr val="bg2"/>
              </a:solidFill>
            </a:rPr>
            <a:t> </a:t>
          </a:r>
          <a:r>
            <a:rPr lang="ru-RU" sz="1600" b="1" dirty="0" smtClean="0">
              <a:solidFill>
                <a:schemeClr val="bg2"/>
              </a:solidFill>
            </a:rPr>
            <a:t>характеризуется резким нарушением существовавшей до этого экономической ситуации: объемы сбыта, а вслед за ним и производства сокращаются, происходит массовое банкротство предприятий, падают курсы ценных бумаг, увеличивается безработица, снижается уровень заработной платы, предприниматели и население испытывают острую нехватку денежных средств  для текущих платежей, резко дорожает кредит.</a:t>
          </a:r>
          <a:endParaRPr lang="ru-RU" sz="1600" dirty="0">
            <a:solidFill>
              <a:schemeClr val="bg2"/>
            </a:solidFill>
          </a:endParaRPr>
        </a:p>
      </dgm:t>
    </dgm:pt>
    <dgm:pt modelId="{DC635245-43C0-470A-A86E-AECDB03808A0}" type="parTrans" cxnId="{87FCC540-4FB0-4FEE-ACD1-0A297770CBA6}">
      <dgm:prSet/>
      <dgm:spPr/>
      <dgm:t>
        <a:bodyPr/>
        <a:lstStyle/>
        <a:p>
          <a:endParaRPr lang="ru-RU"/>
        </a:p>
      </dgm:t>
    </dgm:pt>
    <dgm:pt modelId="{F751ABB4-49FB-4580-A267-1DA4A0410DAE}" type="sibTrans" cxnId="{87FCC540-4FB0-4FEE-ACD1-0A297770CBA6}">
      <dgm:prSet/>
      <dgm:spPr/>
      <dgm:t>
        <a:bodyPr/>
        <a:lstStyle/>
        <a:p>
          <a:endParaRPr lang="ru-RU"/>
        </a:p>
      </dgm:t>
    </dgm:pt>
    <dgm:pt modelId="{487ABF0A-C811-4C9B-8237-CD16E1A933BD}" type="pres">
      <dgm:prSet presAssocID="{E7EE2B3A-FFC9-43D2-A310-43BC7443F8FB}" presName="compositeShape" presStyleCnt="0">
        <dgm:presLayoutVars>
          <dgm:chMax val="2"/>
          <dgm:dir/>
          <dgm:resizeHandles val="exact"/>
        </dgm:presLayoutVars>
      </dgm:prSet>
      <dgm:spPr/>
    </dgm:pt>
    <dgm:pt modelId="{05116319-A3A4-49F7-9466-8425814F7440}" type="pres">
      <dgm:prSet presAssocID="{24AD51C4-DB30-497B-A339-6A885A269E85}" presName="upArrow" presStyleLbl="node1" presStyleIdx="0" presStyleCnt="2" custScaleX="44632"/>
      <dgm:spPr/>
    </dgm:pt>
    <dgm:pt modelId="{ABCCBF3B-BC9E-47BE-BD48-F819680A51C4}" type="pres">
      <dgm:prSet presAssocID="{24AD51C4-DB30-497B-A339-6A885A269E85}" presName="upArrowText" presStyleLbl="revTx" presStyleIdx="0" presStyleCnt="2" custScaleX="11881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735FE3-4F8D-4015-91E0-DE500B951404}" type="pres">
      <dgm:prSet presAssocID="{A30A92E2-8CC3-4D40-A75B-4FF874E3CBE2}" presName="downArrow" presStyleLbl="node1" presStyleIdx="1" presStyleCnt="2" custScaleX="44733"/>
      <dgm:spPr/>
    </dgm:pt>
    <dgm:pt modelId="{D367EA9C-5FC0-4FF4-B52E-46688E7B52E9}" type="pres">
      <dgm:prSet presAssocID="{A30A92E2-8CC3-4D40-A75B-4FF874E3CBE2}" presName="downArrowText" presStyleLbl="revTx" presStyleIdx="1" presStyleCnt="2" custScaleX="130967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FD84978-7DCF-4935-A1AC-66DEB75CD2E8}" srcId="{E7EE2B3A-FFC9-43D2-A310-43BC7443F8FB}" destId="{24AD51C4-DB30-497B-A339-6A885A269E85}" srcOrd="0" destOrd="0" parTransId="{83A8F687-8C06-4AC5-999E-ED2D440B386A}" sibTransId="{186CB0A9-3860-478B-A00A-2D1278E6F3A8}"/>
    <dgm:cxn modelId="{87FCC540-4FB0-4FEE-ACD1-0A297770CBA6}" srcId="{E7EE2B3A-FFC9-43D2-A310-43BC7443F8FB}" destId="{A30A92E2-8CC3-4D40-A75B-4FF874E3CBE2}" srcOrd="1" destOrd="0" parTransId="{DC635245-43C0-470A-A86E-AECDB03808A0}" sibTransId="{F751ABB4-49FB-4580-A267-1DA4A0410DAE}"/>
    <dgm:cxn modelId="{2B77DD83-89AC-43E1-96E2-5726C1FFEC0D}" type="presOf" srcId="{24AD51C4-DB30-497B-A339-6A885A269E85}" destId="{ABCCBF3B-BC9E-47BE-BD48-F819680A51C4}" srcOrd="0" destOrd="0" presId="urn:microsoft.com/office/officeart/2005/8/layout/arrow4"/>
    <dgm:cxn modelId="{CB548070-E75A-422E-AB08-CD5717E16959}" type="presOf" srcId="{A30A92E2-8CC3-4D40-A75B-4FF874E3CBE2}" destId="{D367EA9C-5FC0-4FF4-B52E-46688E7B52E9}" srcOrd="0" destOrd="0" presId="urn:microsoft.com/office/officeart/2005/8/layout/arrow4"/>
    <dgm:cxn modelId="{32F7F43F-0AFA-4F39-91CD-41A472BD629F}" type="presOf" srcId="{E7EE2B3A-FFC9-43D2-A310-43BC7443F8FB}" destId="{487ABF0A-C811-4C9B-8237-CD16E1A933BD}" srcOrd="0" destOrd="0" presId="urn:microsoft.com/office/officeart/2005/8/layout/arrow4"/>
    <dgm:cxn modelId="{1C506C8A-B5DA-4595-BCE0-7F3BE9BC587C}" type="presParOf" srcId="{487ABF0A-C811-4C9B-8237-CD16E1A933BD}" destId="{05116319-A3A4-49F7-9466-8425814F7440}" srcOrd="0" destOrd="0" presId="urn:microsoft.com/office/officeart/2005/8/layout/arrow4"/>
    <dgm:cxn modelId="{E3423882-DC24-4B06-A08C-8408FB7A70EA}" type="presParOf" srcId="{487ABF0A-C811-4C9B-8237-CD16E1A933BD}" destId="{ABCCBF3B-BC9E-47BE-BD48-F819680A51C4}" srcOrd="1" destOrd="0" presId="urn:microsoft.com/office/officeart/2005/8/layout/arrow4"/>
    <dgm:cxn modelId="{20D8881B-6DCB-4249-A0A3-9580CE1F5057}" type="presParOf" srcId="{487ABF0A-C811-4C9B-8237-CD16E1A933BD}" destId="{F9735FE3-4F8D-4015-91E0-DE500B951404}" srcOrd="2" destOrd="0" presId="urn:microsoft.com/office/officeart/2005/8/layout/arrow4"/>
    <dgm:cxn modelId="{F56A915F-97CF-46E5-86A7-5CCDD138BDAA}" type="presParOf" srcId="{487ABF0A-C811-4C9B-8237-CD16E1A933BD}" destId="{D367EA9C-5FC0-4FF4-B52E-46688E7B52E9}" srcOrd="3" destOrd="0" presId="urn:microsoft.com/office/officeart/2005/8/layout/arrow4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282F7F-CC3B-4B1E-94D9-F589E107C19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FA2C95D-18D4-4301-9C16-C654360D9BBB}">
      <dgm:prSet phldrT="[Текст]"/>
      <dgm:spPr/>
      <dgm:t>
        <a:bodyPr/>
        <a:lstStyle/>
        <a:p>
          <a:r>
            <a:rPr lang="ru-RU" b="1" i="1" dirty="0" smtClean="0"/>
            <a:t>Кризис</a:t>
          </a:r>
          <a:r>
            <a:rPr lang="ru-RU" b="1" dirty="0" smtClean="0"/>
            <a:t> </a:t>
          </a:r>
          <a:endParaRPr lang="ru-RU" dirty="0"/>
        </a:p>
      </dgm:t>
    </dgm:pt>
    <dgm:pt modelId="{FE305F8A-AB71-48C5-AC5C-D728434F8B9C}" type="parTrans" cxnId="{8087BE94-5E8E-4A20-8A62-0E552D5AE10A}">
      <dgm:prSet/>
      <dgm:spPr/>
      <dgm:t>
        <a:bodyPr/>
        <a:lstStyle/>
        <a:p>
          <a:endParaRPr lang="ru-RU"/>
        </a:p>
      </dgm:t>
    </dgm:pt>
    <dgm:pt modelId="{03EC7CD6-1C8D-41B7-A4AD-6E628C2A5924}" type="sibTrans" cxnId="{8087BE94-5E8E-4A20-8A62-0E552D5AE10A}">
      <dgm:prSet/>
      <dgm:spPr/>
      <dgm:t>
        <a:bodyPr/>
        <a:lstStyle/>
        <a:p>
          <a:endParaRPr lang="ru-RU"/>
        </a:p>
      </dgm:t>
    </dgm:pt>
    <dgm:pt modelId="{7C361D29-B34B-4C5B-873D-A11077C08D8E}">
      <dgm:prSet phldrT="[Текст]"/>
      <dgm:spPr/>
      <dgm:t>
        <a:bodyPr/>
        <a:lstStyle/>
        <a:p>
          <a:r>
            <a:rPr lang="ru-RU" b="1" i="1" dirty="0" smtClean="0"/>
            <a:t>Кризис</a:t>
          </a:r>
          <a:r>
            <a:rPr lang="ru-RU" b="1" dirty="0" smtClean="0"/>
            <a:t> означает не только обвал экономики, но и импульс ее развития. Кризис проявляется в  сокращении объёмов производства, массовых банкротствах, росте безработицы. Но во время кризиса возникают побудительные мотивы к сокращению издержек производства, обновлению продукции, поиску новых рынков сбыта. В этой ситуации предприниматель, чтобы преодолеть кризисную ситуацию и начать новый этап своей деятельности должен проводить целый комплекс антикризисных мероприятий. </a:t>
          </a:r>
          <a:endParaRPr lang="ru-RU" dirty="0"/>
        </a:p>
      </dgm:t>
    </dgm:pt>
    <dgm:pt modelId="{4C8ED7D2-1E2C-4B5D-B782-D5CACCD6B67F}" type="parTrans" cxnId="{0455DDEA-26A7-40F7-BC6E-C7AC720E849A}">
      <dgm:prSet/>
      <dgm:spPr/>
      <dgm:t>
        <a:bodyPr/>
        <a:lstStyle/>
        <a:p>
          <a:endParaRPr lang="ru-RU"/>
        </a:p>
      </dgm:t>
    </dgm:pt>
    <dgm:pt modelId="{A278DA0A-B6C0-422D-AC0D-684C9D417A51}" type="sibTrans" cxnId="{0455DDEA-26A7-40F7-BC6E-C7AC720E849A}">
      <dgm:prSet/>
      <dgm:spPr/>
      <dgm:t>
        <a:bodyPr/>
        <a:lstStyle/>
        <a:p>
          <a:endParaRPr lang="ru-RU"/>
        </a:p>
      </dgm:t>
    </dgm:pt>
    <dgm:pt modelId="{FC083D61-A382-4D4B-8F16-683E8F0BC093}">
      <dgm:prSet phldrT="[Текст]"/>
      <dgm:spPr/>
      <dgm:t>
        <a:bodyPr/>
        <a:lstStyle/>
        <a:p>
          <a:r>
            <a:rPr lang="ru-RU" dirty="0" smtClean="0"/>
            <a:t>Депрессия</a:t>
          </a:r>
          <a:endParaRPr lang="ru-RU" dirty="0"/>
        </a:p>
      </dgm:t>
    </dgm:pt>
    <dgm:pt modelId="{047A1044-E4C3-4E1C-84F6-29E9511EDAF5}" type="parTrans" cxnId="{AE61E1AD-B422-43BC-B41C-31CC9388EE88}">
      <dgm:prSet/>
      <dgm:spPr/>
      <dgm:t>
        <a:bodyPr/>
        <a:lstStyle/>
        <a:p>
          <a:endParaRPr lang="ru-RU"/>
        </a:p>
      </dgm:t>
    </dgm:pt>
    <dgm:pt modelId="{E931AEE6-B56B-4A88-B082-FCDE727D3830}" type="sibTrans" cxnId="{AE61E1AD-B422-43BC-B41C-31CC9388EE88}">
      <dgm:prSet/>
      <dgm:spPr/>
      <dgm:t>
        <a:bodyPr/>
        <a:lstStyle/>
        <a:p>
          <a:endParaRPr lang="ru-RU"/>
        </a:p>
      </dgm:t>
    </dgm:pt>
    <dgm:pt modelId="{08EFC5A4-9FB2-4D0D-B469-9A8F65589D28}">
      <dgm:prSet phldrT="[Текст]"/>
      <dgm:spPr/>
      <dgm:t>
        <a:bodyPr/>
        <a:lstStyle/>
        <a:p>
          <a:r>
            <a:rPr lang="ru-RU" b="1" i="1" dirty="0" smtClean="0"/>
            <a:t>Депрессия</a:t>
          </a:r>
          <a:r>
            <a:rPr lang="ru-RU" b="1" dirty="0" smtClean="0"/>
            <a:t> - застой в экономике, характеризующийся низким спросом на товары и услуги, вялой деловой активностью предпринимателей, высокой безработицей. Обычно возникает в результате серьезного и продолжительного экономического кризиса и ведет к тяжелым социально-экономическим последствиям.</a:t>
          </a:r>
          <a:endParaRPr lang="ru-RU" dirty="0"/>
        </a:p>
      </dgm:t>
    </dgm:pt>
    <dgm:pt modelId="{A1689688-A7C4-4847-BD66-0BD9CE7392A1}" type="parTrans" cxnId="{3953EB97-1F6F-43EF-BE96-E440E08472C4}">
      <dgm:prSet/>
      <dgm:spPr/>
      <dgm:t>
        <a:bodyPr/>
        <a:lstStyle/>
        <a:p>
          <a:endParaRPr lang="ru-RU"/>
        </a:p>
      </dgm:t>
    </dgm:pt>
    <dgm:pt modelId="{22271698-1983-456E-B363-03C841338AD2}" type="sibTrans" cxnId="{3953EB97-1F6F-43EF-BE96-E440E08472C4}">
      <dgm:prSet/>
      <dgm:spPr/>
      <dgm:t>
        <a:bodyPr/>
        <a:lstStyle/>
        <a:p>
          <a:endParaRPr lang="ru-RU"/>
        </a:p>
      </dgm:t>
    </dgm:pt>
    <dgm:pt modelId="{BE3AE686-94E1-482B-9CBA-0BC8696FE733}">
      <dgm:prSet phldrT="[Текст]"/>
      <dgm:spPr/>
      <dgm:t>
        <a:bodyPr/>
        <a:lstStyle/>
        <a:p>
          <a:r>
            <a:rPr lang="ru-RU" dirty="0" smtClean="0"/>
            <a:t>Оживление</a:t>
          </a:r>
          <a:endParaRPr lang="ru-RU" dirty="0"/>
        </a:p>
      </dgm:t>
    </dgm:pt>
    <dgm:pt modelId="{599A1010-53E4-4B02-A144-7AC9B709C401}" type="parTrans" cxnId="{A729DA28-0C3C-40A4-90BD-D2CFAEF5E147}">
      <dgm:prSet/>
      <dgm:spPr/>
      <dgm:t>
        <a:bodyPr/>
        <a:lstStyle/>
        <a:p>
          <a:endParaRPr lang="ru-RU"/>
        </a:p>
      </dgm:t>
    </dgm:pt>
    <dgm:pt modelId="{951A03FB-FFC7-4953-A57A-29728C691AF3}" type="sibTrans" cxnId="{A729DA28-0C3C-40A4-90BD-D2CFAEF5E147}">
      <dgm:prSet/>
      <dgm:spPr/>
      <dgm:t>
        <a:bodyPr/>
        <a:lstStyle/>
        <a:p>
          <a:endParaRPr lang="ru-RU"/>
        </a:p>
      </dgm:t>
    </dgm:pt>
    <dgm:pt modelId="{4AA1CABE-D6F2-4A18-A0BC-EE8CF500BA44}">
      <dgm:prSet phldrT="[Текст]"/>
      <dgm:spPr/>
      <dgm:t>
        <a:bodyPr/>
        <a:lstStyle/>
        <a:p>
          <a:r>
            <a:rPr lang="ru-RU" b="1" dirty="0" smtClean="0"/>
            <a:t>В фазе </a:t>
          </a:r>
          <a:r>
            <a:rPr lang="ru-RU" b="1" i="1" dirty="0" smtClean="0"/>
            <a:t>оживления</a:t>
          </a:r>
          <a:r>
            <a:rPr lang="ru-RU" b="1" dirty="0" smtClean="0"/>
            <a:t> уровень производства повышается, занятость возрастает, увеличиваются прибыли фирм и доходы населения.</a:t>
          </a:r>
          <a:endParaRPr lang="ru-RU" dirty="0"/>
        </a:p>
      </dgm:t>
    </dgm:pt>
    <dgm:pt modelId="{A7568262-48FB-4812-A36D-CAA92DECEBE1}" type="parTrans" cxnId="{7CBCCDBC-F811-4694-A308-2AB140215A39}">
      <dgm:prSet/>
      <dgm:spPr/>
      <dgm:t>
        <a:bodyPr/>
        <a:lstStyle/>
        <a:p>
          <a:endParaRPr lang="ru-RU"/>
        </a:p>
      </dgm:t>
    </dgm:pt>
    <dgm:pt modelId="{A8238A7C-5B96-44E5-8266-921881124234}" type="sibTrans" cxnId="{7CBCCDBC-F811-4694-A308-2AB140215A39}">
      <dgm:prSet/>
      <dgm:spPr/>
      <dgm:t>
        <a:bodyPr/>
        <a:lstStyle/>
        <a:p>
          <a:endParaRPr lang="ru-RU"/>
        </a:p>
      </dgm:t>
    </dgm:pt>
    <dgm:pt modelId="{BBD36C62-70A6-4000-8A83-54D230106CE5}">
      <dgm:prSet phldrT="[Текст]"/>
      <dgm:spPr/>
      <dgm:t>
        <a:bodyPr/>
        <a:lstStyle/>
        <a:p>
          <a:endParaRPr lang="ru-RU" dirty="0"/>
        </a:p>
      </dgm:t>
    </dgm:pt>
    <dgm:pt modelId="{FB1F192E-0A89-4117-9CDD-3B8703B466CC}" type="parTrans" cxnId="{C2ECE3D1-AD5D-40D2-93B5-D6AD4865D399}">
      <dgm:prSet/>
      <dgm:spPr/>
      <dgm:t>
        <a:bodyPr/>
        <a:lstStyle/>
        <a:p>
          <a:endParaRPr lang="ru-RU"/>
        </a:p>
      </dgm:t>
    </dgm:pt>
    <dgm:pt modelId="{904B07C3-1E67-4A3E-A0F1-45E4CC5CA9D9}" type="sibTrans" cxnId="{C2ECE3D1-AD5D-40D2-93B5-D6AD4865D399}">
      <dgm:prSet/>
      <dgm:spPr/>
      <dgm:t>
        <a:bodyPr/>
        <a:lstStyle/>
        <a:p>
          <a:endParaRPr lang="ru-RU"/>
        </a:p>
      </dgm:t>
    </dgm:pt>
    <dgm:pt modelId="{4818C08E-5EA0-4645-A7E1-CD5CE68AFAA1}">
      <dgm:prSet phldrT="[Текст]"/>
      <dgm:spPr/>
      <dgm:t>
        <a:bodyPr/>
        <a:lstStyle/>
        <a:p>
          <a:r>
            <a:rPr lang="ru-RU" dirty="0" smtClean="0"/>
            <a:t>Подъем</a:t>
          </a:r>
          <a:endParaRPr lang="ru-RU" dirty="0"/>
        </a:p>
      </dgm:t>
    </dgm:pt>
    <dgm:pt modelId="{4707846B-1F85-43DA-A7B6-513C3E6DAD34}" type="parTrans" cxnId="{EEBC8230-4557-4E5C-B19F-7AA9A0820B74}">
      <dgm:prSet/>
      <dgm:spPr/>
      <dgm:t>
        <a:bodyPr/>
        <a:lstStyle/>
        <a:p>
          <a:endParaRPr lang="ru-RU"/>
        </a:p>
      </dgm:t>
    </dgm:pt>
    <dgm:pt modelId="{E9423272-F2E4-40F8-B00D-9547F27E52D5}" type="sibTrans" cxnId="{EEBC8230-4557-4E5C-B19F-7AA9A0820B74}">
      <dgm:prSet/>
      <dgm:spPr/>
      <dgm:t>
        <a:bodyPr/>
        <a:lstStyle/>
        <a:p>
          <a:endParaRPr lang="ru-RU"/>
        </a:p>
      </dgm:t>
    </dgm:pt>
    <dgm:pt modelId="{7A6973A3-889B-461C-BCBD-77C2F2732738}">
      <dgm:prSet phldrT="[Текст]"/>
      <dgm:spPr/>
      <dgm:t>
        <a:bodyPr/>
        <a:lstStyle/>
        <a:p>
          <a:r>
            <a:rPr lang="ru-RU" b="1" dirty="0" smtClean="0"/>
            <a:t>Оживление завершается </a:t>
          </a:r>
          <a:r>
            <a:rPr lang="ru-RU" b="1" i="1" dirty="0" smtClean="0"/>
            <a:t>подъемом</a:t>
          </a:r>
          <a:r>
            <a:rPr lang="ru-RU" b="1" dirty="0" smtClean="0"/>
            <a:t>. Экономическое развитие продолжается до тех пор, пока темпы роста производства не начинают опережать темпы роста платежеспособного спроса (совокупных расходов). Когда это происходит, наступает перепроизводство товаров, а вместе с ним и экономический кризис.</a:t>
          </a:r>
          <a:endParaRPr lang="ru-RU" dirty="0"/>
        </a:p>
      </dgm:t>
    </dgm:pt>
    <dgm:pt modelId="{169AEB6A-DFAF-4549-87A7-BB2719A6F284}" type="parTrans" cxnId="{7EBCD136-4AD0-4218-A8F3-F1FC5F2CE119}">
      <dgm:prSet/>
      <dgm:spPr/>
      <dgm:t>
        <a:bodyPr/>
        <a:lstStyle/>
        <a:p>
          <a:endParaRPr lang="ru-RU"/>
        </a:p>
      </dgm:t>
    </dgm:pt>
    <dgm:pt modelId="{489DB115-F317-444C-9243-1A47C85BEDF6}" type="sibTrans" cxnId="{7EBCD136-4AD0-4218-A8F3-F1FC5F2CE119}">
      <dgm:prSet/>
      <dgm:spPr/>
      <dgm:t>
        <a:bodyPr/>
        <a:lstStyle/>
        <a:p>
          <a:endParaRPr lang="ru-RU"/>
        </a:p>
      </dgm:t>
    </dgm:pt>
    <dgm:pt modelId="{C6BFE7AB-2E30-4216-86A0-C2068DBD3C3D}" type="pres">
      <dgm:prSet presAssocID="{59282F7F-CC3B-4B1E-94D9-F589E107C19E}" presName="linearFlow" presStyleCnt="0">
        <dgm:presLayoutVars>
          <dgm:dir/>
          <dgm:animLvl val="lvl"/>
          <dgm:resizeHandles val="exact"/>
        </dgm:presLayoutVars>
      </dgm:prSet>
      <dgm:spPr/>
    </dgm:pt>
    <dgm:pt modelId="{C4C327D6-590F-4631-ADEA-038142846B6D}" type="pres">
      <dgm:prSet presAssocID="{9FA2C95D-18D4-4301-9C16-C654360D9BBB}" presName="composite" presStyleCnt="0"/>
      <dgm:spPr/>
    </dgm:pt>
    <dgm:pt modelId="{507E4B7B-C763-490E-827E-5517D8B97B0B}" type="pres">
      <dgm:prSet presAssocID="{9FA2C95D-18D4-4301-9C16-C654360D9BBB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5389D6A-D717-4274-9D84-1BCA062AE1CB}" type="pres">
      <dgm:prSet presAssocID="{9FA2C95D-18D4-4301-9C16-C654360D9BBB}" presName="descendantText" presStyleLbl="alignAcc1" presStyleIdx="0" presStyleCnt="4" custLinFactNeighborX="0" custLinFactNeighborY="-20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AAC23B-7AD8-4618-9E9F-62651E50DBF2}" type="pres">
      <dgm:prSet presAssocID="{03EC7CD6-1C8D-41B7-A4AD-6E628C2A5924}" presName="sp" presStyleCnt="0"/>
      <dgm:spPr/>
    </dgm:pt>
    <dgm:pt modelId="{C4785F05-8370-4A2A-9A31-C3A996AA3C17}" type="pres">
      <dgm:prSet presAssocID="{FC083D61-A382-4D4B-8F16-683E8F0BC093}" presName="composite" presStyleCnt="0"/>
      <dgm:spPr/>
    </dgm:pt>
    <dgm:pt modelId="{D5E9B6BB-7894-44D9-9DFB-D973CFAC3326}" type="pres">
      <dgm:prSet presAssocID="{FC083D61-A382-4D4B-8F16-683E8F0BC093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6FB69B89-91E5-4944-87B0-6D5177C02130}" type="pres">
      <dgm:prSet presAssocID="{FC083D61-A382-4D4B-8F16-683E8F0BC093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05545F2-7DE0-4666-B544-8571BBA8D22C}" type="pres">
      <dgm:prSet presAssocID="{E931AEE6-B56B-4A88-B082-FCDE727D3830}" presName="sp" presStyleCnt="0"/>
      <dgm:spPr/>
    </dgm:pt>
    <dgm:pt modelId="{E1A3440D-D4A3-44C4-96B1-397937398E82}" type="pres">
      <dgm:prSet presAssocID="{BE3AE686-94E1-482B-9CBA-0BC8696FE733}" presName="composite" presStyleCnt="0"/>
      <dgm:spPr/>
    </dgm:pt>
    <dgm:pt modelId="{F2B8F6AC-9454-4231-880D-E8014C09E1E6}" type="pres">
      <dgm:prSet presAssocID="{BE3AE686-94E1-482B-9CBA-0BC8696FE733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92DFCCF1-4C20-41A0-B87A-FD0FD35BEEAF}" type="pres">
      <dgm:prSet presAssocID="{BE3AE686-94E1-482B-9CBA-0BC8696FE733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CA19169-B51A-4641-B4BC-1DB904C7C9B4}" type="pres">
      <dgm:prSet presAssocID="{951A03FB-FFC7-4953-A57A-29728C691AF3}" presName="sp" presStyleCnt="0"/>
      <dgm:spPr/>
    </dgm:pt>
    <dgm:pt modelId="{CDAE4921-C659-4C32-811E-75ED6626EC8E}" type="pres">
      <dgm:prSet presAssocID="{4818C08E-5EA0-4645-A7E1-CD5CE68AFAA1}" presName="composite" presStyleCnt="0"/>
      <dgm:spPr/>
    </dgm:pt>
    <dgm:pt modelId="{6F64806F-4C9A-4651-A71C-081B78A52F30}" type="pres">
      <dgm:prSet presAssocID="{4818C08E-5EA0-4645-A7E1-CD5CE68AFAA1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CD45AF9-D5F4-41A5-973D-3088D518C8B9}" type="pres">
      <dgm:prSet presAssocID="{4818C08E-5EA0-4645-A7E1-CD5CE68AFAA1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729DA28-0C3C-40A4-90BD-D2CFAEF5E147}" srcId="{59282F7F-CC3B-4B1E-94D9-F589E107C19E}" destId="{BE3AE686-94E1-482B-9CBA-0BC8696FE733}" srcOrd="2" destOrd="0" parTransId="{599A1010-53E4-4B02-A144-7AC9B709C401}" sibTransId="{951A03FB-FFC7-4953-A57A-29728C691AF3}"/>
    <dgm:cxn modelId="{8087BE94-5E8E-4A20-8A62-0E552D5AE10A}" srcId="{59282F7F-CC3B-4B1E-94D9-F589E107C19E}" destId="{9FA2C95D-18D4-4301-9C16-C654360D9BBB}" srcOrd="0" destOrd="0" parTransId="{FE305F8A-AB71-48C5-AC5C-D728434F8B9C}" sibTransId="{03EC7CD6-1C8D-41B7-A4AD-6E628C2A5924}"/>
    <dgm:cxn modelId="{FB212C69-662F-46B7-AE03-11ABBEB2B467}" type="presOf" srcId="{BE3AE686-94E1-482B-9CBA-0BC8696FE733}" destId="{F2B8F6AC-9454-4231-880D-E8014C09E1E6}" srcOrd="0" destOrd="0" presId="urn:microsoft.com/office/officeart/2005/8/layout/chevron2"/>
    <dgm:cxn modelId="{EEBC8230-4557-4E5C-B19F-7AA9A0820B74}" srcId="{59282F7F-CC3B-4B1E-94D9-F589E107C19E}" destId="{4818C08E-5EA0-4645-A7E1-CD5CE68AFAA1}" srcOrd="3" destOrd="0" parTransId="{4707846B-1F85-43DA-A7B6-513C3E6DAD34}" sibTransId="{E9423272-F2E4-40F8-B00D-9547F27E52D5}"/>
    <dgm:cxn modelId="{F606D7D5-F1B1-4B49-B0A6-F85C97D10EAB}" type="presOf" srcId="{FC083D61-A382-4D4B-8F16-683E8F0BC093}" destId="{D5E9B6BB-7894-44D9-9DFB-D973CFAC3326}" srcOrd="0" destOrd="0" presId="urn:microsoft.com/office/officeart/2005/8/layout/chevron2"/>
    <dgm:cxn modelId="{25638DE5-C799-49F1-AEE8-BCCE254EB25A}" type="presOf" srcId="{7C361D29-B34B-4C5B-873D-A11077C08D8E}" destId="{A5389D6A-D717-4274-9D84-1BCA062AE1CB}" srcOrd="0" destOrd="0" presId="urn:microsoft.com/office/officeart/2005/8/layout/chevron2"/>
    <dgm:cxn modelId="{A779385B-E33A-4AFC-8A22-DB76AA36C98C}" type="presOf" srcId="{BBD36C62-70A6-4000-8A83-54D230106CE5}" destId="{92DFCCF1-4C20-41A0-B87A-FD0FD35BEEAF}" srcOrd="0" destOrd="1" presId="urn:microsoft.com/office/officeart/2005/8/layout/chevron2"/>
    <dgm:cxn modelId="{3953EB97-1F6F-43EF-BE96-E440E08472C4}" srcId="{FC083D61-A382-4D4B-8F16-683E8F0BC093}" destId="{08EFC5A4-9FB2-4D0D-B469-9A8F65589D28}" srcOrd="0" destOrd="0" parTransId="{A1689688-A7C4-4847-BD66-0BD9CE7392A1}" sibTransId="{22271698-1983-456E-B363-03C841338AD2}"/>
    <dgm:cxn modelId="{0455DDEA-26A7-40F7-BC6E-C7AC720E849A}" srcId="{9FA2C95D-18D4-4301-9C16-C654360D9BBB}" destId="{7C361D29-B34B-4C5B-873D-A11077C08D8E}" srcOrd="0" destOrd="0" parTransId="{4C8ED7D2-1E2C-4B5D-B782-D5CACCD6B67F}" sibTransId="{A278DA0A-B6C0-422D-AC0D-684C9D417A51}"/>
    <dgm:cxn modelId="{DEC03CAE-44ED-42B5-8C5B-9B972D2BD8C1}" type="presOf" srcId="{9FA2C95D-18D4-4301-9C16-C654360D9BBB}" destId="{507E4B7B-C763-490E-827E-5517D8B97B0B}" srcOrd="0" destOrd="0" presId="urn:microsoft.com/office/officeart/2005/8/layout/chevron2"/>
    <dgm:cxn modelId="{C2ECE3D1-AD5D-40D2-93B5-D6AD4865D399}" srcId="{BE3AE686-94E1-482B-9CBA-0BC8696FE733}" destId="{BBD36C62-70A6-4000-8A83-54D230106CE5}" srcOrd="1" destOrd="0" parTransId="{FB1F192E-0A89-4117-9CDD-3B8703B466CC}" sibTransId="{904B07C3-1E67-4A3E-A0F1-45E4CC5CA9D9}"/>
    <dgm:cxn modelId="{5AFD0C43-2C11-4915-8DD7-1E10402B04B6}" type="presOf" srcId="{4818C08E-5EA0-4645-A7E1-CD5CE68AFAA1}" destId="{6F64806F-4C9A-4651-A71C-081B78A52F30}" srcOrd="0" destOrd="0" presId="urn:microsoft.com/office/officeart/2005/8/layout/chevron2"/>
    <dgm:cxn modelId="{8968DFF7-94C6-487A-9F8E-C81586D4FF0D}" type="presOf" srcId="{4AA1CABE-D6F2-4A18-A0BC-EE8CF500BA44}" destId="{92DFCCF1-4C20-41A0-B87A-FD0FD35BEEAF}" srcOrd="0" destOrd="0" presId="urn:microsoft.com/office/officeart/2005/8/layout/chevron2"/>
    <dgm:cxn modelId="{6784BC50-622C-49D0-965C-FADFE90E39EC}" type="presOf" srcId="{59282F7F-CC3B-4B1E-94D9-F589E107C19E}" destId="{C6BFE7AB-2E30-4216-86A0-C2068DBD3C3D}" srcOrd="0" destOrd="0" presId="urn:microsoft.com/office/officeart/2005/8/layout/chevron2"/>
    <dgm:cxn modelId="{AE61E1AD-B422-43BC-B41C-31CC9388EE88}" srcId="{59282F7F-CC3B-4B1E-94D9-F589E107C19E}" destId="{FC083D61-A382-4D4B-8F16-683E8F0BC093}" srcOrd="1" destOrd="0" parTransId="{047A1044-E4C3-4E1C-84F6-29E9511EDAF5}" sibTransId="{E931AEE6-B56B-4A88-B082-FCDE727D3830}"/>
    <dgm:cxn modelId="{7CBCCDBC-F811-4694-A308-2AB140215A39}" srcId="{BE3AE686-94E1-482B-9CBA-0BC8696FE733}" destId="{4AA1CABE-D6F2-4A18-A0BC-EE8CF500BA44}" srcOrd="0" destOrd="0" parTransId="{A7568262-48FB-4812-A36D-CAA92DECEBE1}" sibTransId="{A8238A7C-5B96-44E5-8266-921881124234}"/>
    <dgm:cxn modelId="{91E3E3CC-5855-43B4-AE1B-B200D51134F3}" type="presOf" srcId="{7A6973A3-889B-461C-BCBD-77C2F2732738}" destId="{1CD45AF9-D5F4-41A5-973D-3088D518C8B9}" srcOrd="0" destOrd="0" presId="urn:microsoft.com/office/officeart/2005/8/layout/chevron2"/>
    <dgm:cxn modelId="{7EBCD136-4AD0-4218-A8F3-F1FC5F2CE119}" srcId="{4818C08E-5EA0-4645-A7E1-CD5CE68AFAA1}" destId="{7A6973A3-889B-461C-BCBD-77C2F2732738}" srcOrd="0" destOrd="0" parTransId="{169AEB6A-DFAF-4549-87A7-BB2719A6F284}" sibTransId="{489DB115-F317-444C-9243-1A47C85BEDF6}"/>
    <dgm:cxn modelId="{7A6296C4-0BB5-4C32-8996-258D8ADA6AA6}" type="presOf" srcId="{08EFC5A4-9FB2-4D0D-B469-9A8F65589D28}" destId="{6FB69B89-91E5-4944-87B0-6D5177C02130}" srcOrd="0" destOrd="0" presId="urn:microsoft.com/office/officeart/2005/8/layout/chevron2"/>
    <dgm:cxn modelId="{83EADC80-21DB-4527-B4A7-37452CA6000E}" type="presParOf" srcId="{C6BFE7AB-2E30-4216-86A0-C2068DBD3C3D}" destId="{C4C327D6-590F-4631-ADEA-038142846B6D}" srcOrd="0" destOrd="0" presId="urn:microsoft.com/office/officeart/2005/8/layout/chevron2"/>
    <dgm:cxn modelId="{1C827BD4-20BD-43A7-827E-B7C829BD4D5B}" type="presParOf" srcId="{C4C327D6-590F-4631-ADEA-038142846B6D}" destId="{507E4B7B-C763-490E-827E-5517D8B97B0B}" srcOrd="0" destOrd="0" presId="urn:microsoft.com/office/officeart/2005/8/layout/chevron2"/>
    <dgm:cxn modelId="{E82E9676-1BFE-422B-B410-99FB7AFFE27F}" type="presParOf" srcId="{C4C327D6-590F-4631-ADEA-038142846B6D}" destId="{A5389D6A-D717-4274-9D84-1BCA062AE1CB}" srcOrd="1" destOrd="0" presId="urn:microsoft.com/office/officeart/2005/8/layout/chevron2"/>
    <dgm:cxn modelId="{31D2F53D-F383-43B7-9A66-A978B05848A3}" type="presParOf" srcId="{C6BFE7AB-2E30-4216-86A0-C2068DBD3C3D}" destId="{6FAAC23B-7AD8-4618-9E9F-62651E50DBF2}" srcOrd="1" destOrd="0" presId="urn:microsoft.com/office/officeart/2005/8/layout/chevron2"/>
    <dgm:cxn modelId="{9251F399-38A0-4A6D-996E-E4F7C44ABBFB}" type="presParOf" srcId="{C6BFE7AB-2E30-4216-86A0-C2068DBD3C3D}" destId="{C4785F05-8370-4A2A-9A31-C3A996AA3C17}" srcOrd="2" destOrd="0" presId="urn:microsoft.com/office/officeart/2005/8/layout/chevron2"/>
    <dgm:cxn modelId="{A8C53FD6-EB1B-4D76-8B4D-7C0E7E87D85B}" type="presParOf" srcId="{C4785F05-8370-4A2A-9A31-C3A996AA3C17}" destId="{D5E9B6BB-7894-44D9-9DFB-D973CFAC3326}" srcOrd="0" destOrd="0" presId="urn:microsoft.com/office/officeart/2005/8/layout/chevron2"/>
    <dgm:cxn modelId="{C41DC124-447A-44ED-B5B8-0EE9AF729478}" type="presParOf" srcId="{C4785F05-8370-4A2A-9A31-C3A996AA3C17}" destId="{6FB69B89-91E5-4944-87B0-6D5177C02130}" srcOrd="1" destOrd="0" presId="urn:microsoft.com/office/officeart/2005/8/layout/chevron2"/>
    <dgm:cxn modelId="{EA823A6A-80C9-44A1-9AD6-15A5944585B6}" type="presParOf" srcId="{C6BFE7AB-2E30-4216-86A0-C2068DBD3C3D}" destId="{105545F2-7DE0-4666-B544-8571BBA8D22C}" srcOrd="3" destOrd="0" presId="urn:microsoft.com/office/officeart/2005/8/layout/chevron2"/>
    <dgm:cxn modelId="{7BFE0FAB-68ED-4A01-B4ED-7B843AD4FFC0}" type="presParOf" srcId="{C6BFE7AB-2E30-4216-86A0-C2068DBD3C3D}" destId="{E1A3440D-D4A3-44C4-96B1-397937398E82}" srcOrd="4" destOrd="0" presId="urn:microsoft.com/office/officeart/2005/8/layout/chevron2"/>
    <dgm:cxn modelId="{550CBC4D-636F-4663-859B-AF00CAAF2809}" type="presParOf" srcId="{E1A3440D-D4A3-44C4-96B1-397937398E82}" destId="{F2B8F6AC-9454-4231-880D-E8014C09E1E6}" srcOrd="0" destOrd="0" presId="urn:microsoft.com/office/officeart/2005/8/layout/chevron2"/>
    <dgm:cxn modelId="{58334105-A6A2-46F5-A083-8A437DADFC75}" type="presParOf" srcId="{E1A3440D-D4A3-44C4-96B1-397937398E82}" destId="{92DFCCF1-4C20-41A0-B87A-FD0FD35BEEAF}" srcOrd="1" destOrd="0" presId="urn:microsoft.com/office/officeart/2005/8/layout/chevron2"/>
    <dgm:cxn modelId="{465DAF69-552E-4CCF-A26F-987EFB0944AF}" type="presParOf" srcId="{C6BFE7AB-2E30-4216-86A0-C2068DBD3C3D}" destId="{DCA19169-B51A-4641-B4BC-1DB904C7C9B4}" srcOrd="5" destOrd="0" presId="urn:microsoft.com/office/officeart/2005/8/layout/chevron2"/>
    <dgm:cxn modelId="{E2CAE832-F87C-4ED4-BE87-5A8AA2CFA583}" type="presParOf" srcId="{C6BFE7AB-2E30-4216-86A0-C2068DBD3C3D}" destId="{CDAE4921-C659-4C32-811E-75ED6626EC8E}" srcOrd="6" destOrd="0" presId="urn:microsoft.com/office/officeart/2005/8/layout/chevron2"/>
    <dgm:cxn modelId="{EE4302CE-F0D3-441F-9F4D-D904FA3F4C9A}" type="presParOf" srcId="{CDAE4921-C659-4C32-811E-75ED6626EC8E}" destId="{6F64806F-4C9A-4651-A71C-081B78A52F30}" srcOrd="0" destOrd="0" presId="urn:microsoft.com/office/officeart/2005/8/layout/chevron2"/>
    <dgm:cxn modelId="{6F9686C3-9A4E-48B1-8B1F-5916B68F6FA3}" type="presParOf" srcId="{CDAE4921-C659-4C32-811E-75ED6626EC8E}" destId="{1CD45AF9-D5F4-41A5-973D-3088D518C8B9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AD8C-8430-4D1D-A177-F4A269EE63D2}" type="datetimeFigureOut">
              <a:rPr lang="ru-RU" smtClean="0"/>
              <a:pPr/>
              <a:t>22.12.2013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B0F9-9A57-4C64-B8D1-78E09758E70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 advClick="0" advTm="4000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AD8C-8430-4D1D-A177-F4A269EE63D2}" type="datetimeFigureOut">
              <a:rPr lang="ru-RU" smtClean="0"/>
              <a:pPr/>
              <a:t>22.12.2013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B0F9-9A57-4C64-B8D1-78E09758E70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 advClick="0" advTm="4000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AD8C-8430-4D1D-A177-F4A269EE63D2}" type="datetimeFigureOut">
              <a:rPr lang="ru-RU" smtClean="0"/>
              <a:pPr/>
              <a:t>22.12.2013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B0F9-9A57-4C64-B8D1-78E09758E70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 advClick="0" advTm="4000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AD8C-8430-4D1D-A177-F4A269EE63D2}" type="datetimeFigureOut">
              <a:rPr lang="ru-RU" smtClean="0"/>
              <a:pPr/>
              <a:t>22.12.2013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B0F9-9A57-4C64-B8D1-78E09758E70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 advClick="0" advTm="4000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AD8C-8430-4D1D-A177-F4A269EE63D2}" type="datetimeFigureOut">
              <a:rPr lang="ru-RU" smtClean="0"/>
              <a:pPr/>
              <a:t>22.12.2013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B0F9-9A57-4C64-B8D1-78E09758E70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 advClick="0" advTm="4000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AD8C-8430-4D1D-A177-F4A269EE63D2}" type="datetimeFigureOut">
              <a:rPr lang="ru-RU" smtClean="0"/>
              <a:pPr/>
              <a:t>22.12.2013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B0F9-9A57-4C64-B8D1-78E09758E70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 advClick="0" advTm="4000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AD8C-8430-4D1D-A177-F4A269EE63D2}" type="datetimeFigureOut">
              <a:rPr lang="ru-RU" smtClean="0"/>
              <a:pPr/>
              <a:t>22.12.2013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B0F9-9A57-4C64-B8D1-78E09758E70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 advClick="0" advTm="4000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AD8C-8430-4D1D-A177-F4A269EE63D2}" type="datetimeFigureOut">
              <a:rPr lang="ru-RU" smtClean="0"/>
              <a:pPr/>
              <a:t>22.12.2013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B0F9-9A57-4C64-B8D1-78E09758E70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 advClick="0" advTm="4000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AD8C-8430-4D1D-A177-F4A269EE63D2}" type="datetimeFigureOut">
              <a:rPr lang="ru-RU" smtClean="0"/>
              <a:pPr/>
              <a:t>22.12.2013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B0F9-9A57-4C64-B8D1-78E09758E70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 advClick="0" advTm="4000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AD8C-8430-4D1D-A177-F4A269EE63D2}" type="datetimeFigureOut">
              <a:rPr lang="ru-RU" smtClean="0"/>
              <a:pPr/>
              <a:t>22.12.2013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B0F9-9A57-4C64-B8D1-78E09758E70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 advClick="0" advTm="4000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AD8C-8430-4D1D-A177-F4A269EE63D2}" type="datetimeFigureOut">
              <a:rPr lang="ru-RU" smtClean="0"/>
              <a:pPr/>
              <a:t>22.12.2013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381B0F9-9A57-4C64-B8D1-78E09758E70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 advClick="0" advTm="4000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09FAD8C-8430-4D1D-A177-F4A269EE63D2}" type="datetimeFigureOut">
              <a:rPr lang="ru-RU" smtClean="0"/>
              <a:pPr/>
              <a:t>22.12.2013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381B0F9-9A57-4C64-B8D1-78E09758E703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 advClick="0" advTm="4000"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28737"/>
            <a:ext cx="7772400" cy="2171714"/>
          </a:xfrm>
        </p:spPr>
        <p:txBody>
          <a:bodyPr>
            <a:normAutofit/>
          </a:bodyPr>
          <a:lstStyle/>
          <a:p>
            <a:pPr algn="l"/>
            <a:r>
              <a:rPr lang="ru-RU" b="0" dirty="0" smtClean="0"/>
              <a:t>Равновесие </a:t>
            </a:r>
            <a:r>
              <a:rPr lang="ru-RU" b="0" dirty="0" smtClean="0"/>
              <a:t>и </a:t>
            </a:r>
            <a:r>
              <a:rPr lang="ru-RU" b="0" dirty="0" smtClean="0"/>
              <a:t/>
            </a:r>
            <a:br>
              <a:rPr lang="ru-RU" b="0" dirty="0" smtClean="0"/>
            </a:br>
            <a:r>
              <a:rPr lang="ru-RU" b="0" dirty="0" smtClean="0"/>
              <a:t>экономический рост</a:t>
            </a:r>
            <a:endParaRPr lang="ru-RU" b="0" dirty="0"/>
          </a:p>
        </p:txBody>
      </p:sp>
      <p:pic>
        <p:nvPicPr>
          <p:cNvPr id="1026" name="Picture 2" descr="D:\Библиотеки\Alma Mater p.7\економикА\равновесие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285728"/>
            <a:ext cx="1866900" cy="2447925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softEdge rad="31750"/>
          </a:effectLst>
        </p:spPr>
      </p:pic>
      <p:pic>
        <p:nvPicPr>
          <p:cNvPr id="1027" name="Picture 3" descr="D:\Библиотеки\Alma Mater p.7\економикА\экономический рост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000504"/>
            <a:ext cx="2690818" cy="269081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ransition spd="med" advClick="0" advTm="400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/>
          <p:cNvGraphicFramePr/>
          <p:nvPr/>
        </p:nvGraphicFramePr>
        <p:xfrm>
          <a:off x="1071538" y="785794"/>
          <a:ext cx="7048528" cy="4532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357166"/>
            <a:ext cx="8786874" cy="650083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Межотраслевой баланс содержит 4 </a:t>
            </a:r>
            <a:r>
              <a:rPr lang="ru-RU" sz="28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квадранта</a:t>
            </a:r>
            <a:endParaRPr lang="ru-RU" dirty="0" smtClean="0"/>
          </a:p>
          <a:p>
            <a:pPr marL="0" indent="722313">
              <a:buNone/>
            </a:pPr>
            <a:endParaRPr lang="ru-RU" sz="1600" b="1" dirty="0" smtClean="0"/>
          </a:p>
          <a:p>
            <a:pPr marL="0" indent="82550">
              <a:buNone/>
            </a:pPr>
            <a:r>
              <a:rPr lang="en-US" sz="16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</a:t>
            </a:r>
            <a:r>
              <a:rPr lang="ru-RU" sz="16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ru-RU" sz="16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квадрант </a:t>
            </a:r>
            <a:r>
              <a:rPr lang="ru-RU" sz="16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МОБ</a:t>
            </a:r>
          </a:p>
          <a:p>
            <a:pPr marL="0" indent="82550">
              <a:buNone/>
            </a:pPr>
            <a:r>
              <a:rPr lang="ru-RU" sz="16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ru-RU" sz="1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представляет собой </a:t>
            </a:r>
            <a:endParaRPr lang="ru-RU" sz="16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82550">
              <a:buNone/>
            </a:pPr>
            <a:r>
              <a:rPr lang="ru-RU" sz="1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«</a:t>
            </a:r>
            <a:r>
              <a:rPr lang="ru-RU" sz="1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шахматную» </a:t>
            </a:r>
            <a:r>
              <a:rPr lang="ru-RU" sz="1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таблицу</a:t>
            </a:r>
          </a:p>
          <a:p>
            <a:pPr marL="0" indent="82550">
              <a:buNone/>
            </a:pPr>
            <a:r>
              <a:rPr lang="ru-RU" sz="1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ru-RU" sz="16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структуры ВВП. </a:t>
            </a:r>
            <a:endParaRPr lang="ru-RU" sz="1600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82550">
              <a:buNone/>
            </a:pPr>
            <a:endParaRPr lang="ru-RU" sz="1600" dirty="0" smtClean="0"/>
          </a:p>
          <a:p>
            <a:pPr marL="0" indent="82550">
              <a:buNone/>
            </a:pPr>
            <a:endParaRPr lang="ru-RU" sz="1600" dirty="0" smtClean="0"/>
          </a:p>
          <a:p>
            <a:pPr marL="0" indent="82550">
              <a:buNone/>
            </a:pPr>
            <a:endParaRPr lang="ru-RU" sz="1600" dirty="0" smtClean="0"/>
          </a:p>
          <a:p>
            <a:pPr marL="0" indent="82550">
              <a:buNone/>
            </a:pPr>
            <a:endParaRPr lang="ru-RU" sz="1600" dirty="0" smtClean="0"/>
          </a:p>
          <a:p>
            <a:pPr marL="0" indent="82550">
              <a:buNone/>
            </a:pPr>
            <a:endParaRPr lang="ru-RU" sz="1600" dirty="0" smtClean="0"/>
          </a:p>
          <a:p>
            <a:pPr marL="0" indent="82550">
              <a:buNone/>
            </a:pPr>
            <a:endParaRPr lang="ru-RU" sz="1600" dirty="0" smtClean="0"/>
          </a:p>
          <a:p>
            <a:pPr marL="0" indent="82550">
              <a:buNone/>
            </a:pPr>
            <a:endParaRPr lang="ru-RU" sz="1600" dirty="0" smtClean="0"/>
          </a:p>
          <a:p>
            <a:pPr marL="0" indent="82550">
              <a:buNone/>
            </a:pPr>
            <a:endParaRPr lang="ru-RU" sz="1600" dirty="0" smtClean="0"/>
          </a:p>
          <a:p>
            <a:pPr marL="0" indent="82550">
              <a:buNone/>
            </a:pP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денежном выражении:</a:t>
            </a:r>
          </a:p>
          <a:p>
            <a:pPr marL="0" indent="722313">
              <a:buNone/>
            </a:pPr>
            <a:r>
              <a:rPr lang="ru-RU" sz="1600" b="1" dirty="0">
                <a:solidFill>
                  <a:schemeClr val="bg1">
                    <a:lumMod val="95000"/>
                  </a:schemeClr>
                </a:solidFill>
              </a:rPr>
              <a:t>по столбцам  МОБ (по вертикали) </a:t>
            </a:r>
            <a:r>
              <a:rPr lang="ru-RU" sz="1600" u="sng" dirty="0">
                <a:solidFill>
                  <a:schemeClr val="bg1">
                    <a:lumMod val="95000"/>
                  </a:schemeClr>
                </a:solidFill>
              </a:rPr>
              <a:t>отражено формирование затрат валовой продукции </a:t>
            </a:r>
            <a:endParaRPr lang="ru-RU" sz="1600" u="sn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722313">
              <a:buNone/>
            </a:pPr>
            <a:r>
              <a:rPr lang="ru-RU" sz="1600" b="1" dirty="0" smtClean="0">
                <a:solidFill>
                  <a:schemeClr val="bg1">
                    <a:lumMod val="95000"/>
                  </a:schemeClr>
                </a:solidFill>
              </a:rPr>
              <a:t>по </a:t>
            </a:r>
            <a:r>
              <a:rPr lang="ru-RU" sz="1600" b="1" dirty="0">
                <a:solidFill>
                  <a:schemeClr val="bg1">
                    <a:lumMod val="95000"/>
                  </a:schemeClr>
                </a:solidFill>
              </a:rPr>
              <a:t>горизонтали (по строкам) </a:t>
            </a:r>
            <a:r>
              <a:rPr lang="ru-RU" sz="1600" u="sng" dirty="0">
                <a:solidFill>
                  <a:schemeClr val="bg1">
                    <a:lumMod val="95000"/>
                  </a:schemeClr>
                </a:solidFill>
              </a:rPr>
              <a:t>- выпуск и распределение продукций отдельных отраслей</a:t>
            </a:r>
            <a:r>
              <a:rPr lang="ru-RU" sz="16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1400" i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722313">
              <a:buNone/>
            </a:pPr>
            <a:r>
              <a:rPr lang="ru-RU" sz="1400" i="1" dirty="0" smtClean="0"/>
              <a:t> </a:t>
            </a:r>
            <a:r>
              <a:rPr lang="ru-RU" sz="1400" i="1" dirty="0"/>
              <a:t>По этим данным легко определяются удельные затраты - на 1-цу продукта выбранный показатель столбца или строки делится на валовой продукт и получаются затраты данного продукта на 1-цу </a:t>
            </a:r>
            <a:r>
              <a:rPr lang="ru-RU" sz="1400" i="1" dirty="0" smtClean="0"/>
              <a:t>совокупного продукт</a:t>
            </a:r>
            <a:r>
              <a:rPr lang="ru-RU" sz="1400" i="1" dirty="0"/>
              <a:t>.</a:t>
            </a:r>
          </a:p>
          <a:p>
            <a:pPr>
              <a:buNone/>
            </a:pPr>
            <a:endParaRPr lang="ru-RU" sz="1400" dirty="0"/>
          </a:p>
        </p:txBody>
      </p:sp>
    </p:spTree>
  </p:cSld>
  <p:clrMapOvr>
    <a:masterClrMapping/>
  </p:clrMapOvr>
  <p:transition spd="med" advClick="0" advTm="4000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00034" y="1000108"/>
            <a:ext cx="8215370" cy="5214974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000100" y="1214422"/>
            <a:ext cx="742955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4988"/>
            <a:r>
              <a:rPr lang="ru-RU" sz="2200" b="1" dirty="0" smtClean="0"/>
              <a:t> </a:t>
            </a:r>
            <a:endParaRPr lang="ru-RU" sz="2200" dirty="0" smtClean="0"/>
          </a:p>
          <a:p>
            <a:pPr indent="534988"/>
            <a:r>
              <a:rPr lang="ru-RU" sz="2200" b="1" i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Читая   таблицу   по   вертикали,  можно увидеть   потребление промежуточной продукции каждой отраслью и ее вклад в создание конечного общественного продукта и национального дохода. При чтении таблицы по горизонтали выявляется отраслевая структура потребления части промежуточного продукта, создаваемого в той или иной отрасли, а также ее конечный продукт. Такая группировка позволяет определить натуральную   и   стоимостную   структуру   конечной   общественной продукции.</a:t>
            </a:r>
            <a:endParaRPr lang="ru-RU" sz="2200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  <p:transition spd="med" advClick="0" advTm="4000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00034" y="1000108"/>
            <a:ext cx="8215370" cy="4286280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928662" y="1357298"/>
            <a:ext cx="74295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Математически МОБ - это система уравнений. </a:t>
            </a:r>
            <a:endParaRPr lang="ru-RU" sz="2400" b="1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ru-RU" sz="2400" b="1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ru-RU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Особенность </a:t>
            </a:r>
            <a:r>
              <a:rPr lang="ru-RU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модели в том, что число материальных и стоимостных потоков а ней не ограничено, </a:t>
            </a:r>
            <a:r>
              <a:rPr lang="ru-RU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все  </a:t>
            </a:r>
            <a:r>
              <a:rPr lang="ru-RU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определяется  объемом информации и  используемыми вычислительными средствами. </a:t>
            </a:r>
            <a:endParaRPr lang="ru-RU" sz="2400" b="1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ru-RU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На </a:t>
            </a:r>
            <a:r>
              <a:rPr lang="ru-RU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практике делается с разбивкой на 18 и 40 отраслей.</a:t>
            </a:r>
            <a:endParaRPr lang="ru-RU" sz="2400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  <p:transition spd="med" advClick="0" advTm="400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Библиотеки\Alma Mater p.7\економикА\Этапы-экономического-цикла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3786190"/>
            <a:ext cx="2927513" cy="2584445"/>
          </a:xfrm>
          <a:prstGeom prst="rect">
            <a:avLst/>
          </a:prstGeom>
          <a:noFill/>
        </p:spPr>
      </p:pic>
      <p:sp>
        <p:nvSpPr>
          <p:cNvPr id="5" name="Скругленный прямоугольник 4"/>
          <p:cNvSpPr/>
          <p:nvPr/>
        </p:nvSpPr>
        <p:spPr>
          <a:xfrm>
            <a:off x="571472" y="714356"/>
            <a:ext cx="8143932" cy="271464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714348" y="857232"/>
            <a:ext cx="792961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2">
                    <a:lumMod val="50000"/>
                  </a:schemeClr>
                </a:solidFill>
              </a:rPr>
              <a:t>Экономическая цикличность</a:t>
            </a:r>
            <a:endParaRPr lang="ru-RU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Устойчивая характеристика развития экономики, проявляющаяся в периодических подъёмах и кризисных спадах на фоне общего тренда экономического развития. </a:t>
            </a:r>
            <a:endParaRPr lang="ru-RU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sz="1600" b="1" dirty="0" smtClean="0">
                <a:solidFill>
                  <a:schemeClr val="accent2">
                    <a:lumMod val="50000"/>
                  </a:schemeClr>
                </a:solidFill>
              </a:rPr>
              <a:t>Наиболее </a:t>
            </a:r>
            <a:r>
              <a:rPr lang="ru-RU" sz="1600" b="1" dirty="0" smtClean="0">
                <a:solidFill>
                  <a:schemeClr val="accent2">
                    <a:lumMod val="50000"/>
                  </a:schemeClr>
                </a:solidFill>
              </a:rPr>
              <a:t>ощутимо цикличность выражается в отраслях промышленности, выпускающих средства производства и потребительские товары длительного пользования; слабее реагируют на цикл отрасли, выпускающие потребительские товары текущего пользования, поскольку спрос на такие блага гораздо стабильнее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ru-RU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14348" y="3786190"/>
            <a:ext cx="5000660" cy="25003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928662" y="3929066"/>
            <a:ext cx="46434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Экономический цикл</a:t>
            </a:r>
            <a:endParaRPr lang="ru-RU" sz="2400" dirty="0" smtClean="0"/>
          </a:p>
          <a:p>
            <a:r>
              <a:rPr lang="ru-RU" sz="2000" b="1" dirty="0" smtClean="0"/>
              <a:t>Периодические колебания </a:t>
            </a:r>
            <a:r>
              <a:rPr lang="ru-RU" sz="2000" b="1" dirty="0" smtClean="0"/>
              <a:t>экономической активности</a:t>
            </a:r>
            <a:r>
              <a:rPr lang="ru-RU" sz="2000" b="1" dirty="0" smtClean="0"/>
              <a:t>, </a:t>
            </a:r>
            <a:r>
              <a:rPr lang="ru-RU" sz="2000" b="1" dirty="0" smtClean="0"/>
              <a:t>чередование спадов </a:t>
            </a:r>
            <a:r>
              <a:rPr lang="ru-RU" sz="2000" b="1" dirty="0" smtClean="0"/>
              <a:t>и подъемов </a:t>
            </a:r>
            <a:endParaRPr lang="ru-RU" sz="2000" b="1" dirty="0" smtClean="0"/>
          </a:p>
          <a:p>
            <a:r>
              <a:rPr lang="ru-RU" sz="2000" b="1" dirty="0" smtClean="0"/>
              <a:t>в экономике. Период </a:t>
            </a:r>
            <a:r>
              <a:rPr lang="ru-RU" sz="2000" b="1" dirty="0" smtClean="0"/>
              <a:t>времени между </a:t>
            </a:r>
            <a:r>
              <a:rPr lang="ru-RU" sz="2000" b="1" dirty="0" smtClean="0"/>
              <a:t>фазами с </a:t>
            </a:r>
            <a:r>
              <a:rPr lang="ru-RU" sz="2000" b="1" dirty="0" smtClean="0"/>
              <a:t>одинаковыми признаками.</a:t>
            </a:r>
            <a:endParaRPr lang="ru-RU" sz="2000" dirty="0" smtClean="0"/>
          </a:p>
          <a:p>
            <a:endParaRPr lang="ru-RU" dirty="0"/>
          </a:p>
        </p:txBody>
      </p:sp>
    </p:spTree>
  </p:cSld>
  <p:clrMapOvr>
    <a:masterClrMapping/>
  </p:clrMapOvr>
  <p:transition spd="med" advClick="0" advTm="4000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/>
          <p:cNvGraphicFramePr/>
          <p:nvPr/>
        </p:nvGraphicFramePr>
        <p:xfrm>
          <a:off x="428596" y="2500306"/>
          <a:ext cx="850112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Скругленный прямоугольник 5"/>
          <p:cNvSpPr/>
          <p:nvPr/>
        </p:nvSpPr>
        <p:spPr>
          <a:xfrm>
            <a:off x="857224" y="428604"/>
            <a:ext cx="7572428" cy="1643074"/>
          </a:xfrm>
          <a:prstGeom prst="round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000100" y="428604"/>
            <a:ext cx="72866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Фазы цикла</a:t>
            </a:r>
            <a:endParaRPr lang="ru-RU" dirty="0" smtClean="0"/>
          </a:p>
          <a:p>
            <a:r>
              <a:rPr lang="ru-RU" b="1" dirty="0" smtClean="0"/>
              <a:t>Циклические волны, характеризующие колебания деловой активности. Подъем и спад, в результате которых происходит отклонение экономических   показателей   от   средних   показателей   экономической динамики.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ransition spd="med" advClick="0" advTm="4000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двумя скругленными противолежащими углами 4"/>
          <p:cNvSpPr/>
          <p:nvPr/>
        </p:nvSpPr>
        <p:spPr>
          <a:xfrm>
            <a:off x="500034" y="285728"/>
            <a:ext cx="8143932" cy="150019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714348" y="500042"/>
            <a:ext cx="7643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Классическая развернутая характеристика экономического цикла предполагает выделение четырех основных фаз</a:t>
            </a:r>
            <a:r>
              <a:rPr lang="ru-RU" b="1" i="1" dirty="0" smtClean="0"/>
              <a:t>: кризис, депрессия, оживление и подъем.</a:t>
            </a:r>
            <a:endParaRPr lang="ru-RU" dirty="0" smtClean="0"/>
          </a:p>
          <a:p>
            <a:endParaRPr lang="ru-RU" dirty="0"/>
          </a:p>
        </p:txBody>
      </p:sp>
      <p:graphicFrame>
        <p:nvGraphicFramePr>
          <p:cNvPr id="7" name="Схема 6"/>
          <p:cNvGraphicFramePr/>
          <p:nvPr/>
        </p:nvGraphicFramePr>
        <p:xfrm>
          <a:off x="500034" y="1857364"/>
          <a:ext cx="8358214" cy="4786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 advClick="0" advTm="4000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214290"/>
            <a:ext cx="8472518" cy="5911873"/>
          </a:xfrm>
        </p:spPr>
        <p:txBody>
          <a:bodyPr>
            <a:normAutofit/>
          </a:bodyPr>
          <a:lstStyle/>
          <a:p>
            <a:pPr marL="3175" indent="468313">
              <a:buNone/>
            </a:pPr>
            <a:endParaRPr lang="ru-RU" sz="2000" dirty="0" smtClean="0"/>
          </a:p>
          <a:p>
            <a:pPr marL="3175" indent="468313">
              <a:buNone/>
            </a:pPr>
            <a:endParaRPr lang="ru-RU" sz="2000" dirty="0" smtClean="0"/>
          </a:p>
          <a:p>
            <a:pPr marL="3175" indent="468313">
              <a:buNone/>
            </a:pPr>
            <a:r>
              <a:rPr lang="ru-RU" sz="2000" dirty="0" smtClean="0"/>
              <a:t>В </a:t>
            </a:r>
            <a:r>
              <a:rPr lang="ru-RU" sz="2000" dirty="0" smtClean="0"/>
              <a:t>чистом виде идентифицировать эти фазы зачастую сложно, поэтому в анализе цикла также выделяют «рецессию-оживление», или используют характеристики «повышательная» и «понижательная» тенденции.</a:t>
            </a:r>
          </a:p>
          <a:p>
            <a:pPr marL="3175" indent="468313">
              <a:buNone/>
            </a:pPr>
            <a:r>
              <a:rPr lang="ru-RU" sz="2000" b="1" i="1" dirty="0" smtClean="0"/>
              <a:t>Рецессия</a:t>
            </a:r>
            <a:r>
              <a:rPr lang="ru-RU" sz="2000" dirty="0" smtClean="0"/>
              <a:t> - фаза спада в экономике, характеризующаяся нулевым ростом.</a:t>
            </a:r>
          </a:p>
          <a:p>
            <a:pPr marL="0" indent="722313">
              <a:buNone/>
            </a:pPr>
            <a:endParaRPr lang="ru-RU" sz="2000" dirty="0"/>
          </a:p>
        </p:txBody>
      </p:sp>
      <p:pic>
        <p:nvPicPr>
          <p:cNvPr id="5122" name="Picture 2" descr="D:\Библиотеки\Alma Mater p.7\економикА\кризис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2786058"/>
            <a:ext cx="3574763" cy="2816216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16200000" rotWithShape="0">
              <a:prstClr val="black">
                <a:alpha val="40000"/>
              </a:prstClr>
            </a:outerShdw>
            <a:softEdge rad="12700"/>
          </a:effectLst>
        </p:spPr>
      </p:pic>
    </p:spTree>
  </p:cSld>
  <p:clrMapOvr>
    <a:masterClrMapping/>
  </p:clrMapOvr>
  <p:transition spd="med" advClick="0" advTm="4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/>
          </a:bodyPr>
          <a:lstStyle/>
          <a:p>
            <a:pPr marL="0" indent="722313">
              <a:buNone/>
            </a:pPr>
            <a:endParaRPr lang="ru-RU" sz="2100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722313">
              <a:buNone/>
            </a:pPr>
            <a:endParaRPr lang="ru-RU" sz="2100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722313">
              <a:buNone/>
            </a:pPr>
            <a:endParaRPr lang="ru-RU" sz="2100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722313">
              <a:buNone/>
            </a:pPr>
            <a:endParaRPr lang="ru-RU" sz="2100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722313">
              <a:buNone/>
            </a:pPr>
            <a:endParaRPr lang="ru-RU" sz="2100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722313">
              <a:buNone/>
            </a:pPr>
            <a:endParaRPr lang="ru-RU" sz="2100" b="1" i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722313">
              <a:buNone/>
            </a:pPr>
            <a:endParaRPr lang="ru-RU" sz="2100" b="1" i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722313">
              <a:buNone/>
            </a:pPr>
            <a:endParaRPr lang="ru-RU" sz="2100" b="1" i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57224" y="1000108"/>
            <a:ext cx="7500990" cy="51435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500166" y="3857628"/>
            <a:ext cx="6286544" cy="14287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428728" y="1428736"/>
            <a:ext cx="650085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i="1" dirty="0" smtClean="0"/>
              <a:t>Общее равновесие</a:t>
            </a:r>
            <a:endParaRPr lang="ru-RU" sz="2800" dirty="0" smtClean="0"/>
          </a:p>
          <a:p>
            <a:pPr algn="ctr"/>
            <a:r>
              <a:rPr lang="ru-RU" sz="1600" b="1" i="1" dirty="0" smtClean="0"/>
              <a:t>Согласованное развитие всех составляющих экономики страны. Система взаимосвязанных и взаимосогласованных пропорций во всех сферах, отраслях, на всех рынках. Прежде всего, равновесие между спросом и предложением на потребительские блага и на факторы производства. Только в этом случае возможно стабильное развитие экономической системы. </a:t>
            </a:r>
            <a:endParaRPr lang="ru-RU" sz="1600" dirty="0" smtClean="0"/>
          </a:p>
          <a:p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714480" y="3929066"/>
            <a:ext cx="592935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 smtClean="0"/>
              <a:t>Частное равновесие </a:t>
            </a:r>
            <a:endParaRPr lang="ru-RU" dirty="0" smtClean="0"/>
          </a:p>
          <a:p>
            <a:pPr algn="ctr"/>
            <a:r>
              <a:rPr lang="ru-RU" sz="1400" b="1" i="1" dirty="0" smtClean="0"/>
              <a:t>Равновесие на отдельных рынках. Примерами являются уравнивание доходов и расходов бюджета, уравнивание производства и потребления на отдельных рынках </a:t>
            </a:r>
            <a:endParaRPr lang="ru-RU" sz="1400" dirty="0" smtClean="0"/>
          </a:p>
          <a:p>
            <a:pPr algn="ctr"/>
            <a:endParaRPr lang="ru-RU" sz="1400" dirty="0"/>
          </a:p>
        </p:txBody>
      </p:sp>
    </p:spTree>
  </p:cSld>
  <p:clrMapOvr>
    <a:masterClrMapping/>
  </p:clrMapOvr>
  <p:transition spd="med" advClick="0" advTm="4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 двумя скругленными противолежащими углами 3"/>
          <p:cNvSpPr/>
          <p:nvPr/>
        </p:nvSpPr>
        <p:spPr>
          <a:xfrm>
            <a:off x="285720" y="428604"/>
            <a:ext cx="4357718" cy="3000396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143372" y="3500438"/>
            <a:ext cx="4686304" cy="3109914"/>
          </a:xfrm>
          <a:prstGeom prst="round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marL="0" indent="174625" algn="ctr">
              <a:buNone/>
            </a:pPr>
            <a:r>
              <a:rPr lang="ru-RU" sz="2400" b="1" i="1" dirty="0" smtClean="0">
                <a:solidFill>
                  <a:schemeClr val="accent4">
                    <a:lumMod val="50000"/>
                  </a:schemeClr>
                </a:solidFill>
              </a:rPr>
              <a:t>Совокупное предложение </a:t>
            </a:r>
            <a:r>
              <a:rPr lang="ru-RU" sz="2400" i="1" dirty="0" smtClean="0">
                <a:solidFill>
                  <a:schemeClr val="accent4">
                    <a:lumMod val="50000"/>
                  </a:schemeClr>
                </a:solidFill>
              </a:rPr>
              <a:t>(aggregate supply - </a:t>
            </a:r>
            <a:r>
              <a:rPr lang="ru-RU" sz="2400" b="1" i="1" u="sng" dirty="0" smtClean="0">
                <a:solidFill>
                  <a:schemeClr val="accent4">
                    <a:lumMod val="50000"/>
                  </a:schemeClr>
                </a:solidFill>
              </a:rPr>
              <a:t>AS</a:t>
            </a:r>
            <a:r>
              <a:rPr lang="ru-RU" sz="2400" dirty="0" smtClean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en-US" sz="24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174625" algn="ctr">
              <a:buNone/>
            </a:pPr>
            <a:endParaRPr lang="ru-RU" sz="24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174625">
              <a:buNone/>
            </a:pPr>
            <a:r>
              <a:rPr lang="ru-RU" sz="1900" dirty="0" smtClean="0">
                <a:solidFill>
                  <a:schemeClr val="accent4">
                    <a:lumMod val="50000"/>
                  </a:schemeClr>
                </a:solidFill>
              </a:rPr>
              <a:t>Зависимость между количеством производимой в стране продукции (реальным ВВП) и уровнем цен в </a:t>
            </a:r>
            <a:r>
              <a:rPr lang="ru-RU" sz="1900" dirty="0" smtClean="0">
                <a:solidFill>
                  <a:schemeClr val="accent4">
                    <a:lumMod val="50000"/>
                  </a:schemeClr>
                </a:solidFill>
              </a:rPr>
              <a:t>стране</a:t>
            </a:r>
            <a:r>
              <a:rPr lang="en-US" sz="1900" dirty="0" smtClean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ru-RU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571480"/>
            <a:ext cx="39290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 smtClean="0">
                <a:solidFill>
                  <a:schemeClr val="accent1">
                    <a:lumMod val="50000"/>
                  </a:schemeClr>
                </a:solidFill>
              </a:rPr>
              <a:t>Совокупный </a:t>
            </a:r>
            <a:r>
              <a:rPr lang="ru-RU" sz="2400" b="1" i="1" dirty="0" smtClean="0">
                <a:solidFill>
                  <a:schemeClr val="accent1">
                    <a:lumMod val="50000"/>
                  </a:schemeClr>
                </a:solidFill>
              </a:rPr>
              <a:t>спрос</a:t>
            </a:r>
            <a:endParaRPr lang="en-US" sz="2400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ru-RU" sz="2400" b="1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aggregate demand - </a:t>
            </a:r>
            <a:r>
              <a:rPr lang="en-US" sz="2400" b="1" i="1" u="sng" dirty="0" smtClean="0">
                <a:solidFill>
                  <a:schemeClr val="accent1">
                    <a:lumMod val="50000"/>
                  </a:schemeClr>
                </a:solidFill>
              </a:rPr>
              <a:t>AD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algn="ctr"/>
            <a:endParaRPr lang="ru-RU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indent="179388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Реальный объем национального производства (ВВП) который готовы приобрести внутренние и внешние потребители, фирмы и государство при каждом данном уровне цен в стране.</a:t>
            </a:r>
          </a:p>
          <a:p>
            <a:endParaRPr lang="ru-RU" dirty="0"/>
          </a:p>
        </p:txBody>
      </p:sp>
    </p:spTree>
  </p:cSld>
  <p:clrMapOvr>
    <a:masterClrMapping/>
  </p:clrMapOvr>
  <p:transition spd="med" advClick="0" advTm="40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Схема 5"/>
          <p:cNvGraphicFramePr/>
          <p:nvPr/>
        </p:nvGraphicFramePr>
        <p:xfrm>
          <a:off x="285720" y="214290"/>
          <a:ext cx="8358246" cy="6357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 advClick="0" advTm="400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Библиотеки\Alma Mater p.7\економикА\экономический ростм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4143380"/>
            <a:ext cx="2841635" cy="2128406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</p:spPr>
      </p:pic>
      <p:sp>
        <p:nvSpPr>
          <p:cNvPr id="4" name="Скругленный прямоугольник 3"/>
          <p:cNvSpPr/>
          <p:nvPr/>
        </p:nvSpPr>
        <p:spPr>
          <a:xfrm>
            <a:off x="928662" y="428604"/>
            <a:ext cx="7786742" cy="157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u="sng" dirty="0" smtClean="0"/>
              <a:t>Акселератор </a:t>
            </a:r>
            <a:r>
              <a:rPr lang="ru-RU" sz="2400" dirty="0" smtClean="0"/>
              <a:t>(от лат. </a:t>
            </a:r>
            <a:r>
              <a:rPr lang="en-US" sz="2400" i="1" dirty="0" smtClean="0"/>
              <a:t>accelero </a:t>
            </a:r>
            <a:r>
              <a:rPr lang="ru-RU" sz="2400" dirty="0" smtClean="0"/>
              <a:t>- ускоряю)</a:t>
            </a:r>
          </a:p>
          <a:p>
            <a:pPr algn="ctr"/>
            <a:r>
              <a:rPr lang="ru-RU" dirty="0" smtClean="0"/>
              <a:t>Коэффициент, характеризующий влияние прироста национального дохода  на   прирост   инвестиций,   отражает   связь   между   приростом национального дохода и дальнейшим приростом инвестиций. 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928662" y="2285992"/>
            <a:ext cx="7786742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928662" y="2214554"/>
            <a:ext cx="74295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u="sng" dirty="0" smtClean="0">
                <a:solidFill>
                  <a:schemeClr val="bg2"/>
                </a:solidFill>
              </a:rPr>
              <a:t>Экономический рост (</a:t>
            </a:r>
            <a:r>
              <a:rPr lang="ru-RU" sz="2400" b="1" u="sng" dirty="0" smtClean="0">
                <a:solidFill>
                  <a:schemeClr val="bg2"/>
                </a:solidFill>
              </a:rPr>
              <a:t>ЭР</a:t>
            </a:r>
            <a:r>
              <a:rPr lang="ru-RU" sz="2400" u="sng" dirty="0" smtClean="0">
                <a:solidFill>
                  <a:schemeClr val="bg2"/>
                </a:solidFill>
              </a:rPr>
              <a:t>)</a:t>
            </a:r>
          </a:p>
          <a:p>
            <a:pPr algn="ctr"/>
            <a:r>
              <a:rPr lang="ru-RU" sz="2000" dirty="0" smtClean="0">
                <a:solidFill>
                  <a:schemeClr val="bg2"/>
                </a:solidFill>
              </a:rPr>
              <a:t>Одна из форм процесса экономического развития, включающая умножение  результатов производства и внедрение новых технологий.</a:t>
            </a:r>
          </a:p>
          <a:p>
            <a:r>
              <a:rPr lang="ru-RU" dirty="0" smtClean="0"/>
              <a:t>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57224" y="4026456"/>
            <a:ext cx="442915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8775"/>
            <a:r>
              <a:rPr lang="ru-RU" sz="1600" i="1" dirty="0" smtClean="0"/>
              <a:t>Под ЭР понимают долговременные тенденции увеличения и качественного совершенствования продуктов и факторов его производства. В рамках ЭР растет реальный НД и ВВП.</a:t>
            </a:r>
          </a:p>
          <a:p>
            <a:pPr indent="358775"/>
            <a:r>
              <a:rPr lang="ru-RU" sz="1600" i="1" dirty="0" smtClean="0"/>
              <a:t>По динамике (изменению) ЭР судят о развитии национальных экономик, жизненном уровне населения, о том, как решаются проблемы ограниченности ресурсов.</a:t>
            </a:r>
          </a:p>
          <a:p>
            <a:endParaRPr lang="ru-RU" dirty="0"/>
          </a:p>
        </p:txBody>
      </p:sp>
    </p:spTree>
  </p:cSld>
  <p:clrMapOvr>
    <a:masterClrMapping/>
  </p:clrMapOvr>
  <p:transition spd="med" advClick="0" advTm="400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0"/>
            <a:ext cx="8229600" cy="113273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Структура </a:t>
            </a:r>
            <a:r>
              <a:rPr lang="ru-RU" sz="36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 измерение факторов экономического </a:t>
            </a:r>
            <a:r>
              <a:rPr lang="ru-RU" sz="36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роста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785786" y="1214422"/>
          <a:ext cx="7715304" cy="5433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/>
                <a:gridCol w="1928826"/>
                <a:gridCol w="1928826"/>
                <a:gridCol w="1928826"/>
              </a:tblGrid>
              <a:tr h="1071570"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Ресурсы</a:t>
                      </a:r>
                      <a:endParaRPr lang="ru-RU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</a:rPr>
                        <a:t>Количественный показатель ресурса</a:t>
                      </a:r>
                      <a:endParaRPr lang="ru-RU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i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</a:rPr>
                        <a:t>Способ </a:t>
                      </a:r>
                      <a:r>
                        <a:rPr lang="ru-RU" sz="1400" b="1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</a:rPr>
                        <a:t>полного использования </a:t>
                      </a:r>
                      <a:r>
                        <a:rPr lang="ru-RU" sz="1400" b="1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</a:rPr>
                        <a:t>и</a:t>
                      </a:r>
                      <a:r>
                        <a:rPr lang="ru-RU" sz="1400" b="1" i="1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</a:rPr>
                        <a:t> </a:t>
                      </a:r>
                      <a:r>
                        <a:rPr lang="ru-RU" sz="1400" b="1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</a:rPr>
                        <a:t>роста </a:t>
                      </a:r>
                      <a:r>
                        <a:rPr lang="ru-RU" sz="1400" b="1" i="1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</a:rPr>
                        <a:t>эффективности</a:t>
                      </a:r>
                      <a:endParaRPr lang="ru-RU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</a:rPr>
                        <a:t>Показатели эффективности использования</a:t>
                      </a:r>
                      <a:endParaRPr lang="ru-RU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765164">
                <a:tc>
                  <a:txBody>
                    <a:bodyPr/>
                    <a:lstStyle/>
                    <a:p>
                      <a:pPr marL="12573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i="1" spc="-40" dirty="0" smtClean="0">
                          <a:latin typeface="+mn-lt"/>
                          <a:ea typeface="Times New Roman"/>
                        </a:rPr>
                        <a:t>1. Природные</a:t>
                      </a:r>
                      <a:r>
                        <a:rPr lang="ru-RU" sz="1200" i="1" spc="-40" dirty="0">
                          <a:latin typeface="+mn-lt"/>
                          <a:ea typeface="Times New Roman"/>
                        </a:rPr>
                        <a:t>: </a:t>
                      </a:r>
                      <a:r>
                        <a:rPr lang="ru-RU" sz="1200" i="0" spc="-40" dirty="0" smtClean="0">
                          <a:latin typeface="+mn-lt"/>
                          <a:ea typeface="Times New Roman"/>
                        </a:rPr>
                        <a:t>земля,</a:t>
                      </a:r>
                      <a:r>
                        <a:rPr lang="ru-RU" sz="1200" i="0" spc="-40" baseline="0" dirty="0" smtClean="0">
                          <a:latin typeface="+mn-lt"/>
                          <a:ea typeface="Times New Roman"/>
                        </a:rPr>
                        <a:t> полезные ископаемые, вода и её ресурсы, воздух и др.</a:t>
                      </a:r>
                      <a:endParaRPr lang="ru-RU" sz="1200" i="0" dirty="0">
                        <a:latin typeface="+mn-lt"/>
                        <a:ea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i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</a:rPr>
                        <a:t>Конкретный показатель для конкретного вида</a:t>
                      </a:r>
                      <a:endParaRPr lang="ru-RU" sz="1100" i="0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  <a:ea typeface="Times New Roman"/>
                        </a:rPr>
                        <a:t>Наиболее полное использование, комплексная и глубокая переработка</a:t>
                      </a:r>
                      <a:endParaRPr lang="ru-RU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</a:rPr>
                        <a:t>Материало</a:t>
                      </a:r>
                      <a:r>
                        <a:rPr lang="ru-RU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</a:rPr>
                        <a:t>-</a:t>
                      </a:r>
                    </a:p>
                    <a:p>
                      <a:pPr algn="ctr"/>
                      <a:r>
                        <a:rPr lang="ru-RU" sz="11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</a:rPr>
                        <a:t>ёмкость</a:t>
                      </a:r>
                      <a:r>
                        <a:rPr lang="ru-RU" sz="11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ru-RU" sz="110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+mn-lt"/>
                        </a:rPr>
                        <a:t>продукции</a:t>
                      </a:r>
                      <a:endParaRPr lang="ru-RU" sz="1100" dirty="0">
                        <a:solidFill>
                          <a:schemeClr val="tx2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725369">
                <a:tc>
                  <a:txBody>
                    <a:bodyPr/>
                    <a:lstStyle/>
                    <a:p>
                      <a:pPr marL="381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 smtClean="0">
                          <a:latin typeface="+mn-lt"/>
                          <a:ea typeface="Times New Roman"/>
                        </a:rPr>
                        <a:t>   2. Трудовые ресурсы</a:t>
                      </a:r>
                      <a:endParaRPr lang="ru-RU" sz="1200" i="1" dirty="0">
                        <a:latin typeface="+mn-lt"/>
                        <a:ea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i="0" dirty="0" smtClean="0">
                          <a:latin typeface="+mn-lt"/>
                          <a:ea typeface="Times New Roman"/>
                        </a:rPr>
                        <a:t>Численность населения в трудоспособном возрасте, его квалификация</a:t>
                      </a:r>
                      <a:endParaRPr lang="ru-RU" sz="1100" i="0" dirty="0">
                        <a:latin typeface="+mn-lt"/>
                        <a:ea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latin typeface="+mn-lt"/>
                          <a:ea typeface="Times New Roman"/>
                        </a:rPr>
                        <a:t>Рост образования, улучшение здоровья, совершенствование</a:t>
                      </a:r>
                      <a:r>
                        <a:rPr lang="ru-RU" sz="1100" baseline="0" dirty="0" smtClean="0">
                          <a:latin typeface="+mn-lt"/>
                          <a:ea typeface="Times New Roman"/>
                        </a:rPr>
                        <a:t> организации труда</a:t>
                      </a:r>
                      <a:endParaRPr lang="ru-RU" sz="1100" dirty="0">
                        <a:latin typeface="+mn-lt"/>
                        <a:ea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latin typeface="+mn-lt"/>
                        </a:rPr>
                        <a:t>Производительность труда</a:t>
                      </a:r>
                      <a:endParaRPr lang="ru-RU" sz="1100" dirty="0">
                        <a:latin typeface="+mn-lt"/>
                      </a:endParaRPr>
                    </a:p>
                  </a:txBody>
                  <a:tcPr/>
                </a:tc>
              </a:tr>
              <a:tr h="1153431">
                <a:tc>
                  <a:txBody>
                    <a:bodyPr/>
                    <a:lstStyle/>
                    <a:p>
                      <a:pPr marL="381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 smtClean="0">
                          <a:latin typeface="+mn-lt"/>
                          <a:ea typeface="Times New Roman"/>
                        </a:rPr>
                        <a:t>   3. Основной капитал: </a:t>
                      </a:r>
                      <a:r>
                        <a:rPr lang="ru-RU" sz="1200" dirty="0" smtClean="0">
                          <a:latin typeface="+mn-lt"/>
                          <a:ea typeface="Times New Roman"/>
                        </a:rPr>
                        <a:t>здание, сооружения,</a:t>
                      </a:r>
                      <a:r>
                        <a:rPr lang="ru-RU" sz="1200" baseline="0" dirty="0" smtClean="0">
                          <a:latin typeface="+mn-lt"/>
                          <a:ea typeface="Times New Roman"/>
                        </a:rPr>
                        <a:t> оборудования предприятий, транспортные средства  и др.</a:t>
                      </a:r>
                      <a:endParaRPr lang="ru-RU" sz="1200" dirty="0">
                        <a:latin typeface="+mn-lt"/>
                        <a:ea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latin typeface="+mn-lt"/>
                        </a:rPr>
                        <a:t>Цена</a:t>
                      </a:r>
                      <a:endParaRPr lang="ru-RU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latin typeface="+mn-lt"/>
                        </a:rPr>
                        <a:t>Совершенствование организации производства</a:t>
                      </a:r>
                      <a:endParaRPr lang="ru-RU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latin typeface="+mn-lt"/>
                        </a:rPr>
                        <a:t>Фондоотдача</a:t>
                      </a:r>
                      <a:endParaRPr lang="ru-RU" sz="1100" dirty="0">
                        <a:latin typeface="+mn-lt"/>
                      </a:endParaRPr>
                    </a:p>
                  </a:txBody>
                  <a:tcPr/>
                </a:tc>
              </a:tr>
              <a:tr h="72536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i="1" dirty="0" smtClean="0">
                          <a:latin typeface="+mn-lt"/>
                          <a:ea typeface="Times New Roman"/>
                        </a:rPr>
                        <a:t>  4. Научно-технический прогресс, </a:t>
                      </a:r>
                      <a:r>
                        <a:rPr lang="ru-RU" sz="1200" dirty="0" smtClean="0">
                          <a:latin typeface="+mn-lt"/>
                          <a:ea typeface="Times New Roman"/>
                        </a:rPr>
                        <a:t>использование его достижений</a:t>
                      </a:r>
                      <a:endParaRPr lang="ru-RU" sz="1200" dirty="0">
                        <a:latin typeface="+mn-lt"/>
                        <a:ea typeface="Times New Roman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latin typeface="+mn-lt"/>
                        </a:rPr>
                        <a:t>Затраты</a:t>
                      </a:r>
                      <a:endParaRPr lang="ru-RU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latin typeface="+mn-lt"/>
                        </a:rPr>
                        <a:t>Развитие сферы НИОКР, внедрение в производство, новые технологии</a:t>
                      </a:r>
                      <a:endParaRPr lang="ru-RU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latin typeface="+mn-lt"/>
                        </a:rPr>
                        <a:t>Повышение эффективности производства, новые блага и услуги</a:t>
                      </a:r>
                      <a:endParaRPr lang="ru-RU" sz="1100" dirty="0">
                        <a:latin typeface="+mn-lt"/>
                      </a:endParaRPr>
                    </a:p>
                  </a:txBody>
                  <a:tcPr/>
                </a:tc>
              </a:tr>
              <a:tr h="725369">
                <a:tc>
                  <a:txBody>
                    <a:bodyPr/>
                    <a:lstStyle/>
                    <a:p>
                      <a:pPr algn="l"/>
                      <a:r>
                        <a:rPr lang="ru-RU" sz="1200" i="1" dirty="0" smtClean="0">
                          <a:latin typeface="+mn-lt"/>
                        </a:rPr>
                        <a:t>5. Совокупный спрос</a:t>
                      </a:r>
                      <a:endParaRPr lang="ru-RU" sz="1200" i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latin typeface="+mn-lt"/>
                        </a:rPr>
                        <a:t>Денежное выражение</a:t>
                      </a:r>
                      <a:endParaRPr lang="ru-RU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latin typeface="+mn-lt"/>
                        </a:rPr>
                        <a:t>Макроэкономическое</a:t>
                      </a:r>
                      <a:r>
                        <a:rPr lang="ru-RU" sz="1100" baseline="0" dirty="0" smtClean="0">
                          <a:latin typeface="+mn-lt"/>
                        </a:rPr>
                        <a:t> регулирование с целью обеспечения общего равновесия</a:t>
                      </a:r>
                      <a:endParaRPr lang="ru-RU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 advClick="0" advTm="400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Библиотеки\Alma Mater p.7\економикА\Societa-Consumere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857232"/>
            <a:ext cx="3957279" cy="282574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softEdge rad="12700"/>
          </a:effectLst>
        </p:spPr>
      </p:pic>
      <p:graphicFrame>
        <p:nvGraphicFramePr>
          <p:cNvPr id="5" name="Схема 4"/>
          <p:cNvGraphicFramePr/>
          <p:nvPr/>
        </p:nvGraphicFramePr>
        <p:xfrm>
          <a:off x="2000232" y="285728"/>
          <a:ext cx="7143768" cy="6357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 advClick="0" advTm="400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/>
        </p:nvGraphicFramePr>
        <p:xfrm>
          <a:off x="285720" y="285728"/>
          <a:ext cx="8572560" cy="6215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 advClick="0" advTm="400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785786" y="1000108"/>
            <a:ext cx="7643866" cy="5072098"/>
          </a:xfrm>
          <a:prstGeom prst="roundRect">
            <a:avLst/>
          </a:prstGeom>
          <a:solidFill>
            <a:schemeClr val="lt1">
              <a:alpha val="42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214414" y="1214422"/>
            <a:ext cx="678661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u="sng" dirty="0" smtClean="0"/>
              <a:t>Межотраслевой баланс (МОБ)</a:t>
            </a:r>
            <a:endParaRPr lang="ru-RU" sz="2000" dirty="0" smtClean="0"/>
          </a:p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Модель анализа и интерпретации межотраслевых  связей по принципу -  «затраты-выпуск», 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 разработанный 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Василием Леонтьевым в США в 1930-е гг. Модель межотраслевого 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баланса, 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охватывая весь процесс  воспроизводства, включая производство, распределение, обмен и потребление, отражает стоимостную и натуральную форму ВВП.</a:t>
            </a:r>
            <a:endParaRPr lang="ru-RU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Само название  модели Леонтьева «затраты-выпуск» связано с двояким рассмотрением отдельных отраслей – как выразителей совокупного спроса и покупателей материальных благ и услуг, предложенных другими отраслями (затраты), и как выразителей совокупного предложения и продавцов материальных благ и услуг, предоставленных ими самими(выпуск). Это дает возможность связать модель Леонтьева с системой национальных счетов. </a:t>
            </a:r>
            <a:endParaRPr lang="ru-RU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  <p:transition spd="med" advClick="0" advTm="4000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</TotalTime>
  <Words>1357</Words>
  <Application>Microsoft Office PowerPoint</Application>
  <PresentationFormat>Экран (4:3)</PresentationFormat>
  <Paragraphs>127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Поток</vt:lpstr>
      <vt:lpstr>Равновесие и  экономический рост</vt:lpstr>
      <vt:lpstr>Слайд 2</vt:lpstr>
      <vt:lpstr>Слайд 3</vt:lpstr>
      <vt:lpstr>Слайд 4</vt:lpstr>
      <vt:lpstr>Слайд 5</vt:lpstr>
      <vt:lpstr>Структура и измерение факторов экономического роста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Равновесие  и  экономический рост</dc:title>
  <dc:creator>XP GAME 2009</dc:creator>
  <cp:lastModifiedBy>13</cp:lastModifiedBy>
  <cp:revision>69</cp:revision>
  <dcterms:created xsi:type="dcterms:W3CDTF">2013-12-16T08:08:16Z</dcterms:created>
  <dcterms:modified xsi:type="dcterms:W3CDTF">2013-12-23T08:52:12Z</dcterms:modified>
</cp:coreProperties>
</file>