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8" r:id="rId10"/>
    <p:sldId id="263" r:id="rId11"/>
    <p:sldId id="264" r:id="rId12"/>
    <p:sldId id="265" r:id="rId13"/>
    <p:sldId id="267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AAC4715-F6CB-429A-B920-7ED2D6BE438C}">
          <p14:sldIdLst>
            <p14:sldId id="256"/>
            <p14:sldId id="257"/>
            <p14:sldId id="258"/>
            <p14:sldId id="259"/>
            <p14:sldId id="260"/>
            <p14:sldId id="266"/>
            <p14:sldId id="261"/>
            <p14:sldId id="262"/>
            <p14:sldId id="268"/>
            <p14:sldId id="263"/>
            <p14:sldId id="264"/>
            <p14:sldId id="265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1F81-4A1A-46C8-80F6-9E17C162C778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6B8B-9971-4805-8E26-E19F196EF73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1F81-4A1A-46C8-80F6-9E17C162C778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6B8B-9971-4805-8E26-E19F196EF7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1F81-4A1A-46C8-80F6-9E17C162C778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6B8B-9971-4805-8E26-E19F196EF7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1F81-4A1A-46C8-80F6-9E17C162C778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6B8B-9971-4805-8E26-E19F196EF7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1F81-4A1A-46C8-80F6-9E17C162C778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CA86B8B-9971-4805-8E26-E19F196EF73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1F81-4A1A-46C8-80F6-9E17C162C778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6B8B-9971-4805-8E26-E19F196EF7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1F81-4A1A-46C8-80F6-9E17C162C778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6B8B-9971-4805-8E26-E19F196EF7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1F81-4A1A-46C8-80F6-9E17C162C778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6B8B-9971-4805-8E26-E19F196EF7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1F81-4A1A-46C8-80F6-9E17C162C778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6B8B-9971-4805-8E26-E19F196EF7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1F81-4A1A-46C8-80F6-9E17C162C778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6B8B-9971-4805-8E26-E19F196EF7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1F81-4A1A-46C8-80F6-9E17C162C778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6B8B-9971-4805-8E26-E19F196EF7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9F41F81-4A1A-46C8-80F6-9E17C162C778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CA86B8B-9971-4805-8E26-E19F196EF734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Макроэкономическая нестабильность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116412"/>
            <a:ext cx="4176464" cy="248550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776770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4248472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Другие </a:t>
            </a:r>
            <a:r>
              <a:rPr lang="ru-RU" b="1" dirty="0">
                <a:solidFill>
                  <a:schemeClr val="bg1"/>
                </a:solidFill>
              </a:rPr>
              <a:t>формы безработицы</a:t>
            </a:r>
          </a:p>
          <a:p>
            <a:pPr marL="137160" indent="0">
              <a:buNone/>
            </a:pPr>
            <a:r>
              <a:rPr lang="ru-RU" dirty="0"/>
              <a:t>Сезонная, обусловленная колебаниями в объеме производства определенных отраслей в зависимости от времени года, и региональная, которая формируется в том или ином регионе под влиянием экономических, демографических, религиозных и других факторов.</a:t>
            </a:r>
          </a:p>
          <a:p>
            <a:r>
              <a:rPr lang="ru-RU" b="1" dirty="0">
                <a:solidFill>
                  <a:schemeClr val="bg1"/>
                </a:solidFill>
              </a:rPr>
              <a:t>Последствия безработицы</a:t>
            </a:r>
          </a:p>
          <a:p>
            <a:pPr marL="137160" indent="0">
              <a:buNone/>
            </a:pPr>
            <a:r>
              <a:rPr lang="ru-RU" dirty="0"/>
              <a:t>Сумма многообразных социально-экономических потерь в экономике: сокращении объема ВВП, снижение налоговых поступлений в бюджет государства, усиление миграции населения, снижение уровня жизни семей безработных и т.д.</a:t>
            </a:r>
          </a:p>
          <a:p>
            <a:pPr marL="137160" indent="0">
              <a:buNone/>
            </a:pPr>
            <a:r>
              <a:rPr lang="ru-RU" dirty="0"/>
              <a:t>С другой стороны, безработица является для рыночной экономики позитивным фактором, так как представляет собой резерв рабочей силы в период экономического подъема; давит на занятых, заставляя их трудиться с полной отдачей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437112"/>
            <a:ext cx="2520280" cy="25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7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76704"/>
          </a:xfrm>
        </p:spPr>
        <p:txBody>
          <a:bodyPr/>
          <a:lstStyle/>
          <a:p>
            <a:r>
              <a:rPr lang="ru-RU" sz="2400" b="1" dirty="0">
                <a:solidFill>
                  <a:schemeClr val="bg1"/>
                </a:solidFill>
              </a:rPr>
              <a:t>Кривая Филипса</a:t>
            </a:r>
          </a:p>
          <a:p>
            <a:pPr marL="137160" indent="0">
              <a:buNone/>
            </a:pPr>
            <a:r>
              <a:rPr lang="ru-RU" sz="2400" dirty="0"/>
              <a:t>Кривая, иллюстрирующая обратную зависимость между темпами инфляции и уровнем безработицы.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Соотношение долгосрочной кривой </a:t>
            </a:r>
            <a:r>
              <a:rPr lang="ru-RU" sz="2400" b="1" dirty="0" err="1">
                <a:solidFill>
                  <a:schemeClr val="bg1"/>
                </a:solidFill>
              </a:rPr>
              <a:t>Филлипса</a:t>
            </a:r>
            <a:r>
              <a:rPr lang="ru-RU" sz="2400" b="1" dirty="0">
                <a:solidFill>
                  <a:schemeClr val="bg1"/>
                </a:solidFill>
              </a:rPr>
              <a:t> (естественный уровень безработицы) и краткосрочных кривых </a:t>
            </a:r>
            <a:r>
              <a:rPr lang="ru-RU" sz="2400" b="1" dirty="0" err="1">
                <a:solidFill>
                  <a:schemeClr val="bg1"/>
                </a:solidFill>
              </a:rPr>
              <a:t>Филлипса</a:t>
            </a:r>
            <a:endParaRPr lang="ru-RU" sz="2400" b="1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1026" name="Picture 2" descr="C:\Users\Lenovo\Pictures\Безиthtyhtyhмени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96952"/>
            <a:ext cx="4248472" cy="267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3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32688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Закон </a:t>
            </a:r>
            <a:r>
              <a:rPr lang="ru-RU" sz="2400" b="1" dirty="0" err="1">
                <a:solidFill>
                  <a:schemeClr val="bg1"/>
                </a:solidFill>
              </a:rPr>
              <a:t>Оукена</a:t>
            </a:r>
            <a:endParaRPr lang="ru-RU" sz="2400" b="1" dirty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ru-RU" sz="2400" dirty="0"/>
              <a:t>Эмпирически найденная американским экономистом </a:t>
            </a:r>
            <a:r>
              <a:rPr lang="ru-RU" sz="2400" dirty="0" err="1"/>
              <a:t>А.Оукеном</a:t>
            </a:r>
            <a:r>
              <a:rPr lang="ru-RU" sz="2400" dirty="0"/>
              <a:t> математическая зависимость между уровнем безработицы и отставанием объема реального ВВП от потенциального: </a:t>
            </a:r>
            <a:r>
              <a:rPr lang="ru-RU" sz="2400" i="1" dirty="0"/>
              <a:t>если фактический уровень безработицы превышает естественный уровень на 1%, то фактический объем производства будет ниже потенциального </a:t>
            </a:r>
            <a:r>
              <a:rPr lang="ru-RU" sz="2400" i="1" dirty="0" smtClean="0"/>
              <a:t>на </a:t>
            </a:r>
            <a:r>
              <a:rPr lang="el-GR" sz="2400" i="1" dirty="0" smtClean="0"/>
              <a:t>β</a:t>
            </a:r>
            <a:r>
              <a:rPr lang="ru-RU" sz="2400" i="1" dirty="0" smtClean="0"/>
              <a:t>%.</a:t>
            </a:r>
            <a:endParaRPr lang="ru-RU" sz="2400" i="1" dirty="0"/>
          </a:p>
          <a:p>
            <a:pPr marL="13716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68553"/>
            <a:ext cx="3960440" cy="316835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577045"/>
            <a:ext cx="2088232" cy="295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476672"/>
            <a:ext cx="8229600" cy="4709160"/>
          </a:xfrm>
        </p:spPr>
        <p:txBody>
          <a:bodyPr/>
          <a:lstStyle/>
          <a:p>
            <a:pPr marL="137160" indent="0">
              <a:buNone/>
            </a:pPr>
            <a:r>
              <a:rPr lang="ru-RU" sz="2400" dirty="0"/>
              <a:t>Коэффициент </a:t>
            </a:r>
            <a:r>
              <a:rPr lang="ru-RU" sz="2400" dirty="0" err="1"/>
              <a:t>Оукена</a:t>
            </a:r>
            <a:r>
              <a:rPr lang="ru-RU" sz="2400" dirty="0"/>
              <a:t> (коэффициент </a:t>
            </a:r>
            <a:r>
              <a:rPr lang="el-GR" sz="2400" dirty="0"/>
              <a:t>β</a:t>
            </a:r>
            <a:r>
              <a:rPr lang="ru-RU" sz="2400" dirty="0"/>
              <a:t>) различен для разных стран, однако наиболее часто его значения находятся в интервале - 2-3.</a:t>
            </a:r>
          </a:p>
          <a:p>
            <a:pPr marL="137160" indent="0">
              <a:buNone/>
            </a:pPr>
            <a:r>
              <a:rPr lang="ru-RU" sz="2400" dirty="0"/>
              <a:t>Зная соотношение между уровнями фактической и естественной безработицы и фактическим ВВП, можно вычислить абсолютные потери продукции, обусловленные безработицей.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497065"/>
            <a:ext cx="4125056" cy="12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6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20720"/>
          </a:xfrm>
        </p:spPr>
        <p:txBody>
          <a:bodyPr/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Макроэкономическая нестабильность</a:t>
            </a:r>
          </a:p>
          <a:p>
            <a:pPr marL="137160" indent="0">
              <a:buNone/>
            </a:pPr>
            <a:r>
              <a:rPr lang="ru-RU" sz="2400" dirty="0" smtClean="0"/>
              <a:t>Состояние </a:t>
            </a:r>
            <a:r>
              <a:rPr lang="ru-RU" sz="2400" dirty="0"/>
              <a:t>экономики, при котором хозяйственное развитие испытывает колебания в динамике производства, уровне цен, занятости населения, норме прибыли и других индикаторах социально-экономического </a:t>
            </a:r>
            <a:r>
              <a:rPr lang="ru-RU" sz="2400" dirty="0" smtClean="0"/>
              <a:t>устройства </a:t>
            </a:r>
            <a:r>
              <a:rPr lang="ru-RU" sz="2400" dirty="0"/>
              <a:t>общества</a:t>
            </a:r>
            <a:r>
              <a:rPr lang="ru-RU" sz="2400" dirty="0" smtClean="0"/>
              <a:t>.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Уровень цен</a:t>
            </a:r>
          </a:p>
          <a:p>
            <a:pPr marL="137160" indent="0">
              <a:buNone/>
            </a:pPr>
            <a:r>
              <a:rPr lang="ru-RU" sz="2400" dirty="0"/>
              <a:t>Средневзвешенная цена, уплачиваемая за готовые товары и услуги в данный момент времени. Используется как индикатор рыночных процессов.</a:t>
            </a:r>
          </a:p>
          <a:p>
            <a:pPr marL="137160" indent="0">
              <a:buNone/>
            </a:pP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789040"/>
            <a:ext cx="3672408" cy="286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04696"/>
          </a:xfrm>
        </p:spPr>
        <p:txBody>
          <a:bodyPr>
            <a:norm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Инфляция</a:t>
            </a:r>
          </a:p>
          <a:p>
            <a:pPr marL="137160" indent="0">
              <a:buNone/>
            </a:pPr>
            <a:r>
              <a:rPr lang="ru-RU" sz="2000" dirty="0"/>
              <a:t>Переполнение каналов денежного обращения в стране, проявляющееся в рыночной экономике в долговременном устойчивом повышении цен на все товары и услуги и ведущее к снижению уровня жизни населения и обесценению национальной денежной единицы</a:t>
            </a:r>
            <a:r>
              <a:rPr lang="ru-RU" sz="2000" dirty="0" smtClean="0"/>
              <a:t>.</a:t>
            </a:r>
            <a:endParaRPr lang="ru-RU" sz="2000" dirty="0"/>
          </a:p>
          <a:p>
            <a:pPr marL="137160" indent="0">
              <a:buNone/>
            </a:pPr>
            <a:r>
              <a:rPr lang="ru-RU" sz="2000" dirty="0"/>
              <a:t>Главный показатель инфляции - темп (или уровень) </a:t>
            </a:r>
            <a:r>
              <a:rPr lang="ru-RU" sz="2000" dirty="0" smtClean="0"/>
              <a:t>инфляции.</a:t>
            </a:r>
          </a:p>
          <a:p>
            <a:pPr marL="137160" indent="0">
              <a:buNone/>
            </a:pPr>
            <a:r>
              <a:rPr lang="ru-RU" sz="2000" dirty="0" smtClean="0"/>
              <a:t>В </a:t>
            </a:r>
            <a:r>
              <a:rPr lang="ru-RU" sz="2000" dirty="0"/>
              <a:t>командно-административной (планово-директивной) экономике инфляция проявляется </a:t>
            </a:r>
            <a:r>
              <a:rPr lang="ru-RU" sz="2000" dirty="0" smtClean="0"/>
              <a:t>как </a:t>
            </a:r>
            <a:endParaRPr lang="en-US" sz="2000" dirty="0" smtClean="0"/>
          </a:p>
          <a:p>
            <a:pPr marL="137160" indent="0">
              <a:buNone/>
            </a:pPr>
            <a:r>
              <a:rPr lang="ru-RU" sz="2000" dirty="0" smtClean="0"/>
              <a:t>скрытая</a:t>
            </a:r>
            <a:r>
              <a:rPr lang="ru-RU" sz="2000" dirty="0"/>
              <a:t>, или подавленная: </a:t>
            </a:r>
            <a:endParaRPr lang="en-US" sz="2000" dirty="0" smtClean="0"/>
          </a:p>
          <a:p>
            <a:pPr marL="137160" indent="0">
              <a:buNone/>
            </a:pPr>
            <a:r>
              <a:rPr lang="ru-RU" sz="2000" dirty="0" smtClean="0"/>
              <a:t>дефицит</a:t>
            </a:r>
            <a:r>
              <a:rPr lang="ru-RU" sz="2000" dirty="0"/>
              <a:t>, очереди, </a:t>
            </a:r>
            <a:endParaRPr lang="en-US" sz="2000" dirty="0" smtClean="0"/>
          </a:p>
          <a:p>
            <a:pPr marL="137160" indent="0">
              <a:buNone/>
            </a:pPr>
            <a:r>
              <a:rPr lang="ru-RU" sz="2000" dirty="0" smtClean="0"/>
              <a:t>«</a:t>
            </a:r>
            <a:r>
              <a:rPr lang="ru-RU" sz="2000" dirty="0"/>
              <a:t>чёрный» </a:t>
            </a:r>
            <a:r>
              <a:rPr lang="ru-RU" sz="2000" dirty="0" smtClean="0"/>
              <a:t>рынок.</a:t>
            </a:r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852936"/>
            <a:ext cx="4949056" cy="341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0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76704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Ожидаемая инфляция</a:t>
            </a:r>
          </a:p>
          <a:p>
            <a:pPr marL="137160" indent="0">
              <a:buNone/>
            </a:pPr>
            <a:r>
              <a:rPr lang="ru-RU" dirty="0"/>
              <a:t>Инфляция, прогноз которой известен и относительно точен.</a:t>
            </a:r>
          </a:p>
          <a:p>
            <a:r>
              <a:rPr lang="ru-RU" b="1" dirty="0">
                <a:solidFill>
                  <a:schemeClr val="bg1"/>
                </a:solidFill>
              </a:rPr>
              <a:t>Непредвиденная инфляция</a:t>
            </a:r>
          </a:p>
          <a:p>
            <a:pPr marL="137160" indent="0">
              <a:buNone/>
            </a:pPr>
            <a:r>
              <a:rPr lang="ru-RU" dirty="0"/>
              <a:t>Инфляция, которая наступает неожиданно, снижая жизненный уровень населения и эффективность производства.</a:t>
            </a:r>
          </a:p>
          <a:p>
            <a:r>
              <a:rPr lang="ru-RU" b="1" dirty="0">
                <a:solidFill>
                  <a:schemeClr val="bg1"/>
                </a:solidFill>
              </a:rPr>
              <a:t>Подавленная инфляция</a:t>
            </a:r>
          </a:p>
          <a:p>
            <a:pPr marL="137160" indent="0">
              <a:buNone/>
            </a:pPr>
            <a:r>
              <a:rPr lang="ru-RU" dirty="0"/>
              <a:t>Инфляция, сдерживаемая правительством путем административного регулирования цен. Итогом этого становится дефицит товаров на открытых рынках, перетекание их на «черные» рынки, где цены растут.</a:t>
            </a:r>
          </a:p>
          <a:p>
            <a:r>
              <a:rPr lang="ru-RU" b="1" dirty="0">
                <a:solidFill>
                  <a:schemeClr val="bg1"/>
                </a:solidFill>
              </a:rPr>
              <a:t>Инфляция спроса</a:t>
            </a:r>
          </a:p>
          <a:p>
            <a:pPr marL="137160" indent="0">
              <a:buNone/>
            </a:pPr>
            <a:r>
              <a:rPr lang="ru-RU" dirty="0"/>
              <a:t>Проявляется в превышении совокупного спроса над совокупным предложением, что ведет к росту общего уровня цен.</a:t>
            </a:r>
          </a:p>
          <a:p>
            <a:pPr marL="137160" indent="0">
              <a:buNone/>
            </a:pPr>
            <a:r>
              <a:rPr lang="ru-RU" dirty="0"/>
              <a:t>Объясняется с помощью кейнсианской теории: до тех пор, пока существуют неиспользованные ресурсы, изменение совокупного спроса ведет к увеличению объемов производства, занятости и доходов. Однако когда все имеющиеся ресурсы уже полностью использованы и экономика достигает своего потенциального уровня производства (вертикальный отрезок кривой совокупного предложения), дальнейшее увеличение спроса приводит к росту общего уровня цен и развитию инфляции.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64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6632"/>
            <a:ext cx="8229600" cy="5976704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Инфляция издержек</a:t>
            </a:r>
          </a:p>
          <a:p>
            <a:pPr marL="137160" indent="0">
              <a:buNone/>
            </a:pPr>
            <a:r>
              <a:rPr lang="ru-RU" sz="2400" dirty="0"/>
              <a:t>Проявляется в росте цен на эконом</a:t>
            </a:r>
            <a:r>
              <a:rPr lang="ru-RU" sz="2000" dirty="0"/>
              <a:t>ические ресурсы, вследствие чего увеличиваются затраты на производство товаров и услуг, а вместе с ними и цены на выпускаемую продукцию</a:t>
            </a:r>
            <a:r>
              <a:rPr lang="ru-RU" sz="2000" dirty="0" smtClean="0"/>
              <a:t>.</a:t>
            </a:r>
            <a:endParaRPr lang="ru-RU" sz="2000" dirty="0"/>
          </a:p>
          <a:p>
            <a:pPr marL="137160" indent="0">
              <a:buNone/>
            </a:pPr>
            <a:r>
              <a:rPr lang="ru-RU" sz="2000" dirty="0"/>
              <a:t>Повышение цен на основные факторы производства, что при прочих равных условиях уменьшает объемы производства и совокупного предложения. При прежнем уровне совокупного спроса снижение совокупного предложения приводит к росту общего уровня цен и увеличению темпа инфляции.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Стагфляция</a:t>
            </a:r>
          </a:p>
          <a:p>
            <a:pPr marL="137160" indent="0">
              <a:buNone/>
            </a:pPr>
            <a:r>
              <a:rPr lang="ru-RU" sz="2000" dirty="0"/>
              <a:t>Состояние экономики, при котором происходят одновременно спад производства, рост цен и безработицы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087719"/>
            <a:ext cx="3600400" cy="273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9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229600" cy="5328592"/>
          </a:xfrm>
        </p:spPr>
        <p:txBody>
          <a:bodyPr>
            <a:normAutofit fontScale="55000" lnSpcReduction="20000"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Трудовые ресурсы</a:t>
            </a:r>
          </a:p>
          <a:p>
            <a:pPr marL="137160" indent="0">
              <a:buNone/>
            </a:pPr>
            <a:r>
              <a:rPr lang="ru-RU" sz="3600" dirty="0"/>
              <a:t>Население трудоспособного возраста, </a:t>
            </a:r>
            <a:endParaRPr lang="en-US" sz="3600" dirty="0" smtClean="0"/>
          </a:p>
          <a:p>
            <a:pPr marL="137160" indent="0">
              <a:buNone/>
            </a:pPr>
            <a:r>
              <a:rPr lang="ru-RU" sz="3600" dirty="0" smtClean="0"/>
              <a:t>границы </a:t>
            </a:r>
            <a:r>
              <a:rPr lang="ru-RU" sz="3600" dirty="0"/>
              <a:t>которого устанавливаются в </a:t>
            </a:r>
            <a:endParaRPr lang="en-US" sz="3600" dirty="0" smtClean="0"/>
          </a:p>
          <a:p>
            <a:pPr marL="137160" indent="0">
              <a:buNone/>
            </a:pPr>
            <a:r>
              <a:rPr lang="ru-RU" sz="3600" dirty="0" smtClean="0"/>
              <a:t>каждой </a:t>
            </a:r>
            <a:r>
              <a:rPr lang="ru-RU" sz="3600" dirty="0"/>
              <a:t>стране законодательно </a:t>
            </a:r>
            <a:r>
              <a:rPr lang="ru-RU" sz="3600" dirty="0" smtClean="0"/>
              <a:t>(</a:t>
            </a:r>
            <a:r>
              <a:rPr lang="ru-RU" sz="3600" dirty="0"/>
              <a:t>в РФ </a:t>
            </a:r>
            <a:endParaRPr lang="en-US" sz="3600" dirty="0" smtClean="0"/>
          </a:p>
          <a:p>
            <a:pPr marL="137160" indent="0">
              <a:buNone/>
            </a:pPr>
            <a:r>
              <a:rPr lang="ru-RU" sz="3600" dirty="0" smtClean="0"/>
              <a:t>мужчины </a:t>
            </a:r>
            <a:r>
              <a:rPr lang="ru-RU" sz="3600" dirty="0"/>
              <a:t>- 16-59, женщины - 16-54 лет), </a:t>
            </a:r>
            <a:endParaRPr lang="en-US" sz="3600" dirty="0" smtClean="0"/>
          </a:p>
          <a:p>
            <a:pPr marL="137160" indent="0">
              <a:buNone/>
            </a:pPr>
            <a:r>
              <a:rPr lang="ru-RU" sz="3600" dirty="0" smtClean="0"/>
              <a:t>а </a:t>
            </a:r>
            <a:r>
              <a:rPr lang="ru-RU" sz="3600" dirty="0"/>
              <a:t>также лица моложе и старше трудоспособного возраста, занятые в сферах общественного хозяйства и индивидуальной трудовой деятельности.</a:t>
            </a:r>
          </a:p>
          <a:p>
            <a:pPr marL="137160" indent="0">
              <a:buNone/>
            </a:pPr>
            <a:r>
              <a:rPr lang="ru-RU" sz="3600" dirty="0"/>
              <a:t>В состав трудовых ресурсов включаются лица соответствующих возрастов, занятые в домашнем и личном крестьянском хозяйстве, обучающиеся с отрывом от производства и находящиеся на военной службе.</a:t>
            </a:r>
          </a:p>
          <a:p>
            <a:r>
              <a:rPr lang="ru-RU" sz="3600" b="1" dirty="0">
                <a:solidFill>
                  <a:schemeClr val="bg1"/>
                </a:solidFill>
              </a:rPr>
              <a:t>Экономически активное население</a:t>
            </a:r>
          </a:p>
          <a:p>
            <a:pPr marL="137160" indent="0">
              <a:buNone/>
            </a:pPr>
            <a:r>
              <a:rPr lang="ru-RU" sz="3600" dirty="0"/>
              <a:t>Население, занятое общественно полезной деятельностью, приносящей доход. По методологии Международной организации труда (МОТ) в эту категорию включают людей в возрасте от 10 до 72 лет:</a:t>
            </a:r>
          </a:p>
          <a:p>
            <a:pPr marL="137160" indent="0">
              <a:buNone/>
            </a:pPr>
            <a:r>
              <a:rPr lang="ru-RU" sz="3600" dirty="0"/>
              <a:t>•         занятых (наёмных работников и предпринимателей);</a:t>
            </a:r>
          </a:p>
          <a:p>
            <a:pPr marL="137160" indent="0">
              <a:buNone/>
            </a:pPr>
            <a:r>
              <a:rPr lang="ru-RU" sz="3600" dirty="0"/>
              <a:t>•        безработных.</a:t>
            </a:r>
          </a:p>
          <a:p>
            <a:pPr marL="13716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79736"/>
            <a:ext cx="3321766" cy="261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8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9000"/>
                    </a14:imgEffect>
                    <a14:imgEffect>
                      <a14:saturation sat="260000"/>
                    </a14:imgEffect>
                    <a14:imgEffect>
                      <a14:brightnessContrast contras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687960"/>
            <a:ext cx="2512987" cy="3661396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712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</a:rPr>
              <a:t>Безработица</a:t>
            </a:r>
            <a:endParaRPr lang="ru-RU" sz="2000" b="1" dirty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ru-RU" sz="2000" dirty="0"/>
              <a:t>Одна из главных форм проявления макроэкономической нестабильности. Социально-экономическая ситуация, при которой часть активного трудоспособного населения не может найти приемлемое для себя место работы и находится в его поисках. Основные формы безработицы: фрикционная, структурная, циклическая.</a:t>
            </a:r>
          </a:p>
          <a:p>
            <a:r>
              <a:rPr lang="ru-RU" sz="2000" b="1" dirty="0">
                <a:solidFill>
                  <a:schemeClr val="bg1"/>
                </a:solidFill>
              </a:rPr>
              <a:t>Безработный</a:t>
            </a:r>
          </a:p>
          <a:p>
            <a:pPr marL="137160" indent="0">
              <a:buNone/>
            </a:pPr>
            <a:r>
              <a:rPr lang="ru-RU" sz="2000" dirty="0"/>
              <a:t>Индивид трудоспособного возраста, </a:t>
            </a:r>
            <a:endParaRPr lang="en-US" sz="2000" dirty="0" smtClean="0"/>
          </a:p>
          <a:p>
            <a:pPr marL="137160" indent="0">
              <a:buNone/>
            </a:pPr>
            <a:r>
              <a:rPr lang="ru-RU" sz="2000" dirty="0" smtClean="0"/>
              <a:t>не </a:t>
            </a:r>
            <a:r>
              <a:rPr lang="ru-RU" sz="2000" dirty="0"/>
              <a:t>имеющий работы, но активно её ищущий.</a:t>
            </a:r>
          </a:p>
          <a:p>
            <a:r>
              <a:rPr lang="ru-RU" sz="2000" b="1" dirty="0">
                <a:solidFill>
                  <a:schemeClr val="bg1"/>
                </a:solidFill>
              </a:rPr>
              <a:t>Уровень безработицы</a:t>
            </a:r>
          </a:p>
          <a:p>
            <a:pPr marL="137160" indent="0">
              <a:buNone/>
            </a:pPr>
            <a:r>
              <a:rPr lang="ru-RU" sz="2000" dirty="0"/>
              <a:t>Основной показатель безработицы</a:t>
            </a:r>
            <a:r>
              <a:rPr lang="ru-RU" sz="2000" dirty="0" smtClean="0"/>
              <a:t>,</a:t>
            </a:r>
            <a:endParaRPr lang="en-US" sz="2000" dirty="0" smtClean="0"/>
          </a:p>
          <a:p>
            <a:pPr marL="137160" indent="0">
              <a:buNone/>
            </a:pPr>
            <a:r>
              <a:rPr lang="ru-RU" sz="2000" dirty="0" smtClean="0"/>
              <a:t>исчисляемый </a:t>
            </a:r>
            <a:r>
              <a:rPr lang="ru-RU" sz="2000" dirty="0"/>
              <a:t>как отношение числа безработных </a:t>
            </a:r>
            <a:endParaRPr lang="en-US" sz="2000" dirty="0" smtClean="0"/>
          </a:p>
          <a:p>
            <a:pPr marL="137160" indent="0">
              <a:buNone/>
            </a:pPr>
            <a:r>
              <a:rPr lang="ru-RU" sz="2000" dirty="0" smtClean="0"/>
              <a:t>к </a:t>
            </a:r>
            <a:r>
              <a:rPr lang="ru-RU" sz="2000" dirty="0"/>
              <a:t>общей численности рабочей силы, </a:t>
            </a:r>
            <a:endParaRPr lang="en-US" sz="2000" dirty="0" smtClean="0"/>
          </a:p>
          <a:p>
            <a:pPr marL="137160" indent="0">
              <a:buNone/>
            </a:pPr>
            <a:r>
              <a:rPr lang="ru-RU" sz="2000" dirty="0" smtClean="0"/>
              <a:t>выраженное </a:t>
            </a:r>
            <a:r>
              <a:rPr lang="ru-RU" sz="2000" dirty="0"/>
              <a:t>в процентах.</a:t>
            </a:r>
          </a:p>
        </p:txBody>
      </p:sp>
    </p:spTree>
    <p:extLst>
      <p:ext uri="{BB962C8B-B14F-4D97-AF65-F5344CB8AC3E}">
        <p14:creationId xmlns:p14="http://schemas.microsoft.com/office/powerpoint/2010/main" val="62317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616624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Фрикционная безработица</a:t>
            </a:r>
          </a:p>
          <a:p>
            <a:pPr marL="137160" indent="0">
              <a:buNone/>
            </a:pPr>
            <a:r>
              <a:rPr lang="ru-RU" dirty="0"/>
              <a:t>Формируется в условиях поиска или ожидания работы людьми, которые стремятся сменить место работы или впервые приступили к ее поиску.</a:t>
            </a:r>
          </a:p>
          <a:p>
            <a:pPr marL="137160" indent="0">
              <a:buNone/>
            </a:pPr>
            <a:r>
              <a:rPr lang="ru-RU" dirty="0"/>
              <a:t>При предоставлении свободы выбора рода деятельности и места работы в каждый момент времени некоторые работники оказываются в положении «между работами», поскольку часть из них увольняется по собственному желанию в связи с изменением профессиональных интересов, места жительства и т.п., а кто-то впервые приступает к поиску работы.</a:t>
            </a:r>
          </a:p>
          <a:p>
            <a:pPr marL="137160" indent="0">
              <a:buNone/>
            </a:pPr>
            <a:r>
              <a:rPr lang="ru-RU" dirty="0"/>
              <a:t>Фрикционная безработица носит добровольный и краткосрочный характер, так как у данной категории безработных имеются навыки, знания, умения, право на использование которых они готовы продать на рынке труда.</a:t>
            </a:r>
          </a:p>
          <a:p>
            <a:r>
              <a:rPr lang="ru-RU" b="1" dirty="0">
                <a:solidFill>
                  <a:schemeClr val="bg1"/>
                </a:solidFill>
              </a:rPr>
              <a:t>Структурная безработица</a:t>
            </a:r>
          </a:p>
          <a:p>
            <a:pPr marL="137160" indent="0">
              <a:buNone/>
            </a:pPr>
            <a:r>
              <a:rPr lang="ru-RU" dirty="0"/>
              <a:t>Безработица, вызванная несоответствием профессиональной подготовки рабочей силы в условиях технологических сдвигов в производстве. Это безработица среди лиц, профессии которых устарели или стали менее необходимыми в связи с НТП. Имеет преимущественно вынужденный и долгосрочный характер, так как данная категория безработных, прежде чем предлагать на рынке труда свою рабочую силу, должна пройти профессиональную переподготовку.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976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844" y="188640"/>
            <a:ext cx="3778935" cy="2670447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08520" y="1340768"/>
            <a:ext cx="8229600" cy="5040560"/>
          </a:xfrm>
        </p:spPr>
        <p:txBody>
          <a:bodyPr>
            <a:normAutofit fontScale="77500" lnSpcReduction="20000"/>
          </a:bodyPr>
          <a:lstStyle/>
          <a:p>
            <a:r>
              <a:rPr lang="ru-RU" sz="2600" b="1" dirty="0">
                <a:solidFill>
                  <a:schemeClr val="bg1"/>
                </a:solidFill>
              </a:rPr>
              <a:t>Естественный уровень безработицы</a:t>
            </a:r>
          </a:p>
          <a:p>
            <a:pPr marL="137160" indent="0">
              <a:buNone/>
            </a:pPr>
            <a:r>
              <a:rPr lang="ru-RU" sz="2600" dirty="0"/>
              <a:t>Состояние полной занятости населения, </a:t>
            </a:r>
            <a:endParaRPr lang="en-US" sz="2600" dirty="0" smtClean="0"/>
          </a:p>
          <a:p>
            <a:pPr marL="137160" indent="0">
              <a:buNone/>
            </a:pPr>
            <a:r>
              <a:rPr lang="ru-RU" sz="2600" dirty="0" smtClean="0"/>
              <a:t>означающее</a:t>
            </a:r>
            <a:r>
              <a:rPr lang="ru-RU" sz="2600" dirty="0"/>
              <a:t>, что рабочая сила используется </a:t>
            </a:r>
            <a:endParaRPr lang="en-US" sz="2600" dirty="0" smtClean="0"/>
          </a:p>
          <a:p>
            <a:pPr marL="137160" indent="0">
              <a:buNone/>
            </a:pPr>
            <a:r>
              <a:rPr lang="ru-RU" sz="2600" dirty="0" smtClean="0"/>
              <a:t>наиболее </a:t>
            </a:r>
            <a:r>
              <a:rPr lang="ru-RU" sz="2600" dirty="0"/>
              <a:t>эффективно и рационально. </a:t>
            </a:r>
            <a:endParaRPr lang="en-US" sz="2600" dirty="0" smtClean="0"/>
          </a:p>
          <a:p>
            <a:pPr marL="137160" indent="0">
              <a:buNone/>
            </a:pPr>
            <a:r>
              <a:rPr lang="ru-RU" sz="2600" dirty="0" smtClean="0"/>
              <a:t>Может </a:t>
            </a:r>
            <a:r>
              <a:rPr lang="ru-RU" sz="2600" dirty="0"/>
              <a:t>измеряться различными показателями: </a:t>
            </a:r>
            <a:endParaRPr lang="en-US" sz="2600" dirty="0" smtClean="0"/>
          </a:p>
          <a:p>
            <a:pPr marL="651510" indent="-514350">
              <a:buAutoNum type="arabicParenR"/>
            </a:pPr>
            <a:r>
              <a:rPr lang="ru-RU" sz="2600" dirty="0" smtClean="0"/>
              <a:t>уровень </a:t>
            </a:r>
            <a:r>
              <a:rPr lang="ru-RU" sz="2600" dirty="0"/>
              <a:t>безработицы при полной занятости рабочей силы; </a:t>
            </a:r>
            <a:endParaRPr lang="en-US" sz="2600" dirty="0" smtClean="0"/>
          </a:p>
          <a:p>
            <a:pPr marL="651510" indent="-514350">
              <a:buAutoNum type="arabicParenR"/>
            </a:pPr>
            <a:r>
              <a:rPr lang="ru-RU" sz="2600" dirty="0" smtClean="0"/>
              <a:t>сумма </a:t>
            </a:r>
            <a:r>
              <a:rPr lang="ru-RU" sz="2600" dirty="0"/>
              <a:t>уровней фрикционной и структурной безработицы</a:t>
            </a:r>
            <a:r>
              <a:rPr lang="ru-RU" sz="2600" dirty="0" smtClean="0"/>
              <a:t>;</a:t>
            </a:r>
            <a:endParaRPr lang="en-US" sz="2600" dirty="0" smtClean="0"/>
          </a:p>
          <a:p>
            <a:pPr marL="651510" indent="-514350">
              <a:buAutoNum type="arabicParenR"/>
            </a:pPr>
            <a:r>
              <a:rPr lang="ru-RU" sz="2600" dirty="0" smtClean="0"/>
              <a:t>уровень </a:t>
            </a:r>
            <a:r>
              <a:rPr lang="ru-RU" sz="2600" dirty="0"/>
              <a:t>безработицы при нормальном устойчивом состоянии экономики.</a:t>
            </a:r>
          </a:p>
          <a:p>
            <a:r>
              <a:rPr lang="ru-RU" sz="2600" b="1" dirty="0">
                <a:solidFill>
                  <a:schemeClr val="bg1"/>
                </a:solidFill>
              </a:rPr>
              <a:t>Циклическая безработица</a:t>
            </a:r>
          </a:p>
          <a:p>
            <a:pPr marL="137160" indent="0">
              <a:buNone/>
            </a:pPr>
            <a:r>
              <a:rPr lang="ru-RU" sz="2600" dirty="0"/>
              <a:t>Вызывается сжатием производства во время периодически повторяющихся спадов в экономике и затрагивает все сферы экономики. Означает, что фактический уровень безработицы выше естественного. Может существовать в открытой и скрытой формах. В первом случае работник полностью теряет работу, во втором работает неполный рабочий день или рабочую неделю, находится в принудительном отпуске и т.п.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3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89</TotalTime>
  <Words>1032</Words>
  <Application>Microsoft Office PowerPoint</Application>
  <PresentationFormat>Экран (4:3)</PresentationFormat>
  <Paragraphs>75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Апекс</vt:lpstr>
      <vt:lpstr>Макроэкономическая нестабильность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Макроэкономическая нестабильность</dc:title>
  <dc:creator>Lenovo</dc:creator>
  <cp:lastModifiedBy>Lenovo</cp:lastModifiedBy>
  <cp:revision>8</cp:revision>
  <dcterms:created xsi:type="dcterms:W3CDTF">2014-03-06T22:44:06Z</dcterms:created>
  <dcterms:modified xsi:type="dcterms:W3CDTF">2014-03-21T00:21:10Z</dcterms:modified>
</cp:coreProperties>
</file>