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A8F3ABD-28ED-481E-801E-A293626E2A93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7598F6D-E8F9-46D2-9DE3-27031FF1CE4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476672"/>
            <a:ext cx="5723468" cy="1828090"/>
          </a:xfrm>
        </p:spPr>
        <p:txBody>
          <a:bodyPr>
            <a:normAutofit/>
          </a:bodyPr>
          <a:lstStyle/>
          <a:p>
            <a:r>
              <a:rPr lang="ru-RU" b="1" dirty="0" smtClean="0"/>
              <a:t>Деньги и кредит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92896"/>
            <a:ext cx="397939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980728"/>
            <a:ext cx="6196405" cy="474234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«</a:t>
            </a:r>
            <a:r>
              <a:rPr lang="ru-RU" b="1" dirty="0" err="1"/>
              <a:t>Сеньораж</a:t>
            </a:r>
            <a:r>
              <a:rPr lang="ru-RU" b="1" dirty="0"/>
              <a:t>»</a:t>
            </a:r>
          </a:p>
          <a:p>
            <a:pPr marL="0" indent="0">
              <a:buNone/>
            </a:pPr>
            <a:r>
              <a:rPr lang="ru-RU" dirty="0"/>
              <a:t>Доход от печатанья денег, получивший своё название от средневекового права европейских феодалов (сеньоров) чеканить монету на своей территории. В наши дни право эмиссии принадлежит исключительно государству.</a:t>
            </a:r>
          </a:p>
          <a:p>
            <a:r>
              <a:rPr lang="ru-RU" b="1" dirty="0"/>
              <a:t>Деноминация</a:t>
            </a:r>
          </a:p>
          <a:p>
            <a:pPr marL="0" indent="0">
              <a:buNone/>
            </a:pPr>
            <a:r>
              <a:rPr lang="ru-RU" dirty="0"/>
              <a:t>Изменение нарицательной стоимости денежных знаков с обменом по определённому соотношению старых денежных знаков на новые денежные единицы. Одновременно в таком же соотношении пересчитываются цены, тарифы, заработная плата и т.д. Деноминация, как правило, проводится после периодов высокой инфляции и служит упорядочению денежного обращения.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44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58606"/>
            <a:ext cx="4116278" cy="308720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836712"/>
            <a:ext cx="6196405" cy="367240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Эмиссия денег</a:t>
            </a:r>
          </a:p>
          <a:p>
            <a:pPr marL="0" indent="0">
              <a:buNone/>
            </a:pPr>
            <a:r>
              <a:rPr lang="ru-RU" dirty="0"/>
              <a:t>Выпуск государством в обращение дополнительных наличных и безналичных денег, увеличивающий денежную массу и собственно предложение денег.</a:t>
            </a:r>
          </a:p>
          <a:p>
            <a:r>
              <a:rPr lang="ru-RU" b="1" dirty="0"/>
              <a:t>Денежно-кредитная</a:t>
            </a:r>
            <a:r>
              <a:rPr lang="ru-RU" dirty="0"/>
              <a:t> </a:t>
            </a:r>
            <a:r>
              <a:rPr lang="ru-RU" b="1" dirty="0"/>
              <a:t>политика</a:t>
            </a:r>
          </a:p>
          <a:p>
            <a:pPr marL="0" indent="0">
              <a:buNone/>
            </a:pPr>
            <a:r>
              <a:rPr lang="ru-RU" dirty="0"/>
              <a:t>Совокупность мероприятий Центрального банка страны в области денежного обращения и кредита по воздействию на макроэкономический процесс с целью достижения равновесного и устойчивого развития экономики как глобальной задачи экономического развития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61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16" y="4261702"/>
            <a:ext cx="3019535" cy="200936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836712"/>
            <a:ext cx="6196405" cy="381642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Основные типы денежно-кредитной </a:t>
            </a:r>
            <a:r>
              <a:rPr lang="ru-RU" b="1" dirty="0" smtClean="0"/>
              <a:t>политики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i="1" dirty="0"/>
              <a:t>Экспансионистская</a:t>
            </a:r>
            <a:r>
              <a:rPr lang="ru-RU" dirty="0"/>
              <a:t> (стимулирующая) направлена на увеличение объема кредитования и денежной эмиссии, </a:t>
            </a:r>
            <a:r>
              <a:rPr lang="ru-RU" dirty="0" err="1"/>
              <a:t>рестрикционная</a:t>
            </a:r>
            <a:r>
              <a:rPr lang="ru-RU" dirty="0"/>
              <a:t> (сдерживающая) на их уменьшение либо сдерживание.</a:t>
            </a:r>
          </a:p>
          <a:p>
            <a:pPr marL="0" indent="0">
              <a:buNone/>
            </a:pPr>
            <a:r>
              <a:rPr lang="ru-RU" i="1" dirty="0"/>
              <a:t>Экспансионистская</a:t>
            </a:r>
            <a:r>
              <a:rPr lang="ru-RU" dirty="0"/>
              <a:t> денежно-кредитная политика проводится </a:t>
            </a:r>
            <a:r>
              <a:rPr lang="ru-RU" dirty="0" smtClean="0"/>
              <a:t>в период </a:t>
            </a:r>
            <a:r>
              <a:rPr lang="ru-RU" dirty="0"/>
              <a:t>рецессии (кризиса), стимулирует инвестиционную деятельность, увеличивая предложение денег, что выражается в:</a:t>
            </a:r>
          </a:p>
          <a:p>
            <a:pPr marL="0" indent="0">
              <a:buNone/>
            </a:pPr>
            <a:r>
              <a:rPr lang="ru-RU" dirty="0"/>
              <a:t>•  снижении нормы обязательных резервов;</a:t>
            </a:r>
          </a:p>
          <a:p>
            <a:pPr marL="0" indent="0">
              <a:buNone/>
            </a:pPr>
            <a:r>
              <a:rPr lang="ru-RU" dirty="0"/>
              <a:t>•  снижении учетной ставки процента;</a:t>
            </a:r>
          </a:p>
          <a:p>
            <a:pPr marL="0" indent="0">
              <a:buNone/>
            </a:pPr>
            <a:r>
              <a:rPr lang="ru-RU" dirty="0"/>
              <a:t>•  покупке  Центральным  банком  государственных  ценных бумаг (операции на открытом рынке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10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43" y="3284984"/>
            <a:ext cx="4032488" cy="268832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4658" y="476672"/>
            <a:ext cx="7783016" cy="3240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err="1"/>
              <a:t>Рестрикционная</a:t>
            </a:r>
            <a:r>
              <a:rPr lang="ru-RU" dirty="0"/>
              <a:t> денежно-кредитная политика проводится в период подъема (бума) с целью предотвращения «перегрева» экономики, и направлена на снижение деловой активности и борьбу с инфляцией. Она выражается в:</a:t>
            </a:r>
          </a:p>
          <a:p>
            <a:pPr marL="0" indent="0">
              <a:buNone/>
            </a:pPr>
            <a:r>
              <a:rPr lang="ru-RU" dirty="0"/>
              <a:t>• повышении нормы обязательных резервов;</a:t>
            </a:r>
          </a:p>
          <a:p>
            <a:pPr marL="0" indent="0">
              <a:buNone/>
            </a:pPr>
            <a:r>
              <a:rPr lang="ru-RU" dirty="0"/>
              <a:t>• повышении учетной ставки процентов;</a:t>
            </a:r>
          </a:p>
          <a:p>
            <a:pPr marL="0" indent="0">
              <a:buNone/>
            </a:pPr>
            <a:r>
              <a:rPr lang="ru-RU" dirty="0"/>
              <a:t>• продажи Центральным банком государственных ценных бумаг (на открытом рынке).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67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01008"/>
            <a:ext cx="3888432" cy="233730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620688"/>
            <a:ext cx="6196405" cy="337418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Норма обязательных резервов (ставка резервирования)</a:t>
            </a:r>
          </a:p>
          <a:p>
            <a:pPr marL="0" indent="0">
              <a:buNone/>
            </a:pPr>
            <a:r>
              <a:rPr lang="ru-RU" dirty="0"/>
              <a:t>Устанавливаемая Центральным банком (ЦБ) часть привлечённых депозитов (банковских вкладов) коммерческих банков, которую они должны держать в </a:t>
            </a:r>
            <a:r>
              <a:rPr lang="ru-RU" b="1" dirty="0"/>
              <a:t>резерве</a:t>
            </a:r>
            <a:r>
              <a:rPr lang="ru-RU" dirty="0"/>
              <a:t>, т.е. на корреспондентском счёте в ЦБ и не могут использовать для выдачи кредитов. Если ЦБ повышает норму обязательных резервов, то предложение денег сокращается, так как сокращаются возможности коммерческих банков выдавать кредиты.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94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764704"/>
            <a:ext cx="7344816" cy="416627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Операции на открытом рынке</a:t>
            </a:r>
          </a:p>
          <a:p>
            <a:pPr marL="0" indent="0">
              <a:buNone/>
            </a:pPr>
            <a:r>
              <a:rPr lang="ru-RU" dirty="0"/>
              <a:t>Купля-продажа ЦБ РФ государственных ценных бумаг и его собственных ценных бумаг (облигаций). Основными субъектами этих операций, партнерами ЦБ РФ выступают коммерческие банки. Цель этих операций состоит в регулировании количества денег, обращающихся на рынке. При продаже ценных бумаг ЦБ денежная масса в обращении сокращается, а при их выкупе в денежный оборот </a:t>
            </a:r>
            <a:r>
              <a:rPr lang="ru-RU" dirty="0" smtClean="0"/>
              <a:t>вводится</a:t>
            </a:r>
            <a:r>
              <a:rPr lang="en-US" dirty="0" smtClean="0"/>
              <a:t> </a:t>
            </a:r>
            <a:r>
              <a:rPr lang="ru-RU" dirty="0" smtClean="0"/>
              <a:t>дополнительное </a:t>
            </a:r>
            <a:r>
              <a:rPr lang="ru-RU" dirty="0"/>
              <a:t>количество денег. Этот инструмент является наиболее важным и самым оперативным средством контроля за денежной массой. В странах с развитой рыночной экономикой операции на открытом рынке являются основным инструментом денежно-кредитного регулирования.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25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4336437" cy="288373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908720"/>
            <a:ext cx="6196405" cy="23762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Выпуск и продажа облигаций внутреннего государственного займа может служить средством финансового воздействия на величину бюджетного дефицита или источником средств для финансирования расходов федерального бюджета без осуществления эмиссии </a:t>
            </a:r>
            <a:r>
              <a:rPr lang="ru-RU" dirty="0" smtClean="0"/>
              <a:t>денег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69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340768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Рефинансирование</a:t>
            </a:r>
          </a:p>
          <a:p>
            <a:pPr marL="0" indent="0">
              <a:buNone/>
            </a:pPr>
            <a:r>
              <a:rPr lang="ru-RU" dirty="0"/>
              <a:t>Кредитование ЦБ кредитных организаций по ставке рефинансирования (учетной ставке), которую он устанавливает сам.</a:t>
            </a:r>
          </a:p>
          <a:p>
            <a:r>
              <a:rPr lang="ru-RU" b="1" dirty="0"/>
              <a:t>Предложение денег</a:t>
            </a:r>
          </a:p>
          <a:p>
            <a:pPr marL="0" indent="0">
              <a:buNone/>
            </a:pPr>
            <a:r>
              <a:rPr lang="ru-RU" dirty="0"/>
              <a:t>Количество денег, предлагаемое на денежном рынке банковской системой страны во главе с ЦБ. Предложение денег определяется достигнутым уровнем развития экономики, номинальным объемом ВВП, также возможностями его роста, политикой Центрального банка.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70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6"/>
            <a:ext cx="7344816" cy="360381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Спрос на деньги</a:t>
            </a:r>
          </a:p>
          <a:p>
            <a:pPr marL="0" indent="0">
              <a:buNone/>
            </a:pPr>
            <a:r>
              <a:rPr lang="ru-RU" dirty="0"/>
              <a:t>Потребность в определенном количестве денег, определяемая как количество платежных средств, которые население и фирмы хотят держать в ликвидной форме, т.е. в форме наличности и чековых депозитов.</a:t>
            </a:r>
          </a:p>
          <a:p>
            <a:r>
              <a:rPr lang="ru-RU" b="1" dirty="0"/>
              <a:t>Равновесие на денежном рынке</a:t>
            </a:r>
          </a:p>
          <a:p>
            <a:pPr marL="0" indent="0">
              <a:buNone/>
            </a:pPr>
            <a:r>
              <a:rPr lang="ru-RU" dirty="0"/>
              <a:t>Равенство количества предлагаемых денежных средств на денежном рынке количеству денег, которые желают иметь у себя население и предприниматели.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58393"/>
            <a:ext cx="2880320" cy="2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556792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Формы денег</a:t>
            </a:r>
          </a:p>
          <a:p>
            <a:pPr marL="0" indent="0">
              <a:buNone/>
            </a:pPr>
            <a:r>
              <a:rPr lang="ru-RU" dirty="0"/>
              <a:t>Две разные (наличная и безналичная) постоянно сменяющие друг друга формы существования денег (но не разные деньги!), которые принимаются деньгами на разных стадиях своего обращения в экономике.</a:t>
            </a:r>
          </a:p>
          <a:p>
            <a:r>
              <a:rPr lang="ru-RU" b="1" dirty="0" smtClean="0"/>
              <a:t>Фиат-мани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Бумажные знаки, напечатанные и объявленные законным платёжным средством (декретные деньги) от имени национального правительства.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38890"/>
            <a:ext cx="6048672" cy="378041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692696"/>
            <a:ext cx="6196405" cy="2736304"/>
          </a:xfrm>
        </p:spPr>
        <p:txBody>
          <a:bodyPr>
            <a:normAutofit lnSpcReduction="10000"/>
          </a:bodyPr>
          <a:lstStyle/>
          <a:p>
            <a:r>
              <a:rPr lang="ru-RU" sz="2200" b="1" dirty="0"/>
              <a:t>Деньги</a:t>
            </a:r>
          </a:p>
          <a:p>
            <a:pPr marL="0" indent="0">
              <a:buNone/>
            </a:pPr>
            <a:r>
              <a:rPr lang="ru-RU" sz="2200" dirty="0" smtClean="0"/>
              <a:t>Актив </a:t>
            </a:r>
            <a:r>
              <a:rPr lang="ru-RU" sz="2200" dirty="0"/>
              <a:t>(имущество), обладающий в конкретных социально-экономических условиях свойством абсолютной ликвидности, что позволяет им быть измерителем стоимости любых других благ (всеобщим эквивалентом) и всеобщей формой богатства.</a:t>
            </a:r>
          </a:p>
        </p:txBody>
      </p:sp>
    </p:spTree>
    <p:extLst>
      <p:ext uri="{BB962C8B-B14F-4D97-AF65-F5344CB8AC3E}">
        <p14:creationId xmlns:p14="http://schemas.microsoft.com/office/powerpoint/2010/main" val="31391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836712"/>
            <a:ext cx="7200800" cy="331236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Денежная база</a:t>
            </a:r>
          </a:p>
          <a:p>
            <a:pPr marL="0" indent="0">
              <a:buNone/>
            </a:pPr>
            <a:r>
              <a:rPr lang="ru-RU" dirty="0"/>
              <a:t>Сумма наличных денег и денежных средств коммерческих банков, депонированных в Центральном банке (ЦБ) в качестве </a:t>
            </a:r>
            <a:r>
              <a:rPr lang="ru-RU" dirty="0" smtClean="0"/>
              <a:t>обязательных</a:t>
            </a:r>
            <a:r>
              <a:rPr lang="en-US" dirty="0" smtClean="0"/>
              <a:t> </a:t>
            </a:r>
            <a:r>
              <a:rPr lang="ru-RU" dirty="0" smtClean="0"/>
              <a:t>резервов</a:t>
            </a:r>
            <a:r>
              <a:rPr lang="ru-RU" dirty="0"/>
              <a:t>. С помощью этих денег ЦБ выполняет свои обязательства перед коммерческими банками и государственными органами. Поскольку эти денежные резервы депонированы в ЦБ, то он их прямо и непосредственно контролирует. В силу этого их называют деньгами «высокой эффективности».</a:t>
            </a:r>
          </a:p>
          <a:p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4077072"/>
            <a:ext cx="3672408" cy="20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32549"/>
            <a:ext cx="3000333" cy="225025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764704"/>
            <a:ext cx="7272808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В широком определении </a:t>
            </a:r>
            <a:r>
              <a:rPr lang="ru-RU" b="1" dirty="0"/>
              <a:t>денежная база </a:t>
            </a:r>
            <a:r>
              <a:rPr lang="ru-RU" dirty="0"/>
              <a:t>включает:</a:t>
            </a:r>
          </a:p>
          <a:p>
            <a:pPr marL="0" indent="0">
              <a:buNone/>
            </a:pPr>
            <a:r>
              <a:rPr lang="ru-RU" dirty="0"/>
              <a:t>1)       выпущенные в обращение Банком России наличные деньги, в том числе остатки средств в кассах кредитных организаций;</a:t>
            </a:r>
          </a:p>
          <a:p>
            <a:pPr marL="0" indent="0">
              <a:buNone/>
            </a:pPr>
            <a:r>
              <a:rPr lang="ru-RU" dirty="0"/>
              <a:t>2)       средства на счетах обязательных резервов, по привлеченным кредитными организациями средствам  в национальной  и  иностранной валюте, депонируемых в Банке России;</a:t>
            </a:r>
          </a:p>
          <a:p>
            <a:pPr marL="0" indent="0">
              <a:buNone/>
            </a:pPr>
            <a:r>
              <a:rPr lang="ru-RU" dirty="0"/>
              <a:t>3)       средства на корреспондентских счетах в валюте Российской Федерации  (включая  усредненные  остатки  обязательных  резервов)  и депозитных счетах кредитных организаций в Банке России;</a:t>
            </a:r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)       вложения кредитных организаций в облигации Банка России (по рыночной стоимости);</a:t>
            </a:r>
          </a:p>
          <a:p>
            <a:pPr marL="0" indent="0">
              <a:buNone/>
            </a:pPr>
            <a:r>
              <a:rPr lang="ru-RU" dirty="0" smtClean="0"/>
              <a:t>5)       иные </a:t>
            </a:r>
            <a:r>
              <a:rPr lang="ru-RU" dirty="0"/>
              <a:t>обязательства Банка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России </a:t>
            </a:r>
            <a:r>
              <a:rPr lang="ru-RU" dirty="0"/>
              <a:t>по операциям с кредитными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организациями </a:t>
            </a:r>
            <a:r>
              <a:rPr lang="ru-RU" dirty="0"/>
              <a:t>в валюте Российской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Федерации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0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908720"/>
            <a:ext cx="6196405" cy="4814349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Денежная масса</a:t>
            </a:r>
          </a:p>
          <a:p>
            <a:pPr marL="0" indent="0">
              <a:buNone/>
            </a:pPr>
            <a:r>
              <a:rPr lang="ru-RU" dirty="0"/>
              <a:t>Совокупность всех денежных средств, находящихся в обращении в национальном хозяйстве в наличной и безналичной формах.</a:t>
            </a:r>
          </a:p>
          <a:p>
            <a:pPr marL="0" indent="0">
              <a:buNone/>
            </a:pPr>
            <a:r>
              <a:rPr lang="ru-RU" dirty="0"/>
              <a:t>На объем денежной массы влияет множество факторов: объем валового внутреннего продукта и темпы экономического роста; уровень развития и структура кредитной и банковской систем, развитие финансовых рынков; соотношение наличного и безналичного денежных оборотов; денежно-кредитная, валютная и финансовая политика государства; скорость оборота денег; состояние платежного баланса страны и т.д. Для целей измерения совокупной денежной массы и ее отдельных составляющих используют специальные показатели - </a:t>
            </a:r>
            <a:r>
              <a:rPr lang="ru-RU" i="1" dirty="0"/>
              <a:t>денежные </a:t>
            </a:r>
            <a:r>
              <a:rPr lang="ru-RU" i="1" dirty="0" smtClean="0"/>
              <a:t>агрегаты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9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6840759" cy="324036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Центральный банк (ЦБ)</a:t>
            </a:r>
          </a:p>
          <a:p>
            <a:pPr marL="0" indent="0">
              <a:buNone/>
            </a:pPr>
            <a:r>
              <a:rPr lang="ru-RU" dirty="0"/>
              <a:t>Ведущее звено национальной денежно-кредитной системы. В большинстве стран принадлежат государству, не имея дело с физическими и юридическими лицами, и является «банком банков».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США функции ЦБ выполняет </a:t>
            </a:r>
            <a:r>
              <a:rPr lang="ru-RU" b="1" dirty="0"/>
              <a:t>Федеральная резервная система </a:t>
            </a:r>
            <a:r>
              <a:rPr lang="ru-RU" dirty="0"/>
              <a:t>(ФРС), которая находится в собственности частных банков, являющихся ее членами. Однако члены Совета управляющих ФРС назначаются президентом страны по рекомендации и с согласия Сената.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29569"/>
            <a:ext cx="2160240" cy="19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66526"/>
            <a:ext cx="2357016" cy="263691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908720"/>
            <a:ext cx="7488832" cy="2952328"/>
          </a:xfrm>
        </p:spPr>
        <p:txBody>
          <a:bodyPr>
            <a:normAutofit fontScale="92500" lnSpcReduction="20000"/>
          </a:bodyPr>
          <a:lstStyle/>
          <a:p>
            <a:r>
              <a:rPr lang="ru-RU" sz="2900" b="1" dirty="0"/>
              <a:t>Денежные агрегаты</a:t>
            </a:r>
          </a:p>
          <a:p>
            <a:pPr marL="0" indent="0">
              <a:buNone/>
            </a:pPr>
            <a:r>
              <a:rPr lang="ru-RU" sz="2900" dirty="0"/>
              <a:t>Показатели объема и структуры денежной массы, которые позволяют дать не только количественную оценку величины денежной массы, но и </a:t>
            </a:r>
            <a:r>
              <a:rPr lang="ru-RU" sz="2900" dirty="0" smtClean="0"/>
              <a:t>ее воздействие </a:t>
            </a:r>
            <a:r>
              <a:rPr lang="ru-RU" sz="2900" dirty="0"/>
              <a:t>на экономическую активность в стране.</a:t>
            </a:r>
          </a:p>
          <a:p>
            <a:pPr marL="0" indent="0">
              <a:buNone/>
            </a:pPr>
            <a:r>
              <a:rPr lang="ru-RU" sz="2900" dirty="0" smtClean="0"/>
              <a:t>По мере </a:t>
            </a:r>
            <a:r>
              <a:rPr lang="ru-RU" sz="2900" dirty="0"/>
              <a:t>роста ранга и объёма денежных агрегатов их ликвидность уменьшается..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76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6"/>
            <a:ext cx="7416824" cy="46085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Количество и состав применяемых денежных агрегатов различаются по странам. Это обусловлено спецификой национальных хозяйств: уровнем развития экономики, финансовых рынков и кредитных систем; особенностями организации денежного обращения, проводимой экономической и денежно-кредитной политикой и другими факторами. В развитых странах чаще всего используются следующие основные агрегаты:</a:t>
            </a:r>
          </a:p>
          <a:p>
            <a:pPr marL="0" indent="0">
              <a:buNone/>
            </a:pPr>
            <a:r>
              <a:rPr lang="ru-RU" b="1" dirty="0"/>
              <a:t>МО</a:t>
            </a:r>
            <a:r>
              <a:rPr lang="ru-RU" dirty="0"/>
              <a:t> - наличные деньги.</a:t>
            </a:r>
          </a:p>
          <a:p>
            <a:pPr marL="0" indent="0">
              <a:buNone/>
            </a:pPr>
            <a:r>
              <a:rPr lang="ru-RU" b="1" dirty="0"/>
              <a:t>М1</a:t>
            </a:r>
            <a:r>
              <a:rPr lang="ru-RU" dirty="0"/>
              <a:t> - обычно включает наличные деньги в обращении (МО) и депозиты до востребования (средства на текущих банковских счетах).</a:t>
            </a:r>
          </a:p>
          <a:p>
            <a:pPr marL="0" indent="0">
              <a:buNone/>
            </a:pPr>
            <a:r>
              <a:rPr lang="ru-RU" b="1" dirty="0"/>
              <a:t>М2</a:t>
            </a:r>
            <a:r>
              <a:rPr lang="ru-RU" dirty="0"/>
              <a:t> - содержит агрегат М1 и, как правило, срочные депозиты и сберегательные вклады в коммерческих банках.</a:t>
            </a:r>
          </a:p>
          <a:p>
            <a:pPr marL="0" indent="0">
              <a:buNone/>
            </a:pPr>
            <a:r>
              <a:rPr lang="ru-RU" dirty="0"/>
              <a:t>Основной денежный агрегат,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рассчитываемый </a:t>
            </a:r>
            <a:r>
              <a:rPr lang="ru-RU" dirty="0"/>
              <a:t>ЦБ РФ в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настоящее </a:t>
            </a:r>
            <a:r>
              <a:rPr lang="ru-RU" dirty="0"/>
              <a:t>время, именно М2.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24020"/>
            <a:ext cx="2419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4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7702"/>
            <a:ext cx="4373353" cy="200136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7"/>
            <a:ext cx="7416824" cy="424847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Квазиденьги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Денежные средства в безналичной форме, находящиеся на срочных и сберегательных вкладах в коммерческих банках и наиболее ликвидные финансовые инструменты, обращающиеся на рынке. Соответствуют уровню агрегирования М2 за вычетом агрегата М1.</a:t>
            </a:r>
          </a:p>
          <a:p>
            <a:endParaRPr lang="ru-RU" dirty="0"/>
          </a:p>
          <a:p>
            <a:r>
              <a:rPr lang="ru-RU" b="1" dirty="0"/>
              <a:t>Ликвидность</a:t>
            </a:r>
          </a:p>
          <a:p>
            <a:pPr marL="0" indent="0">
              <a:buNone/>
            </a:pPr>
            <a:r>
              <a:rPr lang="ru-RU" dirty="0"/>
              <a:t>Способность того или иного актива (обычно финансового) быть обращенным в наличные деньги для использования в качестве средства обращения и платежа, максимально быстро и при максимально возможной степени сохранения своей номинальной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стоимости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594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77</TotalTime>
  <Words>1213</Words>
  <Application>Microsoft Office PowerPoint</Application>
  <PresentationFormat>Экран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Кнопка</vt:lpstr>
      <vt:lpstr>Деньги и кредит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Деньги и кредит</dc:title>
  <dc:creator>Lenovo</dc:creator>
  <cp:lastModifiedBy>Lenovo</cp:lastModifiedBy>
  <cp:revision>9</cp:revision>
  <dcterms:created xsi:type="dcterms:W3CDTF">2014-03-12T21:54:12Z</dcterms:created>
  <dcterms:modified xsi:type="dcterms:W3CDTF">2014-04-10T01:24:12Z</dcterms:modified>
</cp:coreProperties>
</file>