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3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91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31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0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48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46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82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7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63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7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8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66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F:\john_boswell_-_the_quit_(zvukoff.ru).mp3" TargetMode="Externa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697918"/>
            <a:ext cx="4680520" cy="2980106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3.7.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Финансовая система и политика государства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304800" y="1214422"/>
            <a:ext cx="8686800" cy="5357850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Финансы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Совокупность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денежных отношений, организованных государством,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которых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осуществляются формирование, распределение 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использование общегосударственных фондов денежных средств решения экономических, социальных и политических задач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Финансовая система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Совокупность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различных сфер или звеньев финансовых отношений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которых характеризуется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особенностями в формировании и использовании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фондов денежных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средств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john_boswell_-_the_quit_(zvukoff.ru)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/>
          <a:stretch>
            <a:fillRect/>
          </a:stretch>
        </p:blipFill>
        <p:spPr>
          <a:xfrm>
            <a:off x="9144000" y="6678024"/>
            <a:ext cx="180000" cy="1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01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62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Федеральный или государственный бюджет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Баланс доходов и расходов государства, являющийся главным звеном бюджетной системы. Государственный бюджет представляет собой форму образования и расходования фонда денежных средств, предназначенных для финансового обеспечения задач и функций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государства. В доходной части государственного бюджета указывается количество и источники поступления денежных средств. И расходной части – направления расходования денежных средств и их количественные параметры. Размер федерального бюджета отражает уровень развития страны.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Государственные доходы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Объем доходов по источникам, которыми располагают органы государственной власти и управления страны для реализации функций государства; в РФ включают: доходы государственного (федерального) бюджета, государственных внебюджетных фондов, доходы (прибыль) государственных предприятий, доходы от операций на финансовом рынке.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23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04800" y="285728"/>
            <a:ext cx="8686800" cy="5794397"/>
          </a:xfrm>
        </p:spPr>
        <p:txBody>
          <a:bodyPr>
            <a:noAutofit/>
          </a:bodyPr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Государственные расходы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Объем расходов за счет мобилизованных государственных доходов, направленных на реализацию функций государства; это расходы хозяйственного, социального, управленческого характера и расходы ив национальную оборону, предусмотренные в государственном (федеральном) бюджете, государственных и общественных внебюджетных фондах и др.</a:t>
            </a:r>
          </a:p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Важнейшие инструменты фискальной политики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 Налоги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Обязательные, индивидуально безвозмездные платежи, взимаемые с организаций и физических лиц в форме отчуждения принадлежащих им на праве собственности, хозяйственного ведения или оперативного) управления денежных средств в целях финансового обеспечения деятельности государства и или муниципальных образований.</a:t>
            </a: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Сборы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Обязательные взносы, взимаемые с организаций и физических лиц, уплата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которых является одним из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условий совершения в отношении плательщиков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сборов государственными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органами юридически значимых действий, включая предоставление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определенных прав или выдачу разрешений (лицензий).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2116" y="185376"/>
            <a:ext cx="8229600" cy="5426766"/>
          </a:xfrm>
        </p:spPr>
        <p:txBody>
          <a:bodyPr>
            <a:normAutofit fontScale="62500" lnSpcReduction="20000"/>
          </a:bodyPr>
          <a:lstStyle/>
          <a:p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Государственные субсидии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Денежные средства, пособия, финансовая помощь, выделенные из государственного бюджета местным органам власти, предприятиям, населению и предназначенные на строго определенные цели.</a:t>
            </a:r>
          </a:p>
          <a:p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Преференции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Преимущества и льготы, которые предоставляются государством в адресном порядке отдельным государствам, предприятиям, организациям для поддержки определенных видов деятельности. Осуществляются в форме снижения налогов, скидок с таможенных пошлин, установления минимальной ставки либо полного освобождения от уплаты пошлины, освобождения от платежей, предоставления выгодных кредитов.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“Налог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Тобина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Косвенный налог на безналичные операции с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валютами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предложенный американским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экономистом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нобелевской лауреатом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Джеймсом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Тобином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(1918-2002) для сдерживания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беспрепятственно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перемещения по всему миру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горячих» денег.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356992"/>
            <a:ext cx="2311524" cy="33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6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357166"/>
            <a:ext cx="8686800" cy="6215106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Представляет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собой двухступенчатый налог на безналичные конверсионные операции, конвертацию валют, покупку и передачу в долг (кредит) национальных безналичных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фиат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-мани.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первой ступени налогом в 1% должны облагаться все конверсионные (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валютообменные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операции (рубль-доллар, доллар-рубль, рубль-гривна и т.д.), наличные и безналичные, в обменных пунктах, на бирже и межбанковском рынке. Это должно лишить стимула к операциям такого рода банки, постоянно проводящие операции по переводу одной валюты в другую, размещая их в облигации и депозиты в разных странах ради выигрыша сотых долей процента доходности. При прямой (+обратной) операции конвертации суммарный налог составляет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2%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операционной суммы, что делает попытки выигрыша долей процента бессмысленным занятием.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Вторая ступень налога позволяет контролировать кредитные операции: налог в 1% на любые рублевые кредиты, выдаваемые российскими банками зарубежным, включая представительства последних в России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04665"/>
            <a:ext cx="8229600" cy="3240359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Внебюджетные фонды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Средства федерального правительства и местных властей, предназначенные для целевого финансирования расходов, не включенных в бюджет.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Страховой фонд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Резерв денежных средств, формируемый за счет страховых взносов страхователей и находящихся в оперативно-организационном управлении у страховщика (государственный централизованный страховой фонд, фонд страховщика и др.).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63561"/>
            <a:ext cx="3600400" cy="24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82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624</Words>
  <Application>Microsoft Office PowerPoint</Application>
  <PresentationFormat>Экран (4:3)</PresentationFormat>
  <Paragraphs>34</Paragraphs>
  <Slides>6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 3.7.  Финансовая система и политика государства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3.7.  Финансовая система и политика государства  </dc:title>
  <dc:creator>Lenovo</dc:creator>
  <cp:lastModifiedBy>Lenovo</cp:lastModifiedBy>
  <cp:revision>5</cp:revision>
  <dcterms:created xsi:type="dcterms:W3CDTF">2014-03-12T22:30:37Z</dcterms:created>
  <dcterms:modified xsi:type="dcterms:W3CDTF">2014-03-20T23:59:11Z</dcterms:modified>
</cp:coreProperties>
</file>