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4" r:id="rId4"/>
    <p:sldId id="262" r:id="rId5"/>
    <p:sldId id="265" r:id="rId6"/>
    <p:sldId id="263" r:id="rId7"/>
    <p:sldId id="266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6AF3C2A-3F67-4747-9CB7-EE75CDF4EDB8}">
          <p14:sldIdLst>
            <p14:sldId id="260"/>
            <p14:sldId id="261"/>
            <p14:sldId id="264"/>
            <p14:sldId id="262"/>
            <p14:sldId id="265"/>
            <p14:sldId id="263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91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31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35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0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48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46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82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07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63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78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F72A-64E4-4147-9348-D10D47F1A124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81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4F72A-64E4-4147-9348-D10D47F1A124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D7E84-7C75-4CD1-BF6C-B1BD6233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66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285" y="692696"/>
            <a:ext cx="2520280" cy="2520280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87624" y="116632"/>
            <a:ext cx="6635080" cy="114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3.8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. Налоговая система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51520" y="2492896"/>
            <a:ext cx="8686800" cy="5214974"/>
          </a:xfrm>
        </p:spPr>
        <p:txBody>
          <a:bodyPr>
            <a:normAutofit/>
          </a:bodyPr>
          <a:lstStyle/>
          <a:p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Налоги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Обязательные индивидуально безвозмездные платежи в пользу субъектов публичной власти.</a:t>
            </a:r>
          </a:p>
          <a:p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Прямые налоги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Взимаются государством непосредственно с доходов (заработной платы, прибыли, процентов) или имущества налогоплательщика (земли, строений, ценных бумаг).</a:t>
            </a:r>
          </a:p>
          <a:p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Косвенные налоги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Налоги на товары и услуги, взимаемые через надбавку в цене.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Владелец такого товара при его реализации получает налоговые суммы,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которые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перечисляет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 бюджет, выступая тем самым </a:t>
            </a:r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налогоплательщиком.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Однако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реальное бремя налогообложения несет покупатель товара, который является </a:t>
            </a:r>
            <a:r>
              <a:rPr lang="ru-RU" sz="1800" b="1" i="1" dirty="0" smtClean="0">
                <a:latin typeface="Times New Roman" pitchFamily="18" charset="0"/>
                <a:cs typeface="Times New Roman" pitchFamily="18" charset="0"/>
              </a:rPr>
              <a:t>носителем налога.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Примером косвенных налогов являются налог на добавленную стоимость и акцизы.</a:t>
            </a:r>
          </a:p>
          <a:p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67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337" y="1052736"/>
            <a:ext cx="3744416" cy="2634464"/>
          </a:xfrm>
          <a:prstGeom prst="rect">
            <a:avLst/>
          </a:prstGeom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340768"/>
            <a:ext cx="8686800" cy="4239125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Региональные налоги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РФ:</a:t>
            </a:r>
          </a:p>
          <a:p>
            <a:pPr marL="0" lv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налог на имущество организаций;</a:t>
            </a:r>
          </a:p>
          <a:p>
            <a:pPr marL="0" lv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налог на игорный бизнес;</a:t>
            </a:r>
          </a:p>
          <a:p>
            <a:pPr marL="0" lv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3)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транспортный налог.</a:t>
            </a:r>
          </a:p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Местные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налоги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РФ:</a:t>
            </a:r>
          </a:p>
          <a:p>
            <a:pPr marL="0" lv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земельный налог;</a:t>
            </a:r>
          </a:p>
          <a:p>
            <a:pPr marL="0" lv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налог на имущество физических лиц.</a:t>
            </a:r>
          </a:p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«Кривая» 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Лаффера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(«эффект» </a:t>
            </a:r>
            <a:r>
              <a:rPr lang="ru-RU" sz="2000" i="1" dirty="0" err="1" smtClean="0">
                <a:latin typeface="Times New Roman" pitchFamily="18" charset="0"/>
                <a:cs typeface="Times New Roman" pitchFamily="18" charset="0"/>
              </a:rPr>
              <a:t>Лаффера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, «колокол» </a:t>
            </a:r>
            <a:r>
              <a:rPr lang="ru-RU" sz="2000" i="1" dirty="0" err="1" smtClean="0">
                <a:latin typeface="Times New Roman" pitchFamily="18" charset="0"/>
                <a:cs typeface="Times New Roman" pitchFamily="18" charset="0"/>
              </a:rPr>
              <a:t>Лаффера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Графическая и математическая модель, показывающая связь между налоговыми ставками и объемом налоговых поступлений в бюджет. С её помощью выявляют уровень налоговой ставки (от нулевой до 100%-ной), при которой налоговые поступления достигают максимума.</a:t>
            </a:r>
          </a:p>
          <a:p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39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548681"/>
            <a:ext cx="8229600" cy="3744415"/>
          </a:xfrm>
        </p:spPr>
        <p:txBody>
          <a:bodyPr>
            <a:normAutofit fontScale="70000" lnSpcReduction="20000"/>
          </a:bodyPr>
          <a:lstStyle/>
          <a:p>
            <a:r>
              <a:rPr lang="ru-RU" sz="2900" b="1" dirty="0">
                <a:latin typeface="Times New Roman" pitchFamily="18" charset="0"/>
                <a:cs typeface="Times New Roman" pitchFamily="18" charset="0"/>
              </a:rPr>
              <a:t>Налог на добавленную стоимость (НДС)</a:t>
            </a:r>
          </a:p>
          <a:p>
            <a:pPr marL="0" indent="0">
              <a:buNone/>
            </a:pPr>
            <a:r>
              <a:rPr lang="ru-RU" sz="2900" dirty="0">
                <a:latin typeface="Times New Roman" pitchFamily="18" charset="0"/>
                <a:cs typeface="Times New Roman" pitchFamily="18" charset="0"/>
              </a:rPr>
              <a:t>Форма изъятия части добавленной стоимости, создаваемой на всех стадиях производства и реализации товаров, услуг и работ, которая вносится в бюджет по мере их реализации. Определяется добавленная стоимость как разница между валовой выручкой и затратами на производство и реализацию товаров, услуг, работ. Налог на добавленную стоимость как косвенный налог включается в цену товара.</a:t>
            </a:r>
            <a:endParaRPr lang="ru-RU" sz="29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900" b="1" dirty="0">
                <a:latin typeface="Times New Roman" pitchFamily="18" charset="0"/>
                <a:cs typeface="Times New Roman" pitchFamily="18" charset="0"/>
              </a:rPr>
              <a:t>НДФЛ (налог на доходы физического лица)</a:t>
            </a:r>
          </a:p>
          <a:p>
            <a:pPr marL="0" indent="0">
              <a:buNone/>
            </a:pPr>
            <a:r>
              <a:rPr lang="ru-RU" sz="2900" dirty="0">
                <a:latin typeface="Times New Roman" pitchFamily="18" charset="0"/>
                <a:cs typeface="Times New Roman" pitchFamily="18" charset="0"/>
              </a:rPr>
              <a:t>Прямой налог федерального уровня. Взимается по </a:t>
            </a:r>
            <a:endParaRPr lang="ru-RU" sz="29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разным </a:t>
            </a:r>
            <a:r>
              <a:rPr lang="ru-RU" sz="2900" dirty="0">
                <a:latin typeface="Times New Roman" pitchFamily="18" charset="0"/>
                <a:cs typeface="Times New Roman" pitchFamily="18" charset="0"/>
              </a:rPr>
              <a:t>ставкам в зависимости от источников </a:t>
            </a:r>
            <a:endParaRPr lang="ru-RU" sz="29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доходов </a:t>
            </a:r>
            <a:r>
              <a:rPr lang="ru-RU" sz="2900" dirty="0">
                <a:latin typeface="Times New Roman" pitchFamily="18" charset="0"/>
                <a:cs typeface="Times New Roman" pitchFamily="18" charset="0"/>
              </a:rPr>
              <a:t>(базовая ставка - 13%, дивиденды по </a:t>
            </a:r>
            <a:endParaRPr lang="ru-RU" sz="29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акциям </a:t>
            </a:r>
            <a:r>
              <a:rPr lang="ru-RU" sz="2900" dirty="0">
                <a:latin typeface="Times New Roman" pitchFamily="18" charset="0"/>
                <a:cs typeface="Times New Roman" pitchFamily="18" charset="0"/>
              </a:rPr>
              <a:t>облагаются по ставке 9%, доход в виде </a:t>
            </a:r>
            <a:endParaRPr lang="ru-RU" sz="29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выигрыша </a:t>
            </a:r>
            <a:r>
              <a:rPr lang="ru-RU" sz="2900" dirty="0">
                <a:latin typeface="Times New Roman" pitchFamily="18" charset="0"/>
                <a:cs typeface="Times New Roman" pitchFamily="18" charset="0"/>
              </a:rPr>
              <a:t>от игорного бизнеса - 35% и т.д.).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506" y="2276872"/>
            <a:ext cx="3286676" cy="444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7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357166"/>
            <a:ext cx="8515672" cy="6384202"/>
          </a:xfrm>
        </p:spPr>
        <p:txBody>
          <a:bodyPr>
            <a:normAutofit lnSpcReduction="10000"/>
          </a:bodyPr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Налог на прибыль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Прямой налог, поступления от которого идут в федеральный и региональный бюджеты. Базовая ставка налога на прибыль - 20%.</a:t>
            </a:r>
          </a:p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Акцизы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Косвенные налоги, устанавливаемые государством в процентах от отпускной цены товаров, реализуемых предприятиями-производителями и включаемых в отпускную цену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производителя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продукции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Обязанность платить акцизы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возложена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 предприятия и организации,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производящие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 реализующие подакцизные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товары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Перечень подакцизных товаров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определяется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государством.</a:t>
            </a:r>
          </a:p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Налогоплательщик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Организации и физические лица, на которых возложена обязанность уплачивать налоги и/или сборы.</a:t>
            </a:r>
          </a:p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Обязательные элементы налога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Включают основные параметры, которые присутствуют при установлении налога: объект налогообложения, налоговая база, налоговый период, налоговая ставка, порядок исчисления и сроки уплаты налога.</a:t>
            </a:r>
          </a:p>
          <a:p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Lenovo\Pictures\aksiz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307181"/>
            <a:ext cx="3096344" cy="199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82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857403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Факультативные элементы налога</a:t>
            </a: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Характеристики, которые не являются обязательными, но могут быть определены специальным законодательным налоговым актом. Например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налоговые льготы в форме налоговых вычетов, налоговых изъятий,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инвестиционного налогового кредита, отсрочки налоговых платежей и пр.</a:t>
            </a:r>
          </a:p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Дополнительные элементы налога</a:t>
            </a: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Не предусмотренные в обязательном порядке для установления налога: предмет налога, источник налога и пр.</a:t>
            </a:r>
          </a:p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Носитель налога</a:t>
            </a: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Лицо, которое несет бремя налогообложения в конечном итоге.</a:t>
            </a: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Отличия носителя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налога от налогоплательщика отчетливо проявляются в косвенных налогах. В цену товаров включаются НДС и акцизы, поэтому покупая товар, потребитель несет (бремя) тяжесть налога, но в налоговые правоотношения по поводу уплаты налогов не вступает. То есть уплачивает налог налогоплательщик (плательщик акцизов или НДС и т.п.), а фактически носителем налога является потребитель.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442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548022"/>
            <a:ext cx="3312368" cy="3309978"/>
          </a:xfrm>
          <a:prstGeom prst="rect">
            <a:avLst/>
          </a:prstGeom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500042"/>
            <a:ext cx="8686800" cy="5580083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Объект налога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Предмет, факт, событие, наличие которого дает основание дня обложения его владельца налогом.</a:t>
            </a:r>
          </a:p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Единица налогообложения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Показатель масштаба налогообложения, используемый для количественного выражения налоговой базы: мощность двигателя, тонна нефти, единица денежной суммы и др.</a:t>
            </a:r>
          </a:p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Налогооблагаемая база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Количественная оценка (или количественное выражение) предмета налогообложения. В качестве налогооблагаемой базы может выступать доход, по отношению к которому применяется налоговая ставка. Этот доход определяется путем вычета из валового дохода налогоплательщика разрешенных законодательством налоговых льгот.</a:t>
            </a:r>
          </a:p>
          <a:p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04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476673"/>
            <a:ext cx="8229600" cy="4752527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Налоговая ставка</a:t>
            </a: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Величина налога на единицу налогообложения.</a:t>
            </a:r>
          </a:p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Налоговый период</a:t>
            </a: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Период, по окончании которого определяется налоговая база и исчисляется сумма налога, подлежащая уплате. Понятие налогового и отчетного периодов (срок подведения окончательных или промежуточных итогов, составления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предъявления в налоговый орган </a:t>
            </a: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отчетности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 различаются, но в ряде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случаев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налоговый и отчетный период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совпадают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Однако в определённых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законом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случаях отчет может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представляться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 несколько раз в течение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одного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налогового периода.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420888"/>
            <a:ext cx="2694387" cy="42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827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718</Words>
  <Application>Microsoft Office PowerPoint</Application>
  <PresentationFormat>Экран (4:3)</PresentationFormat>
  <Paragraphs>64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3.8. Налоговая система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3.7.  Финансовая система и политика государства</dc:title>
  <dc:creator>Lenovo</dc:creator>
  <cp:lastModifiedBy>Lenovo</cp:lastModifiedBy>
  <cp:revision>7</cp:revision>
  <dcterms:created xsi:type="dcterms:W3CDTF">2014-03-12T22:30:37Z</dcterms:created>
  <dcterms:modified xsi:type="dcterms:W3CDTF">2014-03-21T00:31:18Z</dcterms:modified>
</cp:coreProperties>
</file>