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5" r:id="rId3"/>
    <p:sldId id="262" r:id="rId4"/>
    <p:sldId id="266" r:id="rId5"/>
    <p:sldId id="263" r:id="rId6"/>
    <p:sldId id="267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EC647-1CBE-4B9A-B074-7873FD5B270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B117C-480A-4F0B-84AB-2C5AEA8D4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8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117C-480A-4F0B-84AB-2C5AEA8D4D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77652"/>
            <a:ext cx="4536504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.9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Финансовые рынки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68961"/>
            <a:ext cx="8686800" cy="439248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Финансовый рынок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Рынок, на котором продается и покупается денежный капитал. На этом рынке выделяются следующие сегменты: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денежный рынок, рынок кредитов и рынок ценных бумаг.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Рынок ценных бумаг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(фондовый рынок)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Особый вид финансовых отношений, возникающий при эмиссии и размещении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ценных бумаг (независимо от типа эмитента), а также деятельность участников рынка по последующему обращению ценных бумаг.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Имеет специфическую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форму организации, центральным звеном которой является фондовая биржа. В кредитно-финансовой системе государства является завершающим и самым мобильным звеном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Фондовый рынок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включает в себя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эмитентов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(юридических или физических лиц), выпускающих ценные бумаги,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инвесторов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(юридических или физических лиц), покупающих ценные бумаги, а также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посредников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(дилеров, брокеров, и др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0648"/>
            <a:ext cx="2533464" cy="1688976"/>
          </a:xfrm>
          <a:prstGeom prst="rect">
            <a:avLst/>
          </a:prstGeom>
          <a:effectLst>
            <a:reflection stA="0" endPos="65000" dist="50800" dir="5400000" sy="-100000" algn="bl" rotWithShape="0"/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0554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Эмитент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Лицо, выпускающее ценные бумаги. Выпуск ценных бумаг - это </a:t>
            </a:r>
            <a:r>
              <a:rPr lang="ru-RU" sz="2900" i="1" dirty="0">
                <a:latin typeface="Times New Roman" pitchFamily="18" charset="0"/>
                <a:cs typeface="Times New Roman" pitchFamily="18" charset="0"/>
              </a:rPr>
              <a:t>эмиссия</a:t>
            </a:r>
            <a:r>
              <a:rPr lang="ru-RU" sz="29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приобретатель ценных бумаг - </a:t>
            </a:r>
            <a:r>
              <a:rPr lang="ru-RU" sz="2900" i="1" dirty="0">
                <a:latin typeface="Times New Roman" pitchFamily="18" charset="0"/>
                <a:cs typeface="Times New Roman" pitchFamily="18" charset="0"/>
              </a:rPr>
              <a:t>инвестор.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Биржа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Определённый тип организации оптового рынка. Существуют товарные, валютные и фондовые биржи.</a:t>
            </a: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Товарные биржи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Представляют собой оптовые рынки массовых однородных товаров, продающихся крупными партиями по образцам (зерно, нефть, металлы и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пр.).</a:t>
            </a: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Валютные биржи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Площадки торговли иностранной валютой по рыночным ценам.</a:t>
            </a:r>
          </a:p>
          <a:p>
            <a:endParaRPr lang="ru-RU" dirty="0"/>
          </a:p>
        </p:txBody>
      </p:sp>
      <p:pic>
        <p:nvPicPr>
          <p:cNvPr id="1026" name="Picture 2" descr="C:\Users\Lenovo\Pictures\4571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47397"/>
            <a:ext cx="4752528" cy="30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285728"/>
            <a:ext cx="8686800" cy="614366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Фондовая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биржа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Организатор торговли на рынке ценных бумаг, предоставляющий услуги по заключению сделок купли-продажи с ценными бумагами между участниками рынка. Функции фондовой биржи: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заключение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сделок купли-продажи ценных бумаг;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   обеспечение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взаиморасчетов по деньгам и ценным бумагам;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    формирование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рыночной цены ценных бумаг.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Брокер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Профессиональный участник биржевых торгов, торгующий по поручениям клиентов за комиссионное вознаграждение.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Lenovo\Pictures\1514763_201210312048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789040"/>
            <a:ext cx="3761847" cy="28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40871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Внебиржевой оборот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Купля-продажа биржевого товара или ценных бумаг, минуя биржу.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Акция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Ценная бумага, свидетельствующая о доле собственности в акционерной компании, дающая право на получение дохода и формальное право на участие в управлении. Выпускаются акции: именные, на предъявителя, простые и привилегированные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Курс акций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Цена, по которой акция продается.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Номинальный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курс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нарицательная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стоимость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первоначальный курс при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выпуске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акции (цена, указанная на самой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Реальный курс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фактическая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по которой акция продается/покупается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Листинг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Процедура допуска акций в специальный котировочный список биржи, дающий право участия в биржевых торгах.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2896"/>
            <a:ext cx="2880320" cy="19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357166"/>
            <a:ext cx="8686800" cy="614366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Котировка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Выявление цены в процессе биржевого торга и публикация цен в биржевом бюллетене (котировальном листе).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Облигация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Срочная долговая ценная бумага, удостоверяющая отношения займа между ее владельцем и эмитентом и приносящая доход в виде фиксированной процентной ставки.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Фьючерсный контракт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Стандартный срочный биржевой контракт купли-продажи базового актива, при заключении которого продавец и покупатель договариваются об уровне цены и сроке поставки актива.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Форвардный контракт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Соглашение о продаже определенного актива по фиксированной цене с поставкой и расчетом в установленное время в будущем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отличие от фьючерсного форвардный контракт не обладает стандартизованными параметрами объема, качества товара и даты поставки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941168"/>
            <a:ext cx="3235346" cy="191683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234857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Опцион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Право купить или продать актив по установленной цене в течение определенного времени.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Главное отличие опциона от фьючерса в том, что фьючерс - это обязательство, а опцион - это право.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Дивиденд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Доход, выплачиваемый акционерным обществом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владельцу акции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Контрольный пакет акций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Количество акций, дающее возможность его владельцам оказывать реальное воздействие при принятии решений по управлению акционерной компанией. Теоретически контрольный пакет равен 50% плюс одна акция, практически даже несколько процентов могут давать реальные права на управление компанией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Блокирующий пакет акций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Доля акций, позволяющая влиять на решения совета директоров компании, накладывая вето на решения, требующие квалифицированного большинства (3/4 или 2/3). Обычно составляет 25%+1 акция.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Дилер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Профессиональный участник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биржевых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торгов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торгующий на свой страх и риск,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собственные деньги.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3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419975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Фондовые индексы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Обобщающие показатели состояния рынка ценных бумаг, отражающие текущее состояние и основные тенденции развития фондового рынка. Наиболее известным является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индекс Доу-Джонса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(США), который рассчитывается на основе курсов акций 30 ведущих промышленных компаний («голубых фишек»), акции которых котируются на Нью-Йоркской фондовой бирже.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российской экономики по ценам продаж самых ликвидных акций рассчитываются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индексы РТС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(Российской торговой системы) и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ММВБ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(Московской межбанковской валютной биржи). С 2013 г. начался процесс объединения этих биржевых площадок.</a:t>
            </a:r>
          </a:p>
          <a:p>
            <a:endParaRPr lang="ru-RU" dirty="0"/>
          </a:p>
        </p:txBody>
      </p:sp>
      <p:pic>
        <p:nvPicPr>
          <p:cNvPr id="3074" name="Picture 2" descr="C:\Users\Lenovo\Pictures\Birzhi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840518" cy="26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39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691</Words>
  <Application>Microsoft Office PowerPoint</Application>
  <PresentationFormat>Экран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3.9. Финансовые рынки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3.7.  Финансовая система и политика государства</dc:title>
  <dc:creator>Lenovo</dc:creator>
  <cp:lastModifiedBy>Lenovo</cp:lastModifiedBy>
  <cp:revision>9</cp:revision>
  <dcterms:created xsi:type="dcterms:W3CDTF">2014-03-12T22:30:37Z</dcterms:created>
  <dcterms:modified xsi:type="dcterms:W3CDTF">2014-03-21T01:04:45Z</dcterms:modified>
</cp:coreProperties>
</file>