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71" r:id="rId9"/>
    <p:sldId id="273" r:id="rId10"/>
    <p:sldId id="274" r:id="rId11"/>
    <p:sldId id="275" r:id="rId12"/>
    <p:sldId id="272" r:id="rId13"/>
    <p:sldId id="264" r:id="rId14"/>
    <p:sldId id="265" r:id="rId15"/>
    <p:sldId id="266" r:id="rId16"/>
    <p:sldId id="267" r:id="rId17"/>
    <p:sldId id="268" r:id="rId18"/>
    <p:sldId id="269" r:id="rId19"/>
    <p:sldId id="270"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2" autoAdjust="0"/>
  </p:normalViewPr>
  <p:slideViewPr>
    <p:cSldViewPr>
      <p:cViewPr varScale="1">
        <p:scale>
          <a:sx n="66" d="100"/>
          <a:sy n="66" d="100"/>
        </p:scale>
        <p:origin x="1506" y="66"/>
      </p:cViewPr>
      <p:guideLst>
        <p:guide orient="horz" pos="2160"/>
        <p:guide pos="2880"/>
      </p:guideLst>
    </p:cSldViewPr>
  </p:slideViewPr>
  <p:outlineViewPr>
    <p:cViewPr>
      <p:scale>
        <a:sx n="33" d="100"/>
        <a:sy n="33" d="100"/>
      </p:scale>
      <p:origin x="0" y="27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295F18-D7DC-445B-944C-63D479C8C8B9}" type="datetimeFigureOut">
              <a:rPr lang="en-US" smtClean="0"/>
              <a:t>10/10/2022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45292-7A00-4203-98ED-0AA57E3BFB2D}" type="slidenum">
              <a:rPr lang="en-US" smtClean="0"/>
              <a:t>‹#›</a:t>
            </a:fld>
            <a:endParaRPr lang="en-US"/>
          </a:p>
        </p:txBody>
      </p:sp>
    </p:spTree>
    <p:extLst>
      <p:ext uri="{BB962C8B-B14F-4D97-AF65-F5344CB8AC3E}">
        <p14:creationId xmlns:p14="http://schemas.microsoft.com/office/powerpoint/2010/main" val="367374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1.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1.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5" Type="http://schemas.openxmlformats.org/officeDocument/2006/relationships/image" Target="../media/image1.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5" Type="http://schemas.openxmlformats.org/officeDocument/2006/relationships/image" Target="../media/image1.pn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1.pn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4a"/><Relationship Id="rId1" Type="http://schemas.microsoft.com/office/2007/relationships/media" Target="../media/media17.m4a"/><Relationship Id="rId5" Type="http://schemas.openxmlformats.org/officeDocument/2006/relationships/image" Target="../media/image1.png"/><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4a"/><Relationship Id="rId1" Type="http://schemas.microsoft.com/office/2007/relationships/media" Target="../media/media18.m4a"/><Relationship Id="rId5" Type="http://schemas.openxmlformats.org/officeDocument/2006/relationships/image" Target="../media/image1.pn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4a"/><Relationship Id="rId1" Type="http://schemas.microsoft.com/office/2007/relationships/media" Target="../media/media19.m4a"/><Relationship Id="rId5" Type="http://schemas.openxmlformats.org/officeDocument/2006/relationships/image" Target="../media/image1.pn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0.m4a"/><Relationship Id="rId1" Type="http://schemas.microsoft.com/office/2007/relationships/media" Target="../media/media20.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xml"/><Relationship Id="rId7" Type="http://schemas.openxmlformats.org/officeDocument/2006/relationships/image" Target="../media/image3.jpe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jpeg"/><Relationship Id="rId5" Type="http://schemas.openxmlformats.org/officeDocument/2006/relationships/hyperlink" Target="https://www.whatshot.in/" TargetMode="External"/><Relationship Id="rId4" Type="http://schemas.openxmlformats.org/officeDocument/2006/relationships/hyperlink" Target="https://insider.in/online-events-india"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1.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62000"/>
            <a:ext cx="8534400" cy="1600200"/>
          </a:xfrm>
        </p:spPr>
        <p:txBody>
          <a:bodyPr>
            <a:normAutofit fontScale="90000"/>
          </a:bodyPr>
          <a:lstStyle/>
          <a:p>
            <a:pPr>
              <a:lnSpc>
                <a:spcPct val="150000"/>
              </a:lnSpc>
            </a:pPr>
            <a:r>
              <a:rPr lang="en-US" b="1" u="sng" spc="300" dirty="0"/>
              <a:t>EventsHap</a:t>
            </a:r>
            <a:r>
              <a:rPr lang="en-US" dirty="0"/>
              <a:t/>
            </a:r>
            <a:br>
              <a:rPr lang="en-US" dirty="0"/>
            </a:br>
            <a:r>
              <a:rPr lang="en-US" dirty="0"/>
              <a:t>- </a:t>
            </a:r>
            <a:r>
              <a:rPr lang="en-US" i="1" dirty="0"/>
              <a:t>Uncovering events around you!!!</a:t>
            </a:r>
            <a:endParaRPr lang="en-US" dirty="0"/>
          </a:p>
        </p:txBody>
      </p:sp>
      <p:sp>
        <p:nvSpPr>
          <p:cNvPr id="3" name="Subtitle 2"/>
          <p:cNvSpPr>
            <a:spLocks noGrp="1"/>
          </p:cNvSpPr>
          <p:nvPr>
            <p:ph type="subTitle" idx="1"/>
          </p:nvPr>
        </p:nvSpPr>
        <p:spPr>
          <a:xfrm>
            <a:off x="914400" y="3886200"/>
            <a:ext cx="6858000" cy="2133600"/>
          </a:xfrm>
        </p:spPr>
        <p:txBody>
          <a:bodyPr>
            <a:normAutofit/>
          </a:bodyPr>
          <a:lstStyle/>
          <a:p>
            <a:pPr algn="l"/>
            <a:r>
              <a:rPr lang="en-US" dirty="0" smtClean="0">
                <a:solidFill>
                  <a:schemeClr val="tx1"/>
                </a:solidFill>
              </a:rPr>
              <a:t>DARSHIT KOTHARI    (20FOTCA11060)</a:t>
            </a:r>
            <a:endParaRPr lang="en-US" dirty="0">
              <a:solidFill>
                <a:schemeClr val="tx1"/>
              </a:solidFill>
            </a:endParaRPr>
          </a:p>
          <a:p>
            <a:pPr algn="l"/>
            <a:r>
              <a:rPr lang="en-US" dirty="0" smtClean="0">
                <a:solidFill>
                  <a:schemeClr val="tx1"/>
                </a:solidFill>
              </a:rPr>
              <a:t>DHRUV GAJJAR         (20FOTCA11038)</a:t>
            </a:r>
            <a:endParaRPr lang="en-US" dirty="0">
              <a:solidFill>
                <a:schemeClr val="tx1"/>
              </a:solidFill>
            </a:endParaRPr>
          </a:p>
          <a:p>
            <a:pPr algn="l"/>
            <a:endParaRPr lang="en-US"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Audio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746328714"/>
      </p:ext>
    </p:extLst>
  </p:cSld>
  <p:clrMapOvr>
    <a:masterClrMapping/>
  </p:clrMapOvr>
  <p:transition spd="slow" advTm="209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500"/>
                                        <p:tgtEl>
                                          <p:spTgt spid="2"/>
                                        </p:tgtEl>
                                      </p:cBhvr>
                                    </p:animEffect>
                                  </p:childTnLst>
                                </p:cTn>
                              </p:par>
                              <p:par>
                                <p:cTn id="10" presetID="42" presetClass="entr" presetSubtype="0" fill="hold" nodeType="with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0" fill="hold" display="0">
                  <p:stCondLst>
                    <p:cond delay="indefinite"/>
                  </p:stCondLst>
                  <p:endCondLst>
                    <p:cond evt="onStopAudio" delay="0">
                      <p:tgtEl>
                        <p:sldTgt/>
                      </p:tgtEl>
                    </p:cond>
                  </p:endCondLst>
                </p:cTn>
                <p:tgtEl>
                  <p:spTgt spid="8"/>
                </p:tgtEl>
              </p:cMediaNode>
            </p:audio>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914400"/>
          </a:xfrm>
        </p:spPr>
        <p:txBody>
          <a:bodyPr/>
          <a:lstStyle/>
          <a:p>
            <a:r>
              <a:rPr lang="en-US" b="1" dirty="0"/>
              <a:t>Data Flow Diagram(DFD)</a:t>
            </a:r>
          </a:p>
        </p:txBody>
      </p:sp>
      <p:sp>
        <p:nvSpPr>
          <p:cNvPr id="10" name="TextBox 9"/>
          <p:cNvSpPr txBox="1"/>
          <p:nvPr/>
        </p:nvSpPr>
        <p:spPr>
          <a:xfrm>
            <a:off x="0" y="381000"/>
            <a:ext cx="549894" cy="6477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vert="wordArtVert" wrap="square" rtlCol="0">
            <a:spAutoFit/>
          </a:bodyPr>
          <a:lstStyle/>
          <a:p>
            <a:r>
              <a:rPr lang="en-US" sz="1600" spc="-300" dirty="0"/>
              <a:t>    </a:t>
            </a:r>
            <a:r>
              <a:rPr lang="en-US" sz="2000" b="1" spc="-300" dirty="0"/>
              <a:t>LEVEL 1 USER</a:t>
            </a:r>
            <a:endParaRPr lang="en-US" sz="1600" b="1" spc="-300" dirty="0"/>
          </a:p>
        </p:txBody>
      </p:sp>
      <p:sp>
        <p:nvSpPr>
          <p:cNvPr id="12" name="TextBox 11"/>
          <p:cNvSpPr txBox="1"/>
          <p:nvPr/>
        </p:nvSpPr>
        <p:spPr>
          <a:xfrm>
            <a:off x="8592969" y="394855"/>
            <a:ext cx="549894" cy="64631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vert="wordArtVert" wrap="square" rtlCol="0">
            <a:spAutoFit/>
          </a:bodyPr>
          <a:lstStyle/>
          <a:p>
            <a:r>
              <a:rPr lang="en-US" sz="2000" b="1" spc="-300" dirty="0"/>
              <a:t>   LEVEL 1 USER</a:t>
            </a:r>
          </a:p>
        </p:txBody>
      </p:sp>
      <p:sp>
        <p:nvSpPr>
          <p:cNvPr id="5" name="Rectangle 4"/>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712421-2764-414C-8D4A-2322DA5E7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990600"/>
            <a:ext cx="6019800" cy="5867400"/>
          </a:xfrm>
          <a:prstGeom prst="rect">
            <a:avLst/>
          </a:prstGeom>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249731972"/>
      </p:ext>
    </p:extLst>
  </p:cSld>
  <p:clrMapOvr>
    <a:masterClrMapping/>
  </p:clrMapOvr>
  <p:transition spd="slow" advTm="1594">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6"/>
                </p:tgtEl>
              </p:cMediaNode>
            </p:audio>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914400"/>
          </a:xfrm>
        </p:spPr>
        <p:txBody>
          <a:bodyPr/>
          <a:lstStyle/>
          <a:p>
            <a:r>
              <a:rPr lang="en-US" b="1" dirty="0"/>
              <a:t>Data Flow Diagram(DFD)</a:t>
            </a:r>
          </a:p>
        </p:txBody>
      </p:sp>
      <p:sp>
        <p:nvSpPr>
          <p:cNvPr id="10" name="TextBox 9"/>
          <p:cNvSpPr txBox="1"/>
          <p:nvPr/>
        </p:nvSpPr>
        <p:spPr>
          <a:xfrm>
            <a:off x="0" y="381000"/>
            <a:ext cx="513410" cy="6477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vert="wordArtVert" wrap="square" rtlCol="0">
            <a:spAutoFit/>
          </a:bodyPr>
          <a:lstStyle/>
          <a:p>
            <a:r>
              <a:rPr lang="en-US" b="1" spc="-300" dirty="0"/>
              <a:t>LEVEL 1 EVENT MANAGER</a:t>
            </a:r>
            <a:endParaRPr lang="en-US" sz="1400" b="1" spc="-300" dirty="0"/>
          </a:p>
        </p:txBody>
      </p:sp>
      <p:sp>
        <p:nvSpPr>
          <p:cNvPr id="12" name="TextBox 11"/>
          <p:cNvSpPr txBox="1"/>
          <p:nvPr/>
        </p:nvSpPr>
        <p:spPr>
          <a:xfrm>
            <a:off x="8650882" y="381001"/>
            <a:ext cx="513410" cy="650315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vert="wordArtVert" wrap="square" rtlCol="0">
            <a:spAutoFit/>
          </a:bodyPr>
          <a:lstStyle/>
          <a:p>
            <a:r>
              <a:rPr lang="en-US" b="1" spc="-300" dirty="0"/>
              <a:t>LEVEL 1 EVENT MANAGER</a:t>
            </a:r>
          </a:p>
        </p:txBody>
      </p:sp>
      <p:sp>
        <p:nvSpPr>
          <p:cNvPr id="5" name="Rectangle 4"/>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5A2C4C-60BB-459A-B430-444285F6A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610" y="1104900"/>
            <a:ext cx="7202780" cy="5753100"/>
          </a:xfrm>
          <a:prstGeom prst="rect">
            <a:avLst/>
          </a:prstGeom>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672315953"/>
      </p:ext>
    </p:extLst>
  </p:cSld>
  <p:clrMapOvr>
    <a:masterClrMapping/>
  </p:clrMapOvr>
  <p:transition spd="slow" advTm="1579">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6"/>
                </p:tgtEl>
              </p:cMediaNode>
            </p:audio>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40375"/>
            <a:ext cx="8229600" cy="1143000"/>
          </a:xfrm>
        </p:spPr>
        <p:txBody>
          <a:bodyPr/>
          <a:lstStyle/>
          <a:p>
            <a:r>
              <a:rPr lang="en-US" b="1" dirty="0"/>
              <a:t>Entity Relationship(ER) Diagram</a:t>
            </a:r>
          </a:p>
        </p:txBody>
      </p:sp>
      <p:pic>
        <p:nvPicPr>
          <p:cNvPr id="5" name="Picture 4">
            <a:extLst>
              <a:ext uri="{FF2B5EF4-FFF2-40B4-BE49-F238E27FC236}">
                <a16:creationId xmlns:a16="http://schemas.microsoft.com/office/drawing/2014/main" id="{A9B9577C-6C6D-4286-8769-1004486C5B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1066800"/>
            <a:ext cx="6400800" cy="5791200"/>
          </a:xfrm>
          <a:prstGeom prst="rect">
            <a:avLst/>
          </a:prstGeom>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033959132"/>
      </p:ext>
    </p:extLst>
  </p:cSld>
  <p:clrMapOvr>
    <a:masterClrMapping/>
  </p:clrMapOvr>
  <p:transition spd="slow" advTm="134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6"/>
                </p:tgtEl>
              </p:cMediaNode>
            </p:audio>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52500"/>
          </a:xfrm>
        </p:spPr>
        <p:txBody>
          <a:bodyPr/>
          <a:lstStyle/>
          <a:p>
            <a:r>
              <a:rPr lang="en-US" b="1" dirty="0"/>
              <a:t>Black Box Testing</a:t>
            </a:r>
          </a:p>
        </p:txBody>
      </p:sp>
      <p:sp>
        <p:nvSpPr>
          <p:cNvPr id="3" name="Content Placeholder 2"/>
          <p:cNvSpPr>
            <a:spLocks noGrp="1"/>
          </p:cNvSpPr>
          <p:nvPr>
            <p:ph idx="1"/>
          </p:nvPr>
        </p:nvSpPr>
        <p:spPr>
          <a:xfrm>
            <a:off x="436418" y="1586346"/>
            <a:ext cx="8229600" cy="3886199"/>
          </a:xfrm>
        </p:spPr>
        <p:txBody>
          <a:bodyPr>
            <a:normAutofit/>
          </a:bodyPr>
          <a:lstStyle/>
          <a:p>
            <a:pPr algn="just"/>
            <a:r>
              <a:rPr lang="en-US" sz="2800" b="1" dirty="0"/>
              <a:t>Black Box Testing</a:t>
            </a:r>
            <a:r>
              <a:rPr lang="en-US" sz="2800" dirty="0"/>
              <a:t> is a software testing method in which the functionalities of software applications are tested without having knowledge of internal code structure, implementation details and internal paths.</a:t>
            </a:r>
          </a:p>
          <a:p>
            <a:pPr algn="just"/>
            <a:r>
              <a:rPr lang="en-US" sz="2800" dirty="0"/>
              <a:t>In short, a process done by laymen from inserting the input to getting the output is known as Black Box Testing.</a:t>
            </a:r>
          </a:p>
          <a:p>
            <a:r>
              <a:rPr lang="en-US" sz="2800" dirty="0"/>
              <a:t>It is also known as Behavioral Testing.</a:t>
            </a:r>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17718" y="5472545"/>
            <a:ext cx="2667000" cy="609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600" b="1" dirty="0">
                <a:solidFill>
                  <a:schemeClr val="bg1"/>
                </a:solidFill>
              </a:rPr>
              <a:t>Black Box</a:t>
            </a:r>
          </a:p>
        </p:txBody>
      </p:sp>
      <p:cxnSp>
        <p:nvCxnSpPr>
          <p:cNvPr id="8" name="Straight Arrow Connector 7"/>
          <p:cNvCxnSpPr/>
          <p:nvPr/>
        </p:nvCxnSpPr>
        <p:spPr>
          <a:xfrm>
            <a:off x="1600200" y="5791199"/>
            <a:ext cx="1600200" cy="0"/>
          </a:xfrm>
          <a:prstGeom prst="straightConnector1">
            <a:avLst/>
          </a:prstGeom>
          <a:ln w="571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84718" y="5791199"/>
            <a:ext cx="1600200" cy="0"/>
          </a:xfrm>
          <a:prstGeom prst="straightConnector1">
            <a:avLst/>
          </a:prstGeom>
          <a:ln w="571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95400" y="5377235"/>
            <a:ext cx="935182" cy="400110"/>
          </a:xfrm>
          <a:prstGeom prst="rect">
            <a:avLst/>
          </a:prstGeom>
          <a:noFill/>
        </p:spPr>
        <p:txBody>
          <a:bodyPr wrap="square" rtlCol="0">
            <a:spAutoFit/>
          </a:bodyPr>
          <a:lstStyle/>
          <a:p>
            <a:r>
              <a:rPr lang="en-US" sz="2000" b="1" dirty="0"/>
              <a:t>Input</a:t>
            </a:r>
            <a:endParaRPr lang="en-US" b="1" dirty="0"/>
          </a:p>
        </p:txBody>
      </p:sp>
      <p:sp>
        <p:nvSpPr>
          <p:cNvPr id="13" name="TextBox 12"/>
          <p:cNvSpPr txBox="1"/>
          <p:nvPr/>
        </p:nvSpPr>
        <p:spPr>
          <a:xfrm>
            <a:off x="6712527" y="5377235"/>
            <a:ext cx="935182" cy="369332"/>
          </a:xfrm>
          <a:prstGeom prst="rect">
            <a:avLst/>
          </a:prstGeom>
          <a:noFill/>
        </p:spPr>
        <p:txBody>
          <a:bodyPr wrap="square" rtlCol="0">
            <a:spAutoFit/>
          </a:bodyPr>
          <a:lstStyle/>
          <a:p>
            <a:r>
              <a:rPr lang="en-US" b="1" dirty="0"/>
              <a:t>Output</a:t>
            </a:r>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675501708"/>
      </p:ext>
    </p:extLst>
  </p:cSld>
  <p:clrMapOvr>
    <a:masterClrMapping/>
  </p:clrMapOvr>
  <p:transition spd="slow" advTm="314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5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10" presetClass="entr" presetSubtype="0" fill="hold" grpId="0" nodeType="withEffect">
                                  <p:stCondLst>
                                    <p:cond delay="17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750"/>
                                        <p:tgtEl>
                                          <p:spTgt spid="12"/>
                                        </p:tgtEl>
                                      </p:cBhvr>
                                    </p:animEffect>
                                  </p:childTnLst>
                                </p:cTn>
                              </p:par>
                              <p:par>
                                <p:cTn id="28" presetID="10" presetClass="entr" presetSubtype="0" fill="hold" grpId="0" nodeType="withEffect">
                                  <p:stCondLst>
                                    <p:cond delay="175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750"/>
                                        <p:tgtEl>
                                          <p:spTgt spid="13"/>
                                        </p:tgtEl>
                                      </p:cBhvr>
                                    </p:animEffect>
                                  </p:childTnLst>
                                </p:cTn>
                              </p:par>
                              <p:par>
                                <p:cTn id="31" presetID="10" presetClass="entr" presetSubtype="0" fill="hold" nodeType="withEffect">
                                  <p:stCondLst>
                                    <p:cond delay="175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175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175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0" fill="hold" display="0">
                  <p:stCondLst>
                    <p:cond delay="indefinite"/>
                  </p:stCondLst>
                  <p:endCondLst>
                    <p:cond evt="onStopAudio" delay="0">
                      <p:tgtEl>
                        <p:sldTgt/>
                      </p:tgtEl>
                    </p:cond>
                  </p:endCondLst>
                </p:cTn>
                <p:tgtEl>
                  <p:spTgt spid="7"/>
                </p:tgtEl>
              </p:cMediaNode>
            </p:audio>
          </p:childTnLst>
        </p:cTn>
      </p:par>
    </p:tnLst>
    <p:bldLst>
      <p:bldP spid="2" grpId="0"/>
      <p:bldP spid="3" grpId="0" build="p"/>
      <p:bldP spid="5" grpId="0" animBg="1"/>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143000"/>
          </a:xfrm>
        </p:spPr>
        <p:txBody>
          <a:bodyPr/>
          <a:lstStyle/>
          <a:p>
            <a:r>
              <a:rPr lang="en-US" sz="4000" b="1" u="sng" dirty="0"/>
              <a:t>Steps to Black box testing:</a:t>
            </a:r>
            <a:endParaRPr lang="en-US" b="1" u="sng" dirty="0"/>
          </a:p>
        </p:txBody>
      </p:sp>
      <p:sp>
        <p:nvSpPr>
          <p:cNvPr id="3" name="Content Placeholder 2"/>
          <p:cNvSpPr>
            <a:spLocks noGrp="1"/>
          </p:cNvSpPr>
          <p:nvPr>
            <p:ph idx="1"/>
          </p:nvPr>
        </p:nvSpPr>
        <p:spPr>
          <a:xfrm>
            <a:off x="457200" y="1295400"/>
            <a:ext cx="8229600" cy="1066800"/>
          </a:xfrm>
        </p:spPr>
        <p:txBody>
          <a:bodyPr/>
          <a:lstStyle/>
          <a:p>
            <a:pPr marL="0" indent="0">
              <a:buNone/>
            </a:pPr>
            <a:r>
              <a:rPr lang="en-US" dirty="0"/>
              <a:t>Step 1 : Visit the website. </a:t>
            </a:r>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438400"/>
            <a:ext cx="7848600" cy="4038600"/>
          </a:xfrm>
          <a:prstGeom prst="rect">
            <a:avLst/>
          </a:prstGeom>
          <a:ln>
            <a:noFill/>
          </a:ln>
          <a:effectLst>
            <a:outerShdw blurRad="292100" dist="139700" dir="2700000" algn="tl" rotWithShape="0">
              <a:srgbClr val="333333">
                <a:alpha val="65000"/>
              </a:srgbClr>
            </a:outerShdw>
          </a:effectLst>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398031674"/>
      </p:ext>
    </p:extLst>
  </p:cSld>
  <p:clrMapOvr>
    <a:masterClrMapping/>
  </p:clrMapOvr>
  <p:transition spd="slow" advTm="356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42" presetClass="entr" presetSubtype="0" fill="hold" grpId="0" nodeType="withEffect">
                                  <p:stCondLst>
                                    <p:cond delay="7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10" presetClass="entr" presetSubtype="0" fill="hold" nodeType="withEffect">
                                  <p:stCondLst>
                                    <p:cond delay="175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8" fill="hold" display="0">
                  <p:stCondLst>
                    <p:cond delay="indefinite"/>
                  </p:stCondLst>
                  <p:endCondLst>
                    <p:cond evt="onStopAudio" delay="0">
                      <p:tgtEl>
                        <p:sldTgt/>
                      </p:tgtEl>
                    </p:cond>
                  </p:endCondLst>
                </p:cTn>
                <p:tgtEl>
                  <p:spTgt spid="7"/>
                </p:tgtEl>
              </p:cMediaNode>
            </p:audio>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143000"/>
          </a:xfrm>
        </p:spPr>
        <p:txBody>
          <a:bodyPr/>
          <a:lstStyle/>
          <a:p>
            <a:r>
              <a:rPr lang="en-US" sz="4000" b="1" u="sng" dirty="0"/>
              <a:t>Steps to Black box testing:</a:t>
            </a:r>
            <a:endParaRPr lang="en-US" b="1" u="sng" dirty="0"/>
          </a:p>
        </p:txBody>
      </p:sp>
      <p:sp>
        <p:nvSpPr>
          <p:cNvPr id="3" name="Content Placeholder 2"/>
          <p:cNvSpPr>
            <a:spLocks noGrp="1"/>
          </p:cNvSpPr>
          <p:nvPr>
            <p:ph idx="1"/>
          </p:nvPr>
        </p:nvSpPr>
        <p:spPr>
          <a:xfrm>
            <a:off x="457200" y="1295400"/>
            <a:ext cx="8229600" cy="1066801"/>
          </a:xfrm>
        </p:spPr>
        <p:txBody>
          <a:bodyPr>
            <a:normAutofit fontScale="25000" lnSpcReduction="20000"/>
          </a:bodyPr>
          <a:lstStyle/>
          <a:p>
            <a:pPr marL="0" indent="0">
              <a:lnSpc>
                <a:spcPct val="120000"/>
              </a:lnSpc>
              <a:buNone/>
            </a:pPr>
            <a:r>
              <a:rPr lang="en-US" sz="12800" dirty="0"/>
              <a:t>Step 2 : Choose the event category you prefer to visit. </a:t>
            </a:r>
          </a:p>
          <a:p>
            <a:pPr marL="0" indent="0">
              <a:buNone/>
            </a:pPr>
            <a:r>
              <a:rPr lang="en-US" dirty="0"/>
              <a:t> </a:t>
            </a:r>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438401"/>
            <a:ext cx="7848600" cy="4114800"/>
          </a:xfrm>
          <a:prstGeom prst="rect">
            <a:avLst/>
          </a:prstGeom>
          <a:ln>
            <a:noFill/>
          </a:ln>
          <a:effectLst>
            <a:outerShdw blurRad="292100" dist="139700" dir="2700000" algn="tl" rotWithShape="0">
              <a:srgbClr val="333333">
                <a:alpha val="65000"/>
              </a:srgbClr>
            </a:outerShdw>
          </a:effectLst>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995375137"/>
      </p:ext>
    </p:extLst>
  </p:cSld>
  <p:clrMapOvr>
    <a:masterClrMapping/>
  </p:clrMapOvr>
  <p:transition spd="slow" advTm="270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42"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1000"/>
                                        <p:tgtEl>
                                          <p:spTgt spid="3">
                                            <p:txEl>
                                              <p:pRg st="0" end="0"/>
                                            </p:txEl>
                                          </p:spTgt>
                                        </p:tgtEl>
                                      </p:cBhvr>
                                    </p:animEffect>
                                    <p:anim calcmode="lin" valueType="num">
                                      <p:cBhvr>
                                        <p:cTn id="1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10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0" fill="hold" display="0">
                  <p:stCondLst>
                    <p:cond delay="indefinite"/>
                  </p:stCondLst>
                  <p:endCondLst>
                    <p:cond evt="onStopAudio" delay="0">
                      <p:tgtEl>
                        <p:sldTgt/>
                      </p:tgtEl>
                    </p:cond>
                  </p:endCondLst>
                </p:cTn>
                <p:tgtEl>
                  <p:spTgt spid="7"/>
                </p:tgtEl>
              </p:cMediaNode>
            </p:audio>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143000"/>
          </a:xfrm>
        </p:spPr>
        <p:txBody>
          <a:bodyPr/>
          <a:lstStyle/>
          <a:p>
            <a:r>
              <a:rPr lang="en-US" sz="4000" b="1" u="sng" dirty="0"/>
              <a:t>Steps to Black box testing:</a:t>
            </a:r>
            <a:endParaRPr lang="en-US" b="1" u="sng" dirty="0"/>
          </a:p>
        </p:txBody>
      </p:sp>
      <p:sp>
        <p:nvSpPr>
          <p:cNvPr id="3" name="Content Placeholder 2"/>
          <p:cNvSpPr>
            <a:spLocks noGrp="1"/>
          </p:cNvSpPr>
          <p:nvPr>
            <p:ph idx="1"/>
          </p:nvPr>
        </p:nvSpPr>
        <p:spPr>
          <a:xfrm>
            <a:off x="457200" y="1295400"/>
            <a:ext cx="7924801" cy="1066801"/>
          </a:xfrm>
        </p:spPr>
        <p:txBody>
          <a:bodyPr>
            <a:normAutofit fontScale="25000" lnSpcReduction="20000"/>
          </a:bodyPr>
          <a:lstStyle/>
          <a:p>
            <a:pPr marL="0" indent="0">
              <a:lnSpc>
                <a:spcPct val="120000"/>
              </a:lnSpc>
              <a:buNone/>
            </a:pPr>
            <a:r>
              <a:rPr lang="en-US" sz="12800" dirty="0"/>
              <a:t>Step 3 :Select the event you want to visit and Click on ‘Pay now’.</a:t>
            </a:r>
            <a:endParaRPr lang="en-US"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427" y="2362200"/>
            <a:ext cx="7803574" cy="4114800"/>
          </a:xfrm>
          <a:prstGeom prst="rect">
            <a:avLst/>
          </a:prstGeom>
          <a:ln>
            <a:noFill/>
          </a:ln>
          <a:effectLst>
            <a:outerShdw blurRad="292100" dist="139700" dir="2700000" algn="tl" rotWithShape="0">
              <a:srgbClr val="333333">
                <a:alpha val="65000"/>
              </a:srgbClr>
            </a:outerShdw>
          </a:effectLst>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382102084"/>
      </p:ext>
    </p:extLst>
  </p:cSld>
  <p:clrMapOvr>
    <a:masterClrMapping/>
  </p:clrMapOvr>
  <p:transition spd="slow" advTm="276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42"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1000"/>
                                        <p:tgtEl>
                                          <p:spTgt spid="3">
                                            <p:txEl>
                                              <p:pRg st="0" end="0"/>
                                            </p:txEl>
                                          </p:spTgt>
                                        </p:tgtEl>
                                      </p:cBhvr>
                                    </p:animEffect>
                                    <p:anim calcmode="lin" valueType="num">
                                      <p:cBhvr>
                                        <p:cTn id="1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2" presetID="10" presetClass="entr" presetSubtype="0" fill="hold"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7"/>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143000"/>
          </a:xfrm>
        </p:spPr>
        <p:txBody>
          <a:bodyPr/>
          <a:lstStyle/>
          <a:p>
            <a:r>
              <a:rPr lang="en-US" sz="4000" b="1" u="sng" dirty="0"/>
              <a:t>Steps to Black box testing:</a:t>
            </a:r>
            <a:endParaRPr lang="en-US" b="1" u="sng" dirty="0"/>
          </a:p>
        </p:txBody>
      </p:sp>
      <p:sp>
        <p:nvSpPr>
          <p:cNvPr id="3" name="Content Placeholder 2"/>
          <p:cNvSpPr>
            <a:spLocks noGrp="1"/>
          </p:cNvSpPr>
          <p:nvPr>
            <p:ph idx="1"/>
          </p:nvPr>
        </p:nvSpPr>
        <p:spPr>
          <a:xfrm>
            <a:off x="457201" y="1295401"/>
            <a:ext cx="8077200" cy="1066799"/>
          </a:xfrm>
        </p:spPr>
        <p:txBody>
          <a:bodyPr>
            <a:noAutofit/>
          </a:bodyPr>
          <a:lstStyle/>
          <a:p>
            <a:pPr marL="0" indent="0">
              <a:lnSpc>
                <a:spcPct val="120000"/>
              </a:lnSpc>
              <a:buNone/>
            </a:pPr>
            <a:r>
              <a:rPr lang="en-US" sz="2800" dirty="0"/>
              <a:t>Step 4 : It will redirect to log in page, where user needs to fill the login form if the user has any account.</a:t>
            </a:r>
            <a:endParaRPr lang="en-US" sz="700"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425" y="2362200"/>
            <a:ext cx="7803575" cy="4114801"/>
          </a:xfrm>
          <a:prstGeom prst="rect">
            <a:avLst/>
          </a:prstGeom>
          <a:ln>
            <a:noFill/>
          </a:ln>
          <a:effectLst>
            <a:outerShdw blurRad="292100" dist="139700" dir="2700000" algn="tl" rotWithShape="0">
              <a:srgbClr val="333333">
                <a:alpha val="65000"/>
              </a:srgbClr>
            </a:outerShdw>
          </a:effectLst>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675068755"/>
      </p:ext>
    </p:extLst>
  </p:cSld>
  <p:clrMapOvr>
    <a:masterClrMapping/>
  </p:clrMapOvr>
  <p:transition spd="slow" advTm="262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42"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1000"/>
                                        <p:tgtEl>
                                          <p:spTgt spid="3">
                                            <p:txEl>
                                              <p:pRg st="0" end="0"/>
                                            </p:txEl>
                                          </p:spTgt>
                                        </p:tgtEl>
                                      </p:cBhvr>
                                    </p:animEffect>
                                    <p:anim calcmode="lin" valueType="num">
                                      <p:cBhvr>
                                        <p:cTn id="1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2" presetID="10" presetClass="entr" presetSubtype="0" fill="hold" nodeType="withEffect">
                                  <p:stCondLst>
                                    <p:cond delay="10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7"/>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143000"/>
          </a:xfrm>
        </p:spPr>
        <p:txBody>
          <a:bodyPr/>
          <a:lstStyle/>
          <a:p>
            <a:r>
              <a:rPr lang="en-US" sz="4000" b="1" u="sng" dirty="0"/>
              <a:t>Steps to Black box testing:</a:t>
            </a:r>
            <a:endParaRPr lang="en-US" b="1" u="sng"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4569" y="838200"/>
            <a:ext cx="8077200" cy="1447800"/>
          </a:xfrm>
        </p:spPr>
        <p:txBody>
          <a:bodyPr>
            <a:noAutofit/>
          </a:bodyPr>
          <a:lstStyle/>
          <a:p>
            <a:pPr marL="0" indent="0">
              <a:lnSpc>
                <a:spcPct val="120000"/>
              </a:lnSpc>
              <a:buNone/>
            </a:pPr>
            <a:r>
              <a:rPr lang="en-US" sz="2800" dirty="0"/>
              <a:t>Step 5 : If the user do not have an account , then click on ‘Get an account’ and fill the details to create an account and than login </a:t>
            </a:r>
            <a:endParaRPr lang="en-US" sz="7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569" y="2362200"/>
            <a:ext cx="7803576" cy="4114801"/>
          </a:xfrm>
          <a:prstGeom prst="rect">
            <a:avLst/>
          </a:prstGeom>
          <a:ln>
            <a:noFill/>
          </a:ln>
          <a:effectLst>
            <a:outerShdw blurRad="292100" dist="139700" dir="2700000" algn="tl" rotWithShape="0">
              <a:srgbClr val="333333">
                <a:alpha val="65000"/>
              </a:srgbClr>
            </a:outerShdw>
          </a:effectLst>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442863431"/>
      </p:ext>
    </p:extLst>
  </p:cSld>
  <p:clrMapOvr>
    <a:masterClrMapping/>
  </p:clrMapOvr>
  <p:transition spd="slow" advTm="31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42"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1000"/>
                                        <p:tgtEl>
                                          <p:spTgt spid="3">
                                            <p:txEl>
                                              <p:pRg st="0" end="0"/>
                                            </p:txEl>
                                          </p:spTgt>
                                        </p:tgtEl>
                                      </p:cBhvr>
                                    </p:animEffect>
                                    <p:anim calcmode="lin" valueType="num">
                                      <p:cBhvr>
                                        <p:cTn id="1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2" presetID="10" presetClass="entr" presetSubtype="0" fill="hold"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7"/>
                </p:tgtEl>
              </p:cMediaNode>
            </p:audio>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143000"/>
          </a:xfrm>
        </p:spPr>
        <p:txBody>
          <a:bodyPr/>
          <a:lstStyle/>
          <a:p>
            <a:r>
              <a:rPr lang="en-US" sz="4000" b="1" u="sng" dirty="0"/>
              <a:t>Steps to Black box testing:</a:t>
            </a:r>
            <a:endParaRPr lang="en-US" b="1" u="sng" dirty="0"/>
          </a:p>
        </p:txBody>
      </p:sp>
      <p:sp>
        <p:nvSpPr>
          <p:cNvPr id="3" name="Content Placeholder 2"/>
          <p:cNvSpPr>
            <a:spLocks noGrp="1"/>
          </p:cNvSpPr>
          <p:nvPr>
            <p:ph idx="1"/>
          </p:nvPr>
        </p:nvSpPr>
        <p:spPr>
          <a:xfrm>
            <a:off x="533400" y="1004455"/>
            <a:ext cx="8077200" cy="1447800"/>
          </a:xfrm>
        </p:spPr>
        <p:txBody>
          <a:bodyPr>
            <a:noAutofit/>
          </a:bodyPr>
          <a:lstStyle/>
          <a:p>
            <a:pPr marL="0" indent="0">
              <a:buNone/>
            </a:pPr>
            <a:r>
              <a:rPr lang="en-US" sz="2800" dirty="0"/>
              <a:t>Step 6 : Revisit the same event and now again click on ’Pay now’ and fill the remaining details and click on ‘Book now’.</a:t>
            </a:r>
            <a:endParaRPr lang="en-US" sz="700"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713" y="2362200"/>
            <a:ext cx="7803577" cy="4114801"/>
          </a:xfrm>
          <a:prstGeom prst="rect">
            <a:avLst/>
          </a:prstGeom>
          <a:ln>
            <a:noFill/>
          </a:ln>
          <a:effectLst>
            <a:outerShdw blurRad="292100" dist="139700" dir="2700000" algn="tl" rotWithShape="0">
              <a:srgbClr val="333333">
                <a:alpha val="65000"/>
              </a:srgbClr>
            </a:outerShdw>
          </a:effectLst>
        </p:spPr>
      </p:pic>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423417546"/>
      </p:ext>
    </p:extLst>
  </p:cSld>
  <p:clrMapOvr>
    <a:masterClrMapping/>
  </p:clrMapOvr>
  <p:transition spd="slow" advTm="279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42"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1000"/>
                                        <p:tgtEl>
                                          <p:spTgt spid="3">
                                            <p:txEl>
                                              <p:pRg st="0" end="0"/>
                                            </p:txEl>
                                          </p:spTgt>
                                        </p:tgtEl>
                                      </p:cBhvr>
                                    </p:animEffect>
                                    <p:anim calcmode="lin" valueType="num">
                                      <p:cBhvr>
                                        <p:cTn id="1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2" presetID="10" presetClass="entr" presetSubtype="0" fill="hold" nodeType="withEffect">
                                  <p:stCondLst>
                                    <p:cond delay="10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7"/>
                </p:tgtEl>
              </p:cMediaNode>
            </p:audio>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18"/>
            <a:ext cx="8229600" cy="1036638"/>
          </a:xfrm>
        </p:spPr>
        <p:txBody>
          <a:bodyPr/>
          <a:lstStyle/>
          <a:p>
            <a:r>
              <a:rPr lang="en-US" b="1" dirty="0"/>
              <a:t>Abstract</a:t>
            </a:r>
          </a:p>
        </p:txBody>
      </p:sp>
      <p:sp>
        <p:nvSpPr>
          <p:cNvPr id="3" name="Content Placeholder 2"/>
          <p:cNvSpPr>
            <a:spLocks noGrp="1"/>
          </p:cNvSpPr>
          <p:nvPr>
            <p:ph idx="1"/>
          </p:nvPr>
        </p:nvSpPr>
        <p:spPr>
          <a:xfrm>
            <a:off x="457200" y="1219200"/>
            <a:ext cx="8229600" cy="4800600"/>
          </a:xfrm>
        </p:spPr>
        <p:txBody>
          <a:bodyPr>
            <a:normAutofit fontScale="55000" lnSpcReduction="20000"/>
          </a:bodyPr>
          <a:lstStyle/>
          <a:p>
            <a:pPr marL="0" indent="0" algn="just">
              <a:buNone/>
            </a:pPr>
            <a:r>
              <a:rPr lang="en-US" sz="4500" dirty="0">
                <a:latin typeface="Times New Roman" pitchFamily="18" charset="0"/>
                <a:cs typeface="Times New Roman" pitchFamily="18" charset="0"/>
              </a:rPr>
              <a:t>‘EventsHap – The Website which is designed to assist people in finding rejuvenating and fruitful activities.’ People during their leisure time usually finds it difficult to search for some events or activities to attend, Since there is no platform that can notify them about the activities happening in the nearby areas. Majority of people finds it tough to figure out what to do on the weekends. Hence , resulting in waste of time. </a:t>
            </a:r>
          </a:p>
          <a:p>
            <a:pPr marL="0" indent="0" algn="just">
              <a:buNone/>
            </a:pPr>
            <a:endParaRPr lang="en-US" sz="4500" dirty="0">
              <a:latin typeface="Times New Roman" pitchFamily="18" charset="0"/>
              <a:cs typeface="Times New Roman" pitchFamily="18" charset="0"/>
            </a:endParaRPr>
          </a:p>
          <a:p>
            <a:pPr marL="0" indent="0" algn="just">
              <a:buNone/>
            </a:pPr>
            <a:r>
              <a:rPr lang="en-US" sz="4500" dirty="0">
                <a:latin typeface="Times New Roman" pitchFamily="18" charset="0"/>
                <a:cs typeface="Times New Roman" pitchFamily="18" charset="0"/>
              </a:rPr>
              <a:t>Whether it's a weekend or weekdays, Events like gaming tournaments, marathons, </a:t>
            </a:r>
            <a:r>
              <a:rPr lang="en-US" sz="4500" dirty="0" err="1">
                <a:latin typeface="Times New Roman" pitchFamily="18" charset="0"/>
                <a:cs typeface="Times New Roman" pitchFamily="18" charset="0"/>
              </a:rPr>
              <a:t>cyclothon</a:t>
            </a:r>
            <a:r>
              <a:rPr lang="en-US" sz="4500" dirty="0">
                <a:latin typeface="Times New Roman" pitchFamily="18" charset="0"/>
                <a:cs typeface="Times New Roman" pitchFamily="18" charset="0"/>
              </a:rPr>
              <a:t>, concerts, </a:t>
            </a:r>
            <a:r>
              <a:rPr lang="en-US" sz="4500" dirty="0" err="1">
                <a:latin typeface="Times New Roman" pitchFamily="18" charset="0"/>
                <a:cs typeface="Times New Roman" pitchFamily="18" charset="0"/>
              </a:rPr>
              <a:t>etc</a:t>
            </a:r>
            <a:r>
              <a:rPr lang="en-US" sz="4500" dirty="0">
                <a:latin typeface="Times New Roman" pitchFamily="18" charset="0"/>
                <a:cs typeface="Times New Roman" pitchFamily="18" charset="0"/>
              </a:rPr>
              <a:t> take place on regular basis, which are used to fill the empty spaces of lives. Through this website the user can easily find events happening around them.</a:t>
            </a:r>
          </a:p>
          <a:p>
            <a:pPr marL="0" indent="0">
              <a:buNone/>
            </a:pPr>
            <a:endParaRPr lang="en-US"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423093947"/>
      </p:ext>
    </p:extLst>
  </p:cSld>
  <p:clrMapOvr>
    <a:masterClrMapping/>
  </p:clrMapOvr>
  <p:transition spd="slow" advTm="208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42" presetClass="entr" presetSubtype="0" fill="hold" grpId="0" nodeType="with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0" fill="hold" display="0">
                  <p:stCondLst>
                    <p:cond delay="indefinite"/>
                  </p:stCondLst>
                  <p:endCondLst>
                    <p:cond evt="onStopAudio" delay="0">
                      <p:tgtEl>
                        <p:sldTgt/>
                      </p:tgtEl>
                    </p:cond>
                  </p:endCondLst>
                </p:cTn>
                <p:tgtEl>
                  <p:spTgt spid="7"/>
                </p:tgtEl>
              </p:cMediaNode>
            </p:audio>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2971800"/>
            <a:ext cx="5105399" cy="923330"/>
          </a:xfrm>
          <a:prstGeom prst="rect">
            <a:avLst/>
          </a:prstGeom>
          <a:noFill/>
        </p:spPr>
        <p:txBody>
          <a:bodyPr wrap="squar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
        <p:nvSpPr>
          <p:cNvPr id="6" name="Rectangle 5"/>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Audio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198101859"/>
      </p:ext>
    </p:extLst>
  </p:cSld>
  <p:clrMapOvr>
    <a:masterClrMapping/>
  </p:clrMapOvr>
  <p:transition spd="slow" advTm="511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2" presetClass="entr" presetSubtype="4" fill="hold" grpId="0" nodeType="withEffect">
                                  <p:stCondLst>
                                    <p:cond delay="100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1000" fill="hold"/>
                                        <p:tgtEl>
                                          <p:spTgt spid="5"/>
                                        </p:tgtEl>
                                        <p:attrNameLst>
                                          <p:attrName>ppt_x</p:attrName>
                                        </p:attrNameLst>
                                      </p:cBhvr>
                                      <p:tavLst>
                                        <p:tav tm="0">
                                          <p:val>
                                            <p:strVal val="#ppt_x"/>
                                          </p:val>
                                        </p:tav>
                                        <p:tav tm="100000">
                                          <p:val>
                                            <p:strVal val="#ppt_x"/>
                                          </p:val>
                                        </p:tav>
                                      </p:tavLst>
                                    </p:anim>
                                    <p:anim calcmode="lin" valueType="num">
                                      <p:cBhvr additive="base">
                                        <p:cTn id="10"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3"/>
                </p:tgtEl>
              </p:cMediaNode>
            </p:audio>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036638"/>
          </a:xfrm>
        </p:spPr>
        <p:txBody>
          <a:bodyPr/>
          <a:lstStyle/>
          <a:p>
            <a:r>
              <a:rPr lang="en-US" b="1" spc="-150" dirty="0"/>
              <a:t>Need of this system</a:t>
            </a:r>
          </a:p>
        </p:txBody>
      </p:sp>
      <p:sp>
        <p:nvSpPr>
          <p:cNvPr id="3" name="Content Placeholder 2"/>
          <p:cNvSpPr>
            <a:spLocks noGrp="1"/>
          </p:cNvSpPr>
          <p:nvPr>
            <p:ph idx="1"/>
          </p:nvPr>
        </p:nvSpPr>
        <p:spPr>
          <a:xfrm>
            <a:off x="457200" y="1371600"/>
            <a:ext cx="8229600" cy="4800600"/>
          </a:xfrm>
        </p:spPr>
        <p:txBody>
          <a:bodyPr>
            <a:normAutofit/>
          </a:bodyPr>
          <a:lstStyle/>
          <a:p>
            <a:pPr lvl="0"/>
            <a:r>
              <a:rPr lang="en-US" sz="2800" dirty="0">
                <a:latin typeface="Times New Roman" pitchFamily="18" charset="0"/>
                <a:cs typeface="Times New Roman" pitchFamily="18" charset="0"/>
              </a:rPr>
              <a:t>In today’s life, people have many options to enjoy weekends but with many options comes more trouble to choose places nearby.</a:t>
            </a:r>
          </a:p>
          <a:p>
            <a:pPr lvl="0"/>
            <a:r>
              <a:rPr lang="en-US" sz="2800" dirty="0">
                <a:latin typeface="Times New Roman" pitchFamily="18" charset="0"/>
                <a:cs typeface="Times New Roman" pitchFamily="18" charset="0"/>
              </a:rPr>
              <a:t>It is very time consuming and complex to search such events near surrounding.</a:t>
            </a:r>
          </a:p>
          <a:p>
            <a:pPr lvl="0"/>
            <a:r>
              <a:rPr lang="en-US" sz="2800" dirty="0">
                <a:latin typeface="Times New Roman" pitchFamily="18" charset="0"/>
                <a:cs typeface="Times New Roman" pitchFamily="18" charset="0"/>
              </a:rPr>
              <a:t>For this people have to gather information as such they don’t know about the events occurring nearby.</a:t>
            </a:r>
          </a:p>
          <a:p>
            <a:pPr lvl="0"/>
            <a:r>
              <a:rPr lang="en-US" sz="2800" dirty="0">
                <a:latin typeface="Times New Roman" pitchFamily="18" charset="0"/>
                <a:cs typeface="Times New Roman" pitchFamily="18" charset="0"/>
              </a:rPr>
              <a:t>This web application will help people to overcome from such issues and search an immediate result of events occurring nearby. </a:t>
            </a:r>
          </a:p>
          <a:p>
            <a:pPr marL="0" indent="0">
              <a:buNone/>
            </a:pPr>
            <a:endParaRPr lang="en-US" dirty="0">
              <a:latin typeface="Times New Roman" pitchFamily="18" charset="0"/>
              <a:cs typeface="Times New Roman" pitchFamily="18" charset="0"/>
            </a:endParaRPr>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733334732"/>
      </p:ext>
    </p:extLst>
  </p:cSld>
  <p:clrMapOvr>
    <a:masterClrMapping/>
  </p:clrMapOvr>
  <p:transition spd="slow" advTm="200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42" presetClass="entr" presetSubtype="0" fill="hold" grpId="0" nodeType="with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0" fill="hold" display="0">
                  <p:stCondLst>
                    <p:cond delay="indefinite"/>
                  </p:stCondLst>
                  <p:endCondLst>
                    <p:cond evt="onStopAudio" delay="0">
                      <p:tgtEl>
                        <p:sldTgt/>
                      </p:tgtEl>
                    </p:cond>
                  </p:endCondLst>
                </p:cTn>
                <p:tgtEl>
                  <p:spTgt spid="7"/>
                </p:tgtEl>
              </p:cMediaNode>
            </p:audio>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6364"/>
            <a:ext cx="9144000" cy="838200"/>
          </a:xfrm>
        </p:spPr>
        <p:txBody>
          <a:bodyPr>
            <a:noAutofit/>
          </a:bodyPr>
          <a:lstStyle/>
          <a:p>
            <a:pPr lvl="1" algn="ctr" rtl="0">
              <a:spcBef>
                <a:spcPct val="0"/>
              </a:spcBef>
            </a:pPr>
            <a:r>
              <a:rPr lang="en-US" sz="4000" b="1" dirty="0">
                <a:latin typeface="+mj-lt"/>
              </a:rPr>
              <a:t>Presently Available Systems for the same</a:t>
            </a:r>
            <a:endParaRPr lang="en-US" sz="4000" dirty="0">
              <a:latin typeface="+mj-lt"/>
            </a:endParaRPr>
          </a:p>
        </p:txBody>
      </p:sp>
      <p:sp>
        <p:nvSpPr>
          <p:cNvPr id="3" name="Content Placeholder 2"/>
          <p:cNvSpPr>
            <a:spLocks noGrp="1"/>
          </p:cNvSpPr>
          <p:nvPr>
            <p:ph idx="1"/>
          </p:nvPr>
        </p:nvSpPr>
        <p:spPr/>
        <p:txBody>
          <a:bodyPr/>
          <a:lstStyle/>
          <a:p>
            <a:pPr lvl="0"/>
            <a:r>
              <a:rPr lang="en-US" u="sng" spc="-150" dirty="0">
                <a:hlinkClick r:id="rId4"/>
              </a:rPr>
              <a:t>https://insider.in/online-events-india</a:t>
            </a:r>
            <a:endParaRPr lang="en-US" spc="-150" dirty="0"/>
          </a:p>
          <a:p>
            <a:pPr marL="0" indent="0">
              <a:buNone/>
            </a:pPr>
            <a:endParaRPr lang="en-US" dirty="0"/>
          </a:p>
          <a:p>
            <a:pPr marL="0" indent="0">
              <a:buNone/>
            </a:pPr>
            <a:endParaRPr lang="en-US" dirty="0"/>
          </a:p>
          <a:p>
            <a:pPr marL="0" indent="0">
              <a:buNone/>
            </a:pPr>
            <a:endParaRPr lang="en-US" dirty="0"/>
          </a:p>
          <a:p>
            <a:r>
              <a:rPr lang="en-US" u="sng" dirty="0">
                <a:hlinkClick r:id="rId5"/>
              </a:rPr>
              <a:t>https://www.whatshot.in/</a:t>
            </a:r>
            <a:endParaRPr lang="en-US" dirty="0"/>
          </a:p>
          <a:p>
            <a:pPr marL="0" indent="0">
              <a:buNone/>
            </a:pPr>
            <a:endParaRPr lang="en-US"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a:blip r:embed="rId6">
            <a:extLst>
              <a:ext uri="{28A0092B-C50C-407E-A947-70E740481C1C}">
                <a14:useLocalDpi xmlns:a14="http://schemas.microsoft.com/office/drawing/2010/main" val="0"/>
              </a:ext>
            </a:extLst>
          </a:blip>
          <a:stretch>
            <a:fillRect/>
          </a:stretch>
        </p:blipFill>
        <p:spPr>
          <a:xfrm>
            <a:off x="838200" y="2438400"/>
            <a:ext cx="2466975" cy="1104900"/>
          </a:xfrm>
          <a:prstGeom prst="rect">
            <a:avLst/>
          </a:prstGeom>
          <a:ln>
            <a:noFill/>
          </a:ln>
          <a:effectLst>
            <a:outerShdw blurRad="292100" dist="139700" dir="2700000" algn="tl" rotWithShape="0">
              <a:srgbClr val="333333">
                <a:alpha val="65000"/>
              </a:srgbClr>
            </a:outerShdw>
          </a:effectLst>
        </p:spPr>
      </p:pic>
      <p:pic>
        <p:nvPicPr>
          <p:cNvPr id="6" name="Picture 5"/>
          <p:cNvPicPr/>
          <p:nvPr/>
        </p:nvPicPr>
        <p:blipFill>
          <a:blip r:embed="rId7">
            <a:extLst>
              <a:ext uri="{28A0092B-C50C-407E-A947-70E740481C1C}">
                <a14:useLocalDpi xmlns:a14="http://schemas.microsoft.com/office/drawing/2010/main" val="0"/>
              </a:ext>
            </a:extLst>
          </a:blip>
          <a:stretch>
            <a:fillRect/>
          </a:stretch>
        </p:blipFill>
        <p:spPr>
          <a:xfrm>
            <a:off x="838200" y="4946072"/>
            <a:ext cx="2590800" cy="885825"/>
          </a:xfrm>
          <a:prstGeom prst="rect">
            <a:avLst/>
          </a:prstGeom>
          <a:ln>
            <a:noFill/>
          </a:ln>
          <a:effectLst>
            <a:outerShdw blurRad="292100" dist="139700" dir="2700000" algn="tl" rotWithShape="0">
              <a:srgbClr val="333333">
                <a:alpha val="65000"/>
              </a:srgbClr>
            </a:outerShdw>
          </a:effectLst>
        </p:spPr>
      </p:pic>
      <p:pic>
        <p:nvPicPr>
          <p:cNvPr id="9" name="Audio 8">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621935144"/>
      </p:ext>
    </p:extLst>
  </p:cSld>
  <p:clrMapOvr>
    <a:masterClrMapping/>
  </p:clrMapOvr>
  <p:transition spd="slow" advTm="203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42" presetClass="entr" presetSubtype="0" fill="hold" grpId="0" nodeType="withEffect">
                                  <p:stCondLst>
                                    <p:cond delay="5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0" fill="hold" display="0">
                  <p:stCondLst>
                    <p:cond delay="indefinite"/>
                  </p:stCondLst>
                  <p:endCondLst>
                    <p:cond evt="onStopAudio" delay="0">
                      <p:tgtEl>
                        <p:sldTgt/>
                      </p:tgtEl>
                    </p:cond>
                  </p:endCondLst>
                </p:cTn>
                <p:tgtEl>
                  <p:spTgt spid="9"/>
                </p:tgtEl>
              </p:cMediaNode>
            </p:audio>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00891"/>
            <a:ext cx="5791200" cy="990600"/>
          </a:xfrm>
        </p:spPr>
        <p:txBody>
          <a:bodyPr/>
          <a:lstStyle/>
          <a:p>
            <a:r>
              <a:rPr lang="en-US" b="1" dirty="0"/>
              <a:t>Difference between </a:t>
            </a:r>
          </a:p>
        </p:txBody>
      </p:sp>
      <p:sp>
        <p:nvSpPr>
          <p:cNvPr id="7" name="Rectangle 6"/>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433754665"/>
              </p:ext>
            </p:extLst>
          </p:nvPr>
        </p:nvGraphicFramePr>
        <p:xfrm>
          <a:off x="457200" y="1066800"/>
          <a:ext cx="8229600" cy="5334001"/>
        </p:xfrm>
        <a:graphic>
          <a:graphicData uri="http://schemas.openxmlformats.org/drawingml/2006/table">
            <a:tbl>
              <a:tblPr firstRow="1" bandRow="1">
                <a:tableStyleId>{125E5076-3810-47DD-B79F-674D7AD40C01}</a:tableStyleId>
              </a:tblPr>
              <a:tblGrid>
                <a:gridCol w="4191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8683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u="sng" dirty="0"/>
                        <a:t>Our System </a:t>
                      </a:r>
                    </a:p>
                    <a:p>
                      <a:endParaRPr lang="en-US" dirty="0"/>
                    </a:p>
                  </a:txBody>
                  <a:tcPr anchor="b"/>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u="sng" dirty="0"/>
                        <a:t>Existing Systems</a:t>
                      </a:r>
                    </a:p>
                    <a:p>
                      <a:endParaRPr lang="en-US" dirty="0"/>
                    </a:p>
                  </a:txBody>
                  <a:tcPr anchor="b"/>
                </a:tc>
                <a:extLst>
                  <a:ext uri="{0D108BD9-81ED-4DB2-BD59-A6C34878D82A}">
                    <a16:rowId xmlns:a16="http://schemas.microsoft.com/office/drawing/2014/main" val="10000"/>
                  </a:ext>
                </a:extLst>
              </a:tr>
              <a:tr h="1026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Events are area centric in our system.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Events are not area centric in this existing systems.</a:t>
                      </a:r>
                    </a:p>
                    <a:p>
                      <a:pPr algn="l"/>
                      <a:endParaRPr lang="en-US" sz="1800" dirty="0"/>
                    </a:p>
                  </a:txBody>
                  <a:tcPr/>
                </a:tc>
                <a:extLst>
                  <a:ext uri="{0D108BD9-81ED-4DB2-BD59-A6C34878D82A}">
                    <a16:rowId xmlns:a16="http://schemas.microsoft.com/office/drawing/2014/main" val="10001"/>
                  </a:ext>
                </a:extLst>
              </a:tr>
              <a:tr h="706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Helps to discover events nearby.</a:t>
                      </a:r>
                    </a:p>
                    <a:p>
                      <a:pPr algn="l"/>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Nearby events are not covered.</a:t>
                      </a:r>
                    </a:p>
                    <a:p>
                      <a:pPr algn="l"/>
                      <a:endParaRPr lang="en-US" sz="1800" dirty="0"/>
                    </a:p>
                  </a:txBody>
                  <a:tcPr/>
                </a:tc>
                <a:extLst>
                  <a:ext uri="{0D108BD9-81ED-4DB2-BD59-A6C34878D82A}">
                    <a16:rowId xmlns:a16="http://schemas.microsoft.com/office/drawing/2014/main" val="10002"/>
                  </a:ext>
                </a:extLst>
              </a:tr>
              <a:tr h="10269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No payment charges on any user.</a:t>
                      </a:r>
                    </a:p>
                    <a:p>
                      <a:pPr algn="l"/>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Payment charges are taken from the users.</a:t>
                      </a:r>
                    </a:p>
                    <a:p>
                      <a:pPr algn="l"/>
                      <a:endParaRPr lang="en-US" sz="1800" dirty="0"/>
                    </a:p>
                  </a:txBody>
                  <a:tcPr/>
                </a:tc>
                <a:extLst>
                  <a:ext uri="{0D108BD9-81ED-4DB2-BD59-A6C34878D82A}">
                    <a16:rowId xmlns:a16="http://schemas.microsoft.com/office/drawing/2014/main" val="10003"/>
                  </a:ext>
                </a:extLst>
              </a:tr>
              <a:tr h="944927">
                <a:tc>
                  <a:txBody>
                    <a:bodyPr/>
                    <a:lstStyle/>
                    <a:p>
                      <a:r>
                        <a:rPr lang="en-US" sz="2000" baseline="0" dirty="0"/>
                        <a:t>Free of cost are shown in our system.</a:t>
                      </a:r>
                      <a:endParaRPr lang="en-US" sz="2000" dirty="0"/>
                    </a:p>
                  </a:txBody>
                  <a:tcPr/>
                </a:tc>
                <a:tc>
                  <a:txBody>
                    <a:bodyPr/>
                    <a:lstStyle/>
                    <a:p>
                      <a:r>
                        <a:rPr lang="en-US" sz="2000" dirty="0"/>
                        <a:t>Free of cost events</a:t>
                      </a:r>
                      <a:r>
                        <a:rPr lang="en-US" sz="2000" baseline="0" dirty="0"/>
                        <a:t> are not displayed by the existing system.</a:t>
                      </a:r>
                      <a:endParaRPr lang="en-US" sz="2000" dirty="0"/>
                    </a:p>
                  </a:txBody>
                  <a:tcPr/>
                </a:tc>
                <a:extLst>
                  <a:ext uri="{0D108BD9-81ED-4DB2-BD59-A6C34878D82A}">
                    <a16:rowId xmlns:a16="http://schemas.microsoft.com/office/drawing/2014/main" val="10004"/>
                  </a:ext>
                </a:extLst>
              </a:tr>
              <a:tr h="760723">
                <a:tc>
                  <a:txBody>
                    <a:bodyPr/>
                    <a:lstStyle/>
                    <a:p>
                      <a:r>
                        <a:rPr lang="en-US" sz="2000" dirty="0"/>
                        <a:t>Gives opportunity to discover local events</a:t>
                      </a:r>
                      <a:r>
                        <a:rPr lang="en-US" sz="2000" baseline="0" dirty="0"/>
                        <a:t> .</a:t>
                      </a:r>
                      <a:endParaRPr lang="en-US" sz="2000" dirty="0"/>
                    </a:p>
                  </a:txBody>
                  <a:tcPr/>
                </a:tc>
                <a:tc>
                  <a:txBody>
                    <a:bodyPr/>
                    <a:lstStyle/>
                    <a:p>
                      <a:r>
                        <a:rPr lang="en-US" sz="2000" dirty="0"/>
                        <a:t>Local events are not covered by them.</a:t>
                      </a:r>
                    </a:p>
                  </a:txBody>
                  <a:tcPr/>
                </a:tc>
                <a:extLst>
                  <a:ext uri="{0D108BD9-81ED-4DB2-BD59-A6C34878D82A}">
                    <a16:rowId xmlns:a16="http://schemas.microsoft.com/office/drawing/2014/main" val="10005"/>
                  </a:ext>
                </a:extLst>
              </a:tr>
            </a:tbl>
          </a:graphicData>
        </a:graphic>
      </p:graphicFrame>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381234946"/>
      </p:ext>
    </p:extLst>
  </p:cSld>
  <p:clrMapOvr>
    <a:masterClrMapping/>
  </p:clrMapOvr>
  <p:transition spd="slow" advTm="240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42" presetClass="entr" presetSubtype="0" fill="hold" nodeType="withEffect">
                                  <p:stCondLst>
                                    <p:cond delay="7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5"/>
                </p:tgtEl>
              </p:cMediaNode>
            </p:audio>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19"/>
            <a:ext cx="8229600" cy="1049481"/>
          </a:xfrm>
        </p:spPr>
        <p:txBody>
          <a:bodyPr/>
          <a:lstStyle/>
          <a:p>
            <a:r>
              <a:rPr lang="en-US" b="1" dirty="0"/>
              <a:t>Project Model</a:t>
            </a:r>
          </a:p>
        </p:txBody>
      </p:sp>
      <p:sp>
        <p:nvSpPr>
          <p:cNvPr id="3" name="Content Placeholder 2"/>
          <p:cNvSpPr>
            <a:spLocks noGrp="1"/>
          </p:cNvSpPr>
          <p:nvPr>
            <p:ph idx="1"/>
          </p:nvPr>
        </p:nvSpPr>
        <p:spPr>
          <a:xfrm>
            <a:off x="228600" y="1219200"/>
            <a:ext cx="8686800" cy="5334000"/>
          </a:xfrm>
        </p:spPr>
        <p:txBody>
          <a:bodyPr>
            <a:normAutofit/>
          </a:bodyPr>
          <a:lstStyle/>
          <a:p>
            <a:pPr marL="0" indent="0" algn="ctr">
              <a:buNone/>
            </a:pPr>
            <a:r>
              <a:rPr lang="en-US" b="1" i="1" u="sng" dirty="0"/>
              <a:t>Iterative Waterfall Model </a:t>
            </a:r>
          </a:p>
          <a:p>
            <a:r>
              <a:rPr lang="en-US" sz="2800" dirty="0"/>
              <a:t>The Iterative waterfall model provides feedback paths from every phase to its preceding phases.</a:t>
            </a:r>
          </a:p>
          <a:p>
            <a:r>
              <a:rPr lang="en-US" sz="2800" dirty="0"/>
              <a:t>In the Iterative model, iterative process starts with a simple implementation of a small set of the software requirements and iteratively enhances the evolving versions until the complete system is implemented and ready to be deployed.</a:t>
            </a:r>
          </a:p>
          <a:p>
            <a:r>
              <a:rPr lang="en-US" sz="2800" dirty="0"/>
              <a:t>An iterative life cycle model starts with specifying and implementing part of the software, which is then reviewed to identify further requirements.</a:t>
            </a:r>
            <a:endParaRPr lang="en-US" b="1" i="1" dirty="0"/>
          </a:p>
        </p:txBody>
      </p:sp>
      <p:sp>
        <p:nvSpPr>
          <p:cNvPr id="4" name="Rectangle 3"/>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Audio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733249013"/>
      </p:ext>
    </p:extLst>
  </p:cSld>
  <p:clrMapOvr>
    <a:masterClrMapping/>
  </p:clrMapOvr>
  <p:transition spd="slow" advTm="3296">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par>
                                <p:cTn id="10" presetID="10" presetClass="entr" presetSubtype="0" fill="hold" nodeType="with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childTnLst>
                                </p:cTn>
                              </p:par>
                              <p:par>
                                <p:cTn id="13" presetID="42" presetClass="entr" presetSubtype="0" fill="hold" nodeType="withEffect">
                                  <p:stCondLst>
                                    <p:cond delay="17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175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175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8" fill="hold" display="0">
                  <p:stCondLst>
                    <p:cond delay="indefinite"/>
                  </p:stCondLst>
                  <p:endCondLst>
                    <p:cond evt="onStopAudio" delay="0">
                      <p:tgtEl>
                        <p:sldTgt/>
                      </p:tgtEl>
                    </p:cond>
                  </p:endCondLst>
                </p:cTn>
                <p:tgtEl>
                  <p:spTgt spid="7"/>
                </p:tgtEl>
              </p:cMediaNode>
            </p:audio>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81000"/>
            <a:ext cx="769057" cy="6477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vert="wordArtVert" wrap="square" rtlCol="0">
            <a:spAutoFit/>
          </a:bodyPr>
          <a:lstStyle/>
          <a:p>
            <a:r>
              <a:rPr lang="en-US" sz="1600" b="1" spc="-300" dirty="0"/>
              <a:t>ITERATIVE WATERFALL MODEL </a:t>
            </a:r>
          </a:p>
          <a:p>
            <a:endParaRPr lang="en-US" sz="1600" b="1" spc="-300" dirty="0"/>
          </a:p>
        </p:txBody>
      </p:sp>
      <p:sp>
        <p:nvSpPr>
          <p:cNvPr id="6" name="Rectangle 5"/>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54967" y="394855"/>
            <a:ext cx="732508" cy="64631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vert="wordArtVert" wrap="square" rtlCol="0">
            <a:spAutoFit/>
          </a:bodyPr>
          <a:lstStyle/>
          <a:p>
            <a:r>
              <a:rPr lang="en-US" sz="1600" b="1" spc="-300" dirty="0"/>
              <a:t>ITERATIVE WATERFALL MODEL </a:t>
            </a:r>
          </a:p>
          <a:p>
            <a:endParaRPr lang="en-US" sz="1400" spc="-300" dirty="0"/>
          </a:p>
        </p:txBody>
      </p:sp>
      <p:pic>
        <p:nvPicPr>
          <p:cNvPr id="4" name="Picture 3">
            <a:extLst>
              <a:ext uri="{FF2B5EF4-FFF2-40B4-BE49-F238E27FC236}">
                <a16:creationId xmlns:a16="http://schemas.microsoft.com/office/drawing/2014/main" id="{78FE5AE1-D90B-48F6-92A1-EC9141916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56" y="1454727"/>
            <a:ext cx="7536743" cy="4343400"/>
          </a:xfrm>
          <a:prstGeom prst="rect">
            <a:avLst/>
          </a:prstGeom>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199883115"/>
      </p:ext>
    </p:extLst>
  </p:cSld>
  <p:clrMapOvr>
    <a:masterClrMapping/>
  </p:clrMapOvr>
  <p:transition spd="slow" advTm="132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914400"/>
          </a:xfrm>
        </p:spPr>
        <p:txBody>
          <a:bodyPr/>
          <a:lstStyle/>
          <a:p>
            <a:r>
              <a:rPr lang="en-US" b="1" dirty="0"/>
              <a:t>Data Flow Diagram(DFD)</a:t>
            </a:r>
          </a:p>
        </p:txBody>
      </p:sp>
      <p:sp>
        <p:nvSpPr>
          <p:cNvPr id="8" name="TextBox 7"/>
          <p:cNvSpPr txBox="1"/>
          <p:nvPr/>
        </p:nvSpPr>
        <p:spPr>
          <a:xfrm>
            <a:off x="0" y="381000"/>
            <a:ext cx="549894" cy="6477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vert="wordArtVert" wrap="square" rtlCol="0">
            <a:spAutoFit/>
          </a:bodyPr>
          <a:lstStyle/>
          <a:p>
            <a:r>
              <a:rPr lang="en-US" sz="2000" b="1" spc="-300" dirty="0"/>
              <a:t>      LEVEL 0</a:t>
            </a:r>
          </a:p>
        </p:txBody>
      </p:sp>
      <p:sp>
        <p:nvSpPr>
          <p:cNvPr id="10" name="TextBox 9"/>
          <p:cNvSpPr txBox="1"/>
          <p:nvPr/>
        </p:nvSpPr>
        <p:spPr>
          <a:xfrm>
            <a:off x="8592969" y="394855"/>
            <a:ext cx="549894" cy="64631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vert="wordArtVert" wrap="square" rtlCol="0">
            <a:spAutoFit/>
          </a:bodyPr>
          <a:lstStyle/>
          <a:p>
            <a:r>
              <a:rPr lang="en-US" sz="2000" b="1" spc="-300" dirty="0"/>
              <a:t>      LEVEL 0</a:t>
            </a:r>
          </a:p>
        </p:txBody>
      </p:sp>
      <p:sp>
        <p:nvSpPr>
          <p:cNvPr id="5" name="Rectangle 4"/>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E3460D6-FA99-406B-B673-95E87AFA6C6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43000" y="914400"/>
            <a:ext cx="4953000" cy="5943600"/>
          </a:xfrm>
        </p:spPr>
      </p:pic>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82478702"/>
      </p:ext>
    </p:extLst>
  </p:cSld>
  <p:clrMapOvr>
    <a:masterClrMapping/>
  </p:clrMapOvr>
  <p:transition spd="slow" advTm="195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4"/>
                </p:tgtEl>
              </p:cMediaNode>
            </p:audio>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914400"/>
          </a:xfrm>
        </p:spPr>
        <p:txBody>
          <a:bodyPr/>
          <a:lstStyle/>
          <a:p>
            <a:r>
              <a:rPr lang="en-US" b="1" dirty="0"/>
              <a:t>Data Flow Diagram(DFD)</a:t>
            </a:r>
          </a:p>
        </p:txBody>
      </p:sp>
      <p:sp>
        <p:nvSpPr>
          <p:cNvPr id="10" name="TextBox 9"/>
          <p:cNvSpPr txBox="1"/>
          <p:nvPr/>
        </p:nvSpPr>
        <p:spPr>
          <a:xfrm>
            <a:off x="0" y="381000"/>
            <a:ext cx="549894" cy="6477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vert="wordArtVert" wrap="square" rtlCol="0">
            <a:spAutoFit/>
          </a:bodyPr>
          <a:lstStyle/>
          <a:p>
            <a:r>
              <a:rPr lang="en-US" sz="1600" spc="-300" dirty="0"/>
              <a:t>    </a:t>
            </a:r>
            <a:r>
              <a:rPr lang="en-US" sz="2000" b="1" spc="-300" dirty="0"/>
              <a:t>LEVEL 1 ADMIN</a:t>
            </a:r>
            <a:endParaRPr lang="en-US" sz="1600" b="1" spc="-300" dirty="0"/>
          </a:p>
        </p:txBody>
      </p:sp>
      <p:sp>
        <p:nvSpPr>
          <p:cNvPr id="5" name="Rectangle 4"/>
          <p:cNvSpPr/>
          <p:nvPr/>
        </p:nvSpPr>
        <p:spPr>
          <a:xfrm>
            <a:off x="0" y="0"/>
            <a:ext cx="914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592969" y="394855"/>
            <a:ext cx="549894" cy="646314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vert="wordArtVert" wrap="square" rtlCol="0">
            <a:spAutoFit/>
          </a:bodyPr>
          <a:lstStyle/>
          <a:p>
            <a:r>
              <a:rPr lang="en-US" sz="2000" b="1" spc="-300" dirty="0"/>
              <a:t>   LEVEL 1 ADMIN</a:t>
            </a:r>
          </a:p>
        </p:txBody>
      </p:sp>
      <p:pic>
        <p:nvPicPr>
          <p:cNvPr id="4" name="Picture 3">
            <a:extLst>
              <a:ext uri="{FF2B5EF4-FFF2-40B4-BE49-F238E27FC236}">
                <a16:creationId xmlns:a16="http://schemas.microsoft.com/office/drawing/2014/main" id="{FB2A234A-C5CB-4053-B5CE-D2AB0D875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838200"/>
            <a:ext cx="6324599" cy="6019800"/>
          </a:xfrm>
          <a:prstGeom prst="rect">
            <a:avLst/>
          </a:prstGeom>
        </p:spPr>
      </p:pic>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4166926194"/>
      </p:ext>
    </p:extLst>
  </p:cSld>
  <p:clrMapOvr>
    <a:masterClrMapping/>
  </p:clrMapOvr>
  <p:transition spd="slow" advTm="1188">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0" fill="hold" display="0">
                  <p:stCondLst>
                    <p:cond delay="indefinite"/>
                  </p:stCondLst>
                  <p:endCondLst>
                    <p:cond evt="onStopAudio" delay="0">
                      <p:tgtEl>
                        <p:sldTgt/>
                      </p:tgtEl>
                    </p:cond>
                  </p:endCondLst>
                </p:cTn>
                <p:tgtEl>
                  <p:spTgt spid="6"/>
                </p:tgtEl>
              </p:cMediaNode>
            </p:audio>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421</TotalTime>
  <Words>554</Words>
  <Application>Microsoft Office PowerPoint</Application>
  <PresentationFormat>On-screen Show (4:3)</PresentationFormat>
  <Paragraphs>72</Paragraphs>
  <Slides>20</Slides>
  <Notes>0</Notes>
  <HiddenSlides>0</HiddenSlides>
  <MMClips>20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EventsHap - Uncovering events around you!!!</vt:lpstr>
      <vt:lpstr>Abstract</vt:lpstr>
      <vt:lpstr>Need of this system</vt:lpstr>
      <vt:lpstr>Presently Available Systems for the same</vt:lpstr>
      <vt:lpstr>Difference between </vt:lpstr>
      <vt:lpstr>Project Model</vt:lpstr>
      <vt:lpstr>PowerPoint Presentation</vt:lpstr>
      <vt:lpstr>Data Flow Diagram(DFD)</vt:lpstr>
      <vt:lpstr>Data Flow Diagram(DFD)</vt:lpstr>
      <vt:lpstr>Data Flow Diagram(DFD)</vt:lpstr>
      <vt:lpstr>Data Flow Diagram(DFD)</vt:lpstr>
      <vt:lpstr>Entity Relationship(ER) Diagram</vt:lpstr>
      <vt:lpstr>Black Box Testing</vt:lpstr>
      <vt:lpstr>Steps to Black box testing:</vt:lpstr>
      <vt:lpstr>Steps to Black box testing:</vt:lpstr>
      <vt:lpstr>Steps to Black box testing:</vt:lpstr>
      <vt:lpstr>Steps to Black box testing:</vt:lpstr>
      <vt:lpstr>Steps to Black box testing:</vt:lpstr>
      <vt:lpstr>Steps to Black box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EventsHap - Uncovering events around you!!!</dc:title>
  <dc:creator>Vishwam</dc:creator>
  <cp:lastModifiedBy>DARSHIT</cp:lastModifiedBy>
  <cp:revision>57</cp:revision>
  <dcterms:created xsi:type="dcterms:W3CDTF">2006-08-16T00:00:00Z</dcterms:created>
  <dcterms:modified xsi:type="dcterms:W3CDTF">2022-10-10T03:41:04Z</dcterms:modified>
</cp:coreProperties>
</file>