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80" r:id="rId3"/>
    <p:sldId id="257" r:id="rId4"/>
    <p:sldId id="277" r:id="rId5"/>
    <p:sldId id="281" r:id="rId6"/>
    <p:sldId id="279" r:id="rId7"/>
    <p:sldId id="282" r:id="rId8"/>
    <p:sldId id="258" r:id="rId9"/>
    <p:sldId id="259" r:id="rId10"/>
    <p:sldId id="276" r:id="rId11"/>
    <p:sldId id="278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5" r:id="rId26"/>
    <p:sldId id="273" r:id="rId27"/>
    <p:sldId id="274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tik Sarkar" initials="HS" lastIdx="1" clrIdx="0">
    <p:extLst>
      <p:ext uri="{19B8F6BF-5375-455C-9EA6-DF929625EA0E}">
        <p15:presenceInfo xmlns:p15="http://schemas.microsoft.com/office/powerpoint/2012/main" userId="Hritik Sark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7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1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8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0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7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3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1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5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8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E27B1-DBA9-4145-AF48-0373FF823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817" b="691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Separation Process II – Group 2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97280" y="2108201"/>
            <a:ext cx="10058400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u="sng" dirty="0"/>
              <a:t>Team Members</a:t>
            </a:r>
            <a:r>
              <a:rPr lang="en-US" dirty="0"/>
              <a:t>:</a:t>
            </a:r>
          </a:p>
          <a:p>
            <a:pPr indent="-22860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/>
              <a:t>Ch Vinay Kumar  : CH18BTECH11008</a:t>
            </a:r>
          </a:p>
          <a:p>
            <a:pPr indent="-22860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/>
              <a:t>D Lakshmi Manohar : CH18BTECH11009</a:t>
            </a:r>
          </a:p>
          <a:p>
            <a:pPr indent="-22860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/>
              <a:t>Prudhvi Naik : CH18BTECH11010</a:t>
            </a:r>
          </a:p>
          <a:p>
            <a:pPr indent="-22860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/>
              <a:t>Hrithvin C : CH18BTECH11011</a:t>
            </a:r>
          </a:p>
          <a:p>
            <a:pPr indent="-22860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/>
              <a:t>Hritik Sarkar : CH18BTECH11012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604DCA-ACE0-45A8-958A-905D327428F2}"/>
              </a:ext>
            </a:extLst>
          </p:cNvPr>
          <p:cNvSpPr txBox="1"/>
          <p:nvPr/>
        </p:nvSpPr>
        <p:spPr>
          <a:xfrm>
            <a:off x="674318" y="308976"/>
            <a:ext cx="56367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Flowchart for Numerical ponchon savarit: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4FA92A-371E-4BAD-816A-30FC909B805A}"/>
              </a:ext>
            </a:extLst>
          </p:cNvPr>
          <p:cNvSpPr/>
          <p:nvPr/>
        </p:nvSpPr>
        <p:spPr>
          <a:xfrm>
            <a:off x="2973756" y="1079195"/>
            <a:ext cx="5908109" cy="918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Calculate y_1,H_l0,H_v1,L_0,V_1 from xd for the first tray using fsolve.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CA96D4-92C8-404F-893E-6D985F8A7DC7}"/>
              </a:ext>
            </a:extLst>
          </p:cNvPr>
          <p:cNvSpPr/>
          <p:nvPr/>
        </p:nvSpPr>
        <p:spPr>
          <a:xfrm>
            <a:off x="2974241" y="3550626"/>
            <a:ext cx="5910383" cy="91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Use this x_1, to solve for y_2,H_l1,H_v2,L_1,V_2 using </a:t>
            </a:r>
          </a:p>
          <a:p>
            <a:pPr algn="ctr"/>
            <a:r>
              <a:rPr lang="en-US" dirty="0"/>
              <a:t>Material balance, component balance, energy balance, Hv-y , Hl-x equations.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F75076-3A41-45FB-B51A-9DCB9F1E8F06}"/>
              </a:ext>
            </a:extLst>
          </p:cNvPr>
          <p:cNvSpPr/>
          <p:nvPr/>
        </p:nvSpPr>
        <p:spPr>
          <a:xfrm>
            <a:off x="2970578" y="2364886"/>
            <a:ext cx="5910383" cy="849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Calculate x_1 from y_1 by interpolating from the equilibrium curve.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447C23-F81A-48FA-854A-42F5116C0EF5}"/>
              </a:ext>
            </a:extLst>
          </p:cNvPr>
          <p:cNvSpPr/>
          <p:nvPr/>
        </p:nvSpPr>
        <p:spPr>
          <a:xfrm>
            <a:off x="2966915" y="4862145"/>
            <a:ext cx="5910383" cy="91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Again we get x_2 by interpolation from equilibrium curve. We go on doing like this till the feed tray.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B8BCF23-2F96-4A05-A898-FF86AE9422C0}"/>
              </a:ext>
            </a:extLst>
          </p:cNvPr>
          <p:cNvSpPr/>
          <p:nvPr/>
        </p:nvSpPr>
        <p:spPr>
          <a:xfrm>
            <a:off x="5686671" y="2000343"/>
            <a:ext cx="480164" cy="3653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E0D473C-0BCA-4208-99F0-364448200DF5}"/>
              </a:ext>
            </a:extLst>
          </p:cNvPr>
          <p:cNvSpPr/>
          <p:nvPr/>
        </p:nvSpPr>
        <p:spPr>
          <a:xfrm>
            <a:off x="5683409" y="3207930"/>
            <a:ext cx="480164" cy="344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655D6EE-72DA-4A70-8293-F9C98FF963E8}"/>
              </a:ext>
            </a:extLst>
          </p:cNvPr>
          <p:cNvSpPr/>
          <p:nvPr/>
        </p:nvSpPr>
        <p:spPr>
          <a:xfrm>
            <a:off x="5690584" y="4467709"/>
            <a:ext cx="459288" cy="427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7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8EE0E6-9064-4111-943F-4542937105B4}"/>
              </a:ext>
            </a:extLst>
          </p:cNvPr>
          <p:cNvSpPr/>
          <p:nvPr/>
        </p:nvSpPr>
        <p:spPr>
          <a:xfrm>
            <a:off x="3421184" y="969107"/>
            <a:ext cx="5353537" cy="91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When we go past the feed tray, the governing equations will change but the procedure will remain the same.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538451-683F-48F2-AB51-8712963014AE}"/>
              </a:ext>
            </a:extLst>
          </p:cNvPr>
          <p:cNvSpPr/>
          <p:nvPr/>
        </p:nvSpPr>
        <p:spPr>
          <a:xfrm>
            <a:off x="986723" y="2886369"/>
            <a:ext cx="10461372" cy="2193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just"/>
            <a:r>
              <a:rPr lang="en-US" dirty="0"/>
              <a:t>The main problem we faced is when we tried to write the equations for a particular tray. the material balance, component balance,  energy balance equations required y_n+1 and x_n whereas the equilibrium relation is valid between y_n and x_n. We tackled the problem by using a global variable i.e. we are sending x_n from the previous iteration to be used in the current iteration in equilibrium relation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97AC6FE-6B17-4E31-B112-0FA331DF3924}"/>
              </a:ext>
            </a:extLst>
          </p:cNvPr>
          <p:cNvSpPr/>
          <p:nvPr/>
        </p:nvSpPr>
        <p:spPr>
          <a:xfrm>
            <a:off x="5852748" y="574035"/>
            <a:ext cx="480164" cy="3653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6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DF28B-B0C9-4F6B-A075-CC0A78F769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83" r="-2" b="146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8CCF18-D6FC-4A22-B39F-91614420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u="sng" dirty="0">
                <a:ea typeface="+mj-lt"/>
                <a:cs typeface="+mj-lt"/>
              </a:rPr>
              <a:t>Approach:</a:t>
            </a:r>
            <a:endParaRPr lang="en-US" dirty="0">
              <a:ea typeface="+mj-lt"/>
              <a:cs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3C9BD-5088-45BC-AC51-4A01DAD8D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US" dirty="0"/>
              <a:t>Step1:</a:t>
            </a:r>
          </a:p>
          <a:p>
            <a:pPr marL="383540" lvl="1"/>
            <a:r>
              <a:rPr lang="en-US" dirty="0"/>
              <a:t>Using the classic Ponchon-Savarit method we created the heat map .</a:t>
            </a:r>
          </a:p>
          <a:p>
            <a:pPr marL="200660" lvl="1" indent="0">
              <a:buNone/>
            </a:pPr>
            <a:r>
              <a:rPr lang="en-US" dirty="0"/>
              <a:t>Step2:</a:t>
            </a:r>
          </a:p>
          <a:p>
            <a:pPr marL="486410" lvl="1" indent="-285750"/>
            <a:r>
              <a:rPr lang="en-US" dirty="0"/>
              <a:t>Finding out the number of the stages and feed plate tray from the classic Ponchon-Savarit.</a:t>
            </a:r>
          </a:p>
          <a:p>
            <a:pPr marL="200660" lvl="1" indent="0">
              <a:buNone/>
            </a:pPr>
            <a:r>
              <a:rPr lang="en-US" dirty="0"/>
              <a:t>Step3:</a:t>
            </a:r>
          </a:p>
          <a:p>
            <a:pPr marL="486410" lvl="1" indent="-285750"/>
            <a:r>
              <a:rPr lang="en-US" dirty="0"/>
              <a:t>Based on the number of stages and the feedplate entry we write the equations for each stage.</a:t>
            </a:r>
          </a:p>
          <a:p>
            <a:pPr marL="486410" lvl="1" indent="-285750"/>
            <a:r>
              <a:rPr lang="en-US" dirty="0"/>
              <a:t>For each stage we know 'x' value (which we get from previous stage or for 1st stage it will be xd) and then there are 5 variables (unknowns) y,Hl,Hv,L,V which will be solved by fsolve. Then we can find x  for next stage from equillibrium curve using  y  from current stage. </a:t>
            </a:r>
          </a:p>
          <a:p>
            <a:pPr marL="486410" lvl="1" indent="-285750"/>
            <a:r>
              <a:rPr lang="en-US" dirty="0"/>
              <a:t>Writing the material balance, component balance, energy balance,  HL-x curve, Hv-y curve and x-y curve we get the required equations to solve the variables we have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548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E4443-0E36-4A88-A627-52E56054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Approach</a:t>
            </a:r>
          </a:p>
        </p:txBody>
      </p:sp>
      <p:cxnSp>
        <p:nvCxnSpPr>
          <p:cNvPr id="35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9C08-04A4-43C0-91CD-EECCBA2EC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Step 4: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At each stage using fsolve to solve the set of the equations we get 5 variables solution.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Using equillibrium curve function we get x using y.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Step 5: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Same process is repeated till we reach the feed plate, till this step we use rectifying section equations.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Step 6: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After crossing the feed plate now the same process is repeated for stripping section using stripping section equations.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Step 7: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After collecting values of x,y,H_l,H_v,V,L at each stage we draw a heat map and compare it with the heat map  that we got using simple Ponchon-Savarit.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Find the code below explained with the comments at each line: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4920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C3FBC1-49BC-4375-8012-9F6DBE3A5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6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8637D7-730D-4F03-A033-3C2DA82E1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15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34CE89-96FA-4889-A2BE-E3FB51C12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84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E4FBC96-42EC-486E-8EBA-B797D16E4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14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, application&#10;&#10;Description automatically generated">
            <a:extLst>
              <a:ext uri="{FF2B5EF4-FFF2-40B4-BE49-F238E27FC236}">
                <a16:creationId xmlns:a16="http://schemas.microsoft.com/office/drawing/2014/main" id="{9D1D006D-F792-4174-BAF7-3624445A0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3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85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8A651708-4C60-458A-8636-328178BD0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3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A950-36A6-4A5F-9913-9CE983AD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75E5-1F0B-42F0-A54B-DBDBB986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Distillation is the process of separating the components or substances from a liquid mixture by using selective boiling and condensation.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Distillation may result in essentially complete separation (nearly pure components), or it may be a partial separation that increases the concentration of selected components in the mixture.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T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he application of distillation can roughly be divided into four groups: laboratory scale, industrial distillation, distillation of herbs for perfumery and medicinal (herbal distillate), and food processing.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800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7FB0DC-FF4F-44D8-944D-1DFF53268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2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CC24FF-347C-4AA5-B8D0-67EAC7E24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20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88CB8D7-0351-4877-9CFE-D7C9275BA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71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F9BF4-62CB-448C-A73C-A37DE52C7512}"/>
              </a:ext>
            </a:extLst>
          </p:cNvPr>
          <p:cNvSpPr txBox="1"/>
          <p:nvPr/>
        </p:nvSpPr>
        <p:spPr>
          <a:xfrm>
            <a:off x="8141110" y="639098"/>
            <a:ext cx="3401961" cy="34947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Heat map Using our code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B5E59F7C-42C2-478F-A14C-0FB1DC56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644200"/>
            <a:ext cx="6912217" cy="50459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5050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43BC6-ABA0-4F90-B252-5A0711026CEF}"/>
              </a:ext>
            </a:extLst>
          </p:cNvPr>
          <p:cNvSpPr txBox="1"/>
          <p:nvPr/>
        </p:nvSpPr>
        <p:spPr>
          <a:xfrm>
            <a:off x="8162575" y="918140"/>
            <a:ext cx="3401961" cy="34947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Heat map using classical ponchon savarit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42481DA8-26E1-49A4-B71A-5A6CFF335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8" y="317310"/>
            <a:ext cx="7888864" cy="581775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6233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94D6F-9FCA-4566-A3C1-2EE6A280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C22FF-2DC4-4915-890D-1543DA3D0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89" r="7038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BBB9-C09A-420A-8486-4C73D6D18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By comparing the heat maps from numerical and graphical ponchon savarit method (above two pictures) we conclude that our approach produce the results close to the ponchon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36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164B4F9-65DE-4073-9689-5EAF24A0A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36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C83724EC-F243-4ADA-9622-262C0167D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" b="1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77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74B2-6437-4E9C-8354-500C20A7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err="1">
                <a:solidFill>
                  <a:schemeClr val="bg1"/>
                </a:solidFill>
                <a:highlight>
                  <a:srgbClr val="FF00FF"/>
                </a:highlight>
              </a:rPr>
              <a:t>fsolve</a:t>
            </a:r>
            <a:r>
              <a:rPr lang="en-IN" sz="3200" dirty="0">
                <a:solidFill>
                  <a:schemeClr val="bg1"/>
                </a:solidFill>
                <a:highlight>
                  <a:srgbClr val="FF00FF"/>
                </a:highlight>
              </a:rPr>
              <a:t> function in </a:t>
            </a:r>
            <a:r>
              <a:rPr lang="en-IN" sz="3200" dirty="0" err="1">
                <a:solidFill>
                  <a:schemeClr val="bg1"/>
                </a:solidFill>
                <a:highlight>
                  <a:srgbClr val="FF00FF"/>
                </a:highlight>
              </a:rPr>
              <a:t>matlab</a:t>
            </a:r>
            <a:r>
              <a:rPr lang="en-IN" sz="3200" dirty="0">
                <a:solidFill>
                  <a:schemeClr val="bg1"/>
                </a:solidFill>
                <a:highlight>
                  <a:srgbClr val="FF00FF"/>
                </a:highlight>
              </a:rPr>
              <a:t>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8892-9248-4FD3-9425-9C924CD6F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Given a set of n nonlinear functions Fi(x), where n is the number of components in the vector x, the goal of equation solving is to find a vector x that makes all Fi(x) = 0. </a:t>
            </a:r>
            <a:r>
              <a:rPr lang="en-US" sz="1800" dirty="0" err="1"/>
              <a:t>fsolve</a:t>
            </a:r>
            <a:r>
              <a:rPr lang="en-US" sz="1800" dirty="0"/>
              <a:t> attempts to solve a system of equations by minimizing the sum of squares of the components. If the sum of squares is zero, the system of equations is solved. </a:t>
            </a:r>
            <a:r>
              <a:rPr lang="en-US" sz="1800" dirty="0" err="1"/>
              <a:t>fsolve</a:t>
            </a:r>
            <a:r>
              <a:rPr lang="en-US" sz="1800" dirty="0"/>
              <a:t> has three algorithms: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Trust-region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Trust-region-dogleg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Levenberg-Marquardt</a:t>
            </a:r>
          </a:p>
          <a:p>
            <a:r>
              <a:rPr lang="en-IN" sz="2000" dirty="0"/>
              <a:t>The details of these can be found in the below source:</a:t>
            </a:r>
          </a:p>
          <a:p>
            <a:r>
              <a:rPr lang="en-IN" sz="2000" u="sng" dirty="0">
                <a:latin typeface="Berlin Sans FB" panose="020E0602020502020306" pitchFamily="34" charset="0"/>
              </a:rPr>
              <a:t>https://in.mathworks.com/help/optim/ug/equation-solving-algorithms.html#brrx7_e-1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BC143-BC60-45C5-B588-F42E377D6EDA}"/>
              </a:ext>
            </a:extLst>
          </p:cNvPr>
          <p:cNvSpPr txBox="1"/>
          <p:nvPr/>
        </p:nvSpPr>
        <p:spPr>
          <a:xfrm>
            <a:off x="4512297" y="5967166"/>
            <a:ext cx="31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Blackadder ITC" panose="04020505051007020D02" pitchFamily="82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25105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2A5D9-B540-4D7F-BD6A-474DCE7C0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605896"/>
            <a:ext cx="3642309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Ponchon Savarit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D9443-46BE-406A-AFE4-9F6E2E6F70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20616" y="605896"/>
            <a:ext cx="7086773" cy="6017182"/>
          </a:xfrm>
        </p:spPr>
        <p:txBody>
          <a:bodyPr vert="horz" lIns="0" tIns="45720" rIns="0" bIns="45720" rtlCol="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This method was developed by the Ponchon and Savarit independently in the year 1921-1923.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sz="2400" b="1" dirty="0"/>
              <a:t>Rigorous and capable of handling all distillations but requires detailed enthalpy data for its application.</a:t>
            </a:r>
          </a:p>
          <a:p>
            <a:pPr>
              <a:lnSpc>
                <a:spcPct val="100000"/>
              </a:lnSpc>
            </a:pPr>
            <a:br>
              <a:rPr lang="en-US" sz="2400" b="1" dirty="0"/>
            </a:br>
            <a:r>
              <a:rPr lang="en-US" sz="2400" b="1" dirty="0"/>
              <a:t>Simultaneous material and energy balance calculations.</a:t>
            </a:r>
          </a:p>
          <a:p>
            <a:pPr>
              <a:lnSpc>
                <a:spcPct val="100000"/>
              </a:lnSpc>
            </a:pPr>
            <a:br>
              <a:rPr lang="en-US" sz="2400" b="1" dirty="0"/>
            </a:br>
            <a:r>
              <a:rPr lang="en-US" sz="2400" b="1" dirty="0"/>
              <a:t>Detailed calculations of equilibrium conditions.</a:t>
            </a:r>
          </a:p>
          <a:p>
            <a:pPr>
              <a:lnSpc>
                <a:spcPct val="100000"/>
              </a:lnSpc>
            </a:pPr>
            <a:br>
              <a:rPr lang="en-US" sz="2400" b="1" dirty="0"/>
            </a:br>
            <a:r>
              <a:rPr lang="en-US" sz="2400" b="1" dirty="0"/>
              <a:t>More accurate, but difficult to use</a:t>
            </a:r>
            <a:br>
              <a:rPr lang="en-US" sz="2400" b="1" dirty="0"/>
            </a:br>
            <a:r>
              <a:rPr lang="en-US" sz="2400" b="1" dirty="0"/>
              <a:t>Largely superseded by rigorous computer simulation calculations.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015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0C632B-625B-47F0-A985-BD12CC15897F}"/>
              </a:ext>
            </a:extLst>
          </p:cNvPr>
          <p:cNvSpPr txBox="1"/>
          <p:nvPr/>
        </p:nvSpPr>
        <p:spPr>
          <a:xfrm>
            <a:off x="1187355" y="4374204"/>
            <a:ext cx="9818390" cy="10293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Problem definition</a:t>
            </a:r>
            <a:r>
              <a:rPr lang="en-US" sz="12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     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5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****This problem statement has been taken from the tutorial question****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E85596F2-CA6E-4E6F-BB64-F7FF44D96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33" y="640080"/>
            <a:ext cx="8575282" cy="3494428"/>
          </a:xfrm>
          <a:prstGeom prst="rect">
            <a:avLst/>
          </a:prstGeom>
        </p:spPr>
      </p:pic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5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495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206E-474A-4307-8B29-67D62644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02" y="195943"/>
            <a:ext cx="10058400" cy="1026367"/>
          </a:xfrm>
        </p:spPr>
        <p:txBody>
          <a:bodyPr/>
          <a:lstStyle/>
          <a:p>
            <a:r>
              <a:rPr lang="en-US" b="1" dirty="0"/>
              <a:t>Governing Equations.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10FC-D002-4CEF-82F0-9FBEFC74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202" y="1408923"/>
            <a:ext cx="10469478" cy="492656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800" b="1" dirty="0"/>
              <a:t>Variables</a:t>
            </a:r>
            <a:r>
              <a:rPr lang="en-US" b="1" dirty="0"/>
              <a:t>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b="1" dirty="0"/>
              <a:t>Liquid flow rate across plates : 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L</a:t>
            </a:r>
            <a:r>
              <a:rPr lang="en-US" b="1" baseline="-25000" dirty="0">
                <a:ea typeface="+mn-lt"/>
                <a:cs typeface="+mn-lt"/>
              </a:rPr>
              <a:t>n</a:t>
            </a:r>
            <a:r>
              <a:rPr lang="en-US" b="1" dirty="0">
                <a:ea typeface="+mn-lt"/>
                <a:cs typeface="+mn-lt"/>
              </a:rPr>
              <a:t>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Vapor flow rate across plates :V</a:t>
            </a:r>
            <a:r>
              <a:rPr lang="en-US" b="1" baseline="-25000" dirty="0">
                <a:ea typeface="+mn-lt"/>
                <a:cs typeface="+mn-lt"/>
              </a:rPr>
              <a:t>n+1</a:t>
            </a:r>
            <a:endParaRPr lang="en-US" b="1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Mole ratio in vapor and liquid phase of  each tray :y</a:t>
            </a:r>
            <a:r>
              <a:rPr lang="en-US" b="1" baseline="-25000" dirty="0">
                <a:ea typeface="+mn-lt"/>
                <a:cs typeface="+mn-lt"/>
              </a:rPr>
              <a:t>n+1 ,</a:t>
            </a:r>
            <a:r>
              <a:rPr lang="en-US" b="1" dirty="0">
                <a:ea typeface="+mn-lt"/>
                <a:cs typeface="+mn-lt"/>
              </a:rPr>
              <a:t> x</a:t>
            </a:r>
            <a:r>
              <a:rPr lang="en-US" b="1" baseline="-25000" dirty="0">
                <a:ea typeface="+mn-lt"/>
                <a:cs typeface="+mn-lt"/>
              </a:rPr>
              <a:t>n </a:t>
            </a:r>
            <a:endParaRPr lang="en-US" b="1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Molar enthalpy of vapor and liquid phase across each tray : H</a:t>
            </a:r>
            <a:r>
              <a:rPr lang="en-US" b="1" baseline="-25000" dirty="0">
                <a:ea typeface="+mn-lt"/>
                <a:cs typeface="+mn-lt"/>
              </a:rPr>
              <a:t>Vn+1</a:t>
            </a:r>
            <a:r>
              <a:rPr lang="en-US" b="1" dirty="0">
                <a:ea typeface="+mn-lt"/>
                <a:cs typeface="+mn-lt"/>
              </a:rPr>
              <a:t> , H</a:t>
            </a:r>
            <a:r>
              <a:rPr lang="en-US" b="1" baseline="-25000" dirty="0">
                <a:ea typeface="+mn-lt"/>
                <a:cs typeface="+mn-lt"/>
              </a:rPr>
              <a:t>Ln </a:t>
            </a:r>
            <a:r>
              <a:rPr lang="en-US" b="1" dirty="0">
                <a:ea typeface="+mn-lt"/>
                <a:cs typeface="+mn-lt"/>
              </a:rPr>
              <a:t>  .</a:t>
            </a:r>
          </a:p>
          <a:p>
            <a:pPr marL="0" indent="0">
              <a:buNone/>
            </a:pPr>
            <a:r>
              <a:rPr lang="en-US" sz="2400" b="1" u="sng" dirty="0">
                <a:ea typeface="+mn-lt"/>
                <a:cs typeface="+mn-lt"/>
              </a:rPr>
              <a:t>Constants</a:t>
            </a:r>
            <a:r>
              <a:rPr lang="en-US" sz="2400" b="1" dirty="0">
                <a:ea typeface="+mn-lt"/>
                <a:cs typeface="+mn-lt"/>
              </a:rPr>
              <a:t>:</a:t>
            </a:r>
          </a:p>
          <a:p>
            <a:r>
              <a:rPr lang="en-US" b="1" dirty="0">
                <a:ea typeface="+mn-lt"/>
                <a:cs typeface="+mn-lt"/>
              </a:rPr>
              <a:t>Reflux ratio (R) , Top and Lower product flow rate (D &amp; W) and their respective mole ratios(x</a:t>
            </a:r>
            <a:r>
              <a:rPr lang="en-US" b="1" baseline="-25000" dirty="0">
                <a:ea typeface="+mn-lt"/>
                <a:cs typeface="+mn-lt"/>
              </a:rPr>
              <a:t>d </a:t>
            </a:r>
            <a:r>
              <a:rPr lang="en-US" b="1" dirty="0">
                <a:ea typeface="+mn-lt"/>
                <a:cs typeface="+mn-lt"/>
              </a:rPr>
              <a:t>, x</a:t>
            </a:r>
            <a:r>
              <a:rPr lang="en-US" b="1" baseline="-25000" dirty="0">
                <a:ea typeface="+mn-lt"/>
                <a:cs typeface="+mn-lt"/>
              </a:rPr>
              <a:t>w</a:t>
            </a:r>
            <a:r>
              <a:rPr lang="en-US" b="1" dirty="0">
                <a:ea typeface="+mn-lt"/>
                <a:cs typeface="+mn-lt"/>
              </a:rPr>
              <a:t>) , Heat Duties (Qb,Qd), Feed Flow rate (F, z</a:t>
            </a:r>
            <a:r>
              <a:rPr lang="en-US" b="1" baseline="-25000" dirty="0">
                <a:ea typeface="+mn-lt"/>
                <a:cs typeface="+mn-lt"/>
              </a:rPr>
              <a:t>f</a:t>
            </a:r>
            <a:r>
              <a:rPr lang="en-US" b="1" dirty="0">
                <a:ea typeface="+mn-lt"/>
                <a:cs typeface="+mn-lt"/>
              </a:rPr>
              <a:t>) .</a:t>
            </a:r>
          </a:p>
          <a:p>
            <a:pPr marL="0" indent="0">
              <a:buNone/>
            </a:pPr>
            <a:endParaRPr lang="en-US" sz="2400" b="1" baseline="-25000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b="1" baseline="-25000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b="1" baseline="-25000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b="1" baseline="-25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991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E5F4-2582-4E2A-8A94-5A92CC7A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Rectifying Section: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BB81-3144-4ECD-9A9F-8FB20FF8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b="1" dirty="0">
                <a:ea typeface="+mn-lt"/>
                <a:cs typeface="+mn-lt"/>
              </a:rPr>
              <a:t>V</a:t>
            </a:r>
            <a:r>
              <a:rPr lang="en-US" b="1" baseline="-25000" dirty="0">
                <a:ea typeface="+mn-lt"/>
                <a:cs typeface="+mn-lt"/>
              </a:rPr>
              <a:t>n+1 </a:t>
            </a:r>
            <a:r>
              <a:rPr lang="en-US" b="1" dirty="0">
                <a:ea typeface="+mn-lt"/>
                <a:cs typeface="+mn-lt"/>
              </a:rPr>
              <a:t>= L</a:t>
            </a:r>
            <a:r>
              <a:rPr lang="en-US" b="1" baseline="-25000" dirty="0">
                <a:ea typeface="+mn-lt"/>
                <a:cs typeface="+mn-lt"/>
              </a:rPr>
              <a:t>n</a:t>
            </a:r>
            <a:r>
              <a:rPr lang="en-US" b="1" dirty="0">
                <a:ea typeface="+mn-lt"/>
                <a:cs typeface="+mn-lt"/>
              </a:rPr>
              <a:t> + D 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V</a:t>
            </a:r>
            <a:r>
              <a:rPr lang="en-US" b="1" baseline="-25000" dirty="0">
                <a:ea typeface="+mn-lt"/>
                <a:cs typeface="+mn-lt"/>
              </a:rPr>
              <a:t>n+1</a:t>
            </a:r>
            <a:r>
              <a:rPr lang="en-US" b="1" dirty="0">
                <a:ea typeface="+mn-lt"/>
                <a:cs typeface="+mn-lt"/>
              </a:rPr>
              <a:t>*y</a:t>
            </a:r>
            <a:r>
              <a:rPr lang="en-US" b="1" baseline="-25000" dirty="0">
                <a:ea typeface="+mn-lt"/>
                <a:cs typeface="+mn-lt"/>
              </a:rPr>
              <a:t>n+1 </a:t>
            </a:r>
            <a:r>
              <a:rPr lang="en-US" b="1" dirty="0">
                <a:ea typeface="+mn-lt"/>
                <a:cs typeface="+mn-lt"/>
              </a:rPr>
              <a:t>= L</a:t>
            </a:r>
            <a:r>
              <a:rPr lang="en-US" b="1" baseline="-25000" dirty="0">
                <a:ea typeface="+mn-lt"/>
                <a:cs typeface="+mn-lt"/>
              </a:rPr>
              <a:t>n</a:t>
            </a:r>
            <a:r>
              <a:rPr lang="en-US" b="1" dirty="0">
                <a:ea typeface="+mn-lt"/>
                <a:cs typeface="+mn-lt"/>
              </a:rPr>
              <a:t>*x</a:t>
            </a:r>
            <a:r>
              <a:rPr lang="en-US" b="1" baseline="-25000" dirty="0">
                <a:ea typeface="+mn-lt"/>
                <a:cs typeface="+mn-lt"/>
              </a:rPr>
              <a:t>n</a:t>
            </a:r>
            <a:r>
              <a:rPr lang="en-US" b="1" dirty="0">
                <a:ea typeface="+mn-lt"/>
                <a:cs typeface="+mn-lt"/>
              </a:rPr>
              <a:t> + D*x</a:t>
            </a:r>
            <a:r>
              <a:rPr lang="en-US" b="1" baseline="-25000" dirty="0">
                <a:ea typeface="+mn-lt"/>
                <a:cs typeface="+mn-lt"/>
              </a:rPr>
              <a:t>d 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V</a:t>
            </a:r>
            <a:r>
              <a:rPr lang="en-US" b="1" baseline="-25000" dirty="0">
                <a:ea typeface="+mn-lt"/>
                <a:cs typeface="+mn-lt"/>
              </a:rPr>
              <a:t>n+1</a:t>
            </a:r>
            <a:r>
              <a:rPr lang="en-US" b="1" dirty="0">
                <a:ea typeface="+mn-lt"/>
                <a:cs typeface="+mn-lt"/>
              </a:rPr>
              <a:t>*H</a:t>
            </a:r>
            <a:r>
              <a:rPr lang="en-US" b="1" baseline="-25000" dirty="0">
                <a:ea typeface="+mn-lt"/>
                <a:cs typeface="+mn-lt"/>
              </a:rPr>
              <a:t>Vn+1 </a:t>
            </a:r>
            <a:r>
              <a:rPr lang="en-US" b="1" dirty="0">
                <a:ea typeface="+mn-lt"/>
                <a:cs typeface="+mn-lt"/>
              </a:rPr>
              <a:t>= L</a:t>
            </a:r>
            <a:r>
              <a:rPr lang="en-US" b="1" baseline="-25000" dirty="0">
                <a:ea typeface="+mn-lt"/>
                <a:cs typeface="+mn-lt"/>
              </a:rPr>
              <a:t>n</a:t>
            </a:r>
            <a:r>
              <a:rPr lang="en-US" b="1" dirty="0">
                <a:ea typeface="+mn-lt"/>
                <a:cs typeface="+mn-lt"/>
              </a:rPr>
              <a:t>*H</a:t>
            </a:r>
            <a:r>
              <a:rPr lang="en-US" b="1" baseline="-25000" dirty="0">
                <a:ea typeface="+mn-lt"/>
                <a:cs typeface="+mn-lt"/>
              </a:rPr>
              <a:t>Ln</a:t>
            </a:r>
            <a:r>
              <a:rPr lang="en-US" b="1" dirty="0">
                <a:ea typeface="+mn-lt"/>
                <a:cs typeface="+mn-lt"/>
              </a:rPr>
              <a:t> + Qd</a:t>
            </a:r>
            <a:r>
              <a:rPr lang="en-US" b="1" baseline="30000" dirty="0">
                <a:ea typeface="+mn-lt"/>
                <a:cs typeface="+mn-lt"/>
              </a:rPr>
              <a:t>’</a:t>
            </a:r>
            <a:r>
              <a:rPr lang="en-US" b="1" baseline="-25000" dirty="0">
                <a:ea typeface="+mn-lt"/>
                <a:cs typeface="+mn-lt"/>
              </a:rPr>
              <a:t> 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y = interp1(xe, ye, x</a:t>
            </a:r>
            <a:r>
              <a:rPr lang="en-US" b="1" baseline="-25000" dirty="0">
                <a:ea typeface="+mn-lt"/>
                <a:cs typeface="+mn-lt"/>
              </a:rPr>
              <a:t>n</a:t>
            </a:r>
            <a:r>
              <a:rPr lang="en-US" b="1" dirty="0">
                <a:ea typeface="+mn-lt"/>
                <a:cs typeface="+mn-lt"/>
              </a:rPr>
              <a:t>) 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H</a:t>
            </a:r>
            <a:r>
              <a:rPr lang="en-US" b="1" baseline="-25000" dirty="0">
                <a:ea typeface="+mn-lt"/>
                <a:cs typeface="+mn-lt"/>
              </a:rPr>
              <a:t>Ln</a:t>
            </a:r>
            <a:r>
              <a:rPr lang="en-US" b="1" dirty="0">
                <a:ea typeface="+mn-lt"/>
                <a:cs typeface="+mn-lt"/>
              </a:rPr>
              <a:t> = interp1(xe, Hl, x</a:t>
            </a:r>
            <a:r>
              <a:rPr lang="en-US" b="1" baseline="-25000" dirty="0">
                <a:ea typeface="+mn-lt"/>
                <a:cs typeface="+mn-lt"/>
              </a:rPr>
              <a:t>n</a:t>
            </a:r>
            <a:r>
              <a:rPr lang="en-US" b="1" dirty="0">
                <a:ea typeface="+mn-lt"/>
                <a:cs typeface="+mn-lt"/>
              </a:rPr>
              <a:t> ) 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H</a:t>
            </a:r>
            <a:r>
              <a:rPr lang="en-US" b="1" baseline="-25000" dirty="0">
                <a:ea typeface="+mn-lt"/>
                <a:cs typeface="+mn-lt"/>
              </a:rPr>
              <a:t>Vn+1</a:t>
            </a:r>
            <a:r>
              <a:rPr lang="en-US" b="1" dirty="0">
                <a:ea typeface="+mn-lt"/>
                <a:cs typeface="+mn-lt"/>
              </a:rPr>
              <a:t> = interp1(ye, Hv,  y</a:t>
            </a:r>
            <a:r>
              <a:rPr lang="en-US" b="1" baseline="-25000" dirty="0">
                <a:ea typeface="+mn-lt"/>
                <a:cs typeface="+mn-lt"/>
              </a:rPr>
              <a:t>n+1</a:t>
            </a:r>
            <a:r>
              <a:rPr lang="en-US" b="1" dirty="0">
                <a:ea typeface="+mn-lt"/>
                <a:cs typeface="+mn-lt"/>
              </a:rPr>
              <a:t>)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810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E5F4-2582-4E2A-8A94-5A92CC7A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Stripping Section: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BB81-3144-4ECD-9A9F-8FB20FF8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b="1" dirty="0">
                <a:ea typeface="+mn-lt"/>
                <a:cs typeface="+mn-lt"/>
              </a:rPr>
              <a:t>V</a:t>
            </a:r>
            <a:r>
              <a:rPr lang="en-US" b="1" baseline="-25000" dirty="0">
                <a:ea typeface="+mn-lt"/>
                <a:cs typeface="+mn-lt"/>
              </a:rPr>
              <a:t>m+1 </a:t>
            </a:r>
            <a:r>
              <a:rPr lang="en-US" b="1" dirty="0">
                <a:ea typeface="+mn-lt"/>
                <a:cs typeface="+mn-lt"/>
              </a:rPr>
              <a:t>= L</a:t>
            </a:r>
            <a:r>
              <a:rPr lang="en-US" b="1" baseline="-25000" dirty="0">
                <a:ea typeface="+mn-lt"/>
                <a:cs typeface="+mn-lt"/>
              </a:rPr>
              <a:t>m</a:t>
            </a:r>
            <a:r>
              <a:rPr lang="en-US" b="1" dirty="0">
                <a:ea typeface="+mn-lt"/>
                <a:cs typeface="+mn-lt"/>
              </a:rPr>
              <a:t> -  W 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V</a:t>
            </a:r>
            <a:r>
              <a:rPr lang="en-US" b="1" baseline="-25000" dirty="0">
                <a:ea typeface="+mn-lt"/>
                <a:cs typeface="+mn-lt"/>
              </a:rPr>
              <a:t>m+1</a:t>
            </a:r>
            <a:r>
              <a:rPr lang="en-US" b="1" dirty="0">
                <a:ea typeface="+mn-lt"/>
                <a:cs typeface="+mn-lt"/>
              </a:rPr>
              <a:t>*y</a:t>
            </a:r>
            <a:r>
              <a:rPr lang="en-US" b="1" baseline="-25000" dirty="0">
                <a:ea typeface="+mn-lt"/>
                <a:cs typeface="+mn-lt"/>
              </a:rPr>
              <a:t>m+1 </a:t>
            </a:r>
            <a:r>
              <a:rPr lang="en-US" b="1" dirty="0">
                <a:ea typeface="+mn-lt"/>
                <a:cs typeface="+mn-lt"/>
              </a:rPr>
              <a:t>= L</a:t>
            </a:r>
            <a:r>
              <a:rPr lang="en-US" b="1" baseline="-25000" dirty="0">
                <a:ea typeface="+mn-lt"/>
                <a:cs typeface="+mn-lt"/>
              </a:rPr>
              <a:t>m</a:t>
            </a:r>
            <a:r>
              <a:rPr lang="en-US" b="1" dirty="0">
                <a:ea typeface="+mn-lt"/>
                <a:cs typeface="+mn-lt"/>
              </a:rPr>
              <a:t>*x</a:t>
            </a:r>
            <a:r>
              <a:rPr lang="en-US" b="1" baseline="-25000" dirty="0">
                <a:ea typeface="+mn-lt"/>
                <a:cs typeface="+mn-lt"/>
              </a:rPr>
              <a:t>m</a:t>
            </a:r>
            <a:r>
              <a:rPr lang="en-US" b="1" dirty="0">
                <a:ea typeface="+mn-lt"/>
                <a:cs typeface="+mn-lt"/>
              </a:rPr>
              <a:t> -  W*x</a:t>
            </a:r>
            <a:r>
              <a:rPr lang="en-US" b="1" baseline="-25000" dirty="0">
                <a:ea typeface="+mn-lt"/>
                <a:cs typeface="+mn-lt"/>
              </a:rPr>
              <a:t>W 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V</a:t>
            </a:r>
            <a:r>
              <a:rPr lang="en-US" b="1" baseline="-25000" dirty="0">
                <a:ea typeface="+mn-lt"/>
                <a:cs typeface="+mn-lt"/>
              </a:rPr>
              <a:t>m+1</a:t>
            </a:r>
            <a:r>
              <a:rPr lang="en-US" b="1" dirty="0">
                <a:ea typeface="+mn-lt"/>
                <a:cs typeface="+mn-lt"/>
              </a:rPr>
              <a:t>*H</a:t>
            </a:r>
            <a:r>
              <a:rPr lang="en-US" b="1" baseline="-25000" dirty="0">
                <a:ea typeface="+mn-lt"/>
                <a:cs typeface="+mn-lt"/>
              </a:rPr>
              <a:t>Vm+1 </a:t>
            </a:r>
            <a:r>
              <a:rPr lang="en-US" b="1" dirty="0">
                <a:ea typeface="+mn-lt"/>
                <a:cs typeface="+mn-lt"/>
              </a:rPr>
              <a:t>= L</a:t>
            </a:r>
            <a:r>
              <a:rPr lang="en-US" b="1" baseline="-25000" dirty="0">
                <a:ea typeface="+mn-lt"/>
                <a:cs typeface="+mn-lt"/>
              </a:rPr>
              <a:t>m</a:t>
            </a:r>
            <a:r>
              <a:rPr lang="en-US" b="1" dirty="0">
                <a:ea typeface="+mn-lt"/>
                <a:cs typeface="+mn-lt"/>
              </a:rPr>
              <a:t>*H</a:t>
            </a:r>
            <a:r>
              <a:rPr lang="en-US" b="1" baseline="-25000" dirty="0">
                <a:ea typeface="+mn-lt"/>
                <a:cs typeface="+mn-lt"/>
              </a:rPr>
              <a:t>Lm</a:t>
            </a:r>
            <a:r>
              <a:rPr lang="en-US" b="1" dirty="0">
                <a:ea typeface="+mn-lt"/>
                <a:cs typeface="+mn-lt"/>
              </a:rPr>
              <a:t> - Qc</a:t>
            </a:r>
            <a:r>
              <a:rPr lang="en-US" b="1" baseline="30000" dirty="0">
                <a:ea typeface="+mn-lt"/>
                <a:cs typeface="+mn-lt"/>
              </a:rPr>
              <a:t>’</a:t>
            </a:r>
            <a:r>
              <a:rPr lang="en-US" b="1" baseline="-25000" dirty="0">
                <a:ea typeface="+mn-lt"/>
                <a:cs typeface="+mn-lt"/>
              </a:rPr>
              <a:t> 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y = interp1(xe, ye, x</a:t>
            </a:r>
            <a:r>
              <a:rPr lang="en-US" b="1" baseline="-25000" dirty="0">
                <a:ea typeface="+mn-lt"/>
                <a:cs typeface="+mn-lt"/>
              </a:rPr>
              <a:t>m</a:t>
            </a:r>
            <a:r>
              <a:rPr lang="en-US" b="1" dirty="0">
                <a:ea typeface="+mn-lt"/>
                <a:cs typeface="+mn-lt"/>
              </a:rPr>
              <a:t>) 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H</a:t>
            </a:r>
            <a:r>
              <a:rPr lang="en-US" b="1" baseline="-25000" dirty="0">
                <a:ea typeface="+mn-lt"/>
                <a:cs typeface="+mn-lt"/>
              </a:rPr>
              <a:t>Lm</a:t>
            </a:r>
            <a:r>
              <a:rPr lang="en-US" b="1" dirty="0">
                <a:ea typeface="+mn-lt"/>
                <a:cs typeface="+mn-lt"/>
              </a:rPr>
              <a:t> = interp1(xe, Hl, x</a:t>
            </a:r>
            <a:r>
              <a:rPr lang="en-US" b="1" baseline="-25000" dirty="0">
                <a:ea typeface="+mn-lt"/>
                <a:cs typeface="+mn-lt"/>
              </a:rPr>
              <a:t>m</a:t>
            </a:r>
            <a:r>
              <a:rPr lang="en-US" b="1" dirty="0">
                <a:ea typeface="+mn-lt"/>
                <a:cs typeface="+mn-lt"/>
              </a:rPr>
              <a:t> ) 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H</a:t>
            </a:r>
            <a:r>
              <a:rPr lang="en-US" b="1" baseline="-25000" dirty="0">
                <a:ea typeface="+mn-lt"/>
                <a:cs typeface="+mn-lt"/>
              </a:rPr>
              <a:t>Vm+1</a:t>
            </a:r>
            <a:r>
              <a:rPr lang="en-US" b="1" dirty="0">
                <a:ea typeface="+mn-lt"/>
                <a:cs typeface="+mn-lt"/>
              </a:rPr>
              <a:t> = interp1(ye, Hv,  y</a:t>
            </a:r>
            <a:r>
              <a:rPr lang="en-US" b="1" baseline="-25000" dirty="0">
                <a:ea typeface="+mn-lt"/>
                <a:cs typeface="+mn-lt"/>
              </a:rPr>
              <a:t>m+1</a:t>
            </a:r>
            <a:r>
              <a:rPr lang="en-US" b="1" dirty="0">
                <a:ea typeface="+mn-lt"/>
                <a:cs typeface="+mn-lt"/>
              </a:rPr>
              <a:t>)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032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604DCA-ACE0-45A8-958A-905D327428F2}"/>
              </a:ext>
            </a:extLst>
          </p:cNvPr>
          <p:cNvSpPr txBox="1"/>
          <p:nvPr/>
        </p:nvSpPr>
        <p:spPr>
          <a:xfrm>
            <a:off x="674318" y="308976"/>
            <a:ext cx="56367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 dirty="0"/>
              <a:t>Flowchart for graphical Ponchon savarit: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4FA92A-371E-4BAD-816A-30FC909B805A}"/>
              </a:ext>
            </a:extLst>
          </p:cNvPr>
          <p:cNvSpPr/>
          <p:nvPr/>
        </p:nvSpPr>
        <p:spPr>
          <a:xfrm>
            <a:off x="2973756" y="1079195"/>
            <a:ext cx="5908109" cy="918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Enthalpy concentration H_v vs  y and H_l vs  x are drawn.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CA96D4-92C8-404F-893E-6D985F8A7DC7}"/>
              </a:ext>
            </a:extLst>
          </p:cNvPr>
          <p:cNvSpPr/>
          <p:nvPr/>
        </p:nvSpPr>
        <p:spPr>
          <a:xfrm>
            <a:off x="2974241" y="3550626"/>
            <a:ext cx="5910383" cy="91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the proof of colleniarity we get that D_dash,(H_ln,x_n),(H_vn+1,Y_n+1) are on the same line.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F75076-3A41-45FB-B51A-9DCB9F1E8F06}"/>
              </a:ext>
            </a:extLst>
          </p:cNvPr>
          <p:cNvSpPr/>
          <p:nvPr/>
        </p:nvSpPr>
        <p:spPr>
          <a:xfrm>
            <a:off x="2970578" y="2364886"/>
            <a:ext cx="5910383" cy="849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Energy and Material  balance we get points D_dash,S_dash.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447C23-F81A-48FA-854A-42F5116C0EF5}"/>
              </a:ext>
            </a:extLst>
          </p:cNvPr>
          <p:cNvSpPr/>
          <p:nvPr/>
        </p:nvSpPr>
        <p:spPr>
          <a:xfrm>
            <a:off x="2966915" y="4862145"/>
            <a:ext cx="5910383" cy="91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Joining the points Q_dash and D we get Y_1.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B8BCF23-2F96-4A05-A898-FF86AE9422C0}"/>
              </a:ext>
            </a:extLst>
          </p:cNvPr>
          <p:cNvSpPr/>
          <p:nvPr/>
        </p:nvSpPr>
        <p:spPr>
          <a:xfrm>
            <a:off x="5686671" y="2000343"/>
            <a:ext cx="480164" cy="3653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E0D473C-0BCA-4208-99F0-364448200DF5}"/>
              </a:ext>
            </a:extLst>
          </p:cNvPr>
          <p:cNvSpPr/>
          <p:nvPr/>
        </p:nvSpPr>
        <p:spPr>
          <a:xfrm>
            <a:off x="5683409" y="3207930"/>
            <a:ext cx="480164" cy="344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655D6EE-72DA-4A70-8293-F9C98FF963E8}"/>
              </a:ext>
            </a:extLst>
          </p:cNvPr>
          <p:cNvSpPr/>
          <p:nvPr/>
        </p:nvSpPr>
        <p:spPr>
          <a:xfrm>
            <a:off x="5690584" y="4467709"/>
            <a:ext cx="459288" cy="427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6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8EE0E6-9064-4111-943F-4542937105B4}"/>
              </a:ext>
            </a:extLst>
          </p:cNvPr>
          <p:cNvSpPr/>
          <p:nvPr/>
        </p:nvSpPr>
        <p:spPr>
          <a:xfrm>
            <a:off x="2688492" y="646722"/>
            <a:ext cx="5353537" cy="91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the Y_1 using euillibrium data we get x_1.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538451-683F-48F2-AB51-8712963014AE}"/>
              </a:ext>
            </a:extLst>
          </p:cNvPr>
          <p:cNvSpPr/>
          <p:nvPr/>
        </p:nvSpPr>
        <p:spPr>
          <a:xfrm>
            <a:off x="2743444" y="2030289"/>
            <a:ext cx="5353537" cy="91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collinearity principle joining point L_1 and D_dash we get Y_2.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261CD8-E772-4D25-9FD0-4600B83E2008}"/>
              </a:ext>
            </a:extLst>
          </p:cNvPr>
          <p:cNvSpPr/>
          <p:nvPr/>
        </p:nvSpPr>
        <p:spPr>
          <a:xfrm>
            <a:off x="2690934" y="3531087"/>
            <a:ext cx="5353537" cy="91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 till it crosses the feed line and rectifying section is done.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68D9E0-DFAD-4E86-B228-63C567E58435}"/>
              </a:ext>
            </a:extLst>
          </p:cNvPr>
          <p:cNvSpPr/>
          <p:nvPr/>
        </p:nvSpPr>
        <p:spPr>
          <a:xfrm>
            <a:off x="2745886" y="4895117"/>
            <a:ext cx="5353537" cy="91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Joining the W and S_dash we get y_n and using equillibrium data we get x_n , same repeated as rectifying section.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D7A965C-605C-4C88-A5C9-14336D736EAE}"/>
              </a:ext>
            </a:extLst>
          </p:cNvPr>
          <p:cNvSpPr/>
          <p:nvPr/>
        </p:nvSpPr>
        <p:spPr>
          <a:xfrm>
            <a:off x="5070807" y="1551494"/>
            <a:ext cx="480164" cy="480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3B50674-C57C-4E6C-B1F0-428864EBF525}"/>
              </a:ext>
            </a:extLst>
          </p:cNvPr>
          <p:cNvSpPr/>
          <p:nvPr/>
        </p:nvSpPr>
        <p:spPr>
          <a:xfrm>
            <a:off x="5067545" y="2978286"/>
            <a:ext cx="480164" cy="553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FBB8001-F5BE-4F1A-956C-B7DFFE407119}"/>
              </a:ext>
            </a:extLst>
          </p:cNvPr>
          <p:cNvSpPr/>
          <p:nvPr/>
        </p:nvSpPr>
        <p:spPr>
          <a:xfrm>
            <a:off x="5064283" y="4446832"/>
            <a:ext cx="480164" cy="448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69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1280</Words>
  <Application>Microsoft Office PowerPoint</Application>
  <PresentationFormat>Widescreen</PresentationFormat>
  <Paragraphs>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Berlin Sans FB</vt:lpstr>
      <vt:lpstr>Blackadder ITC</vt:lpstr>
      <vt:lpstr>Calibri</vt:lpstr>
      <vt:lpstr>Sagona Book</vt:lpstr>
      <vt:lpstr>Sagona ExtraLight</vt:lpstr>
      <vt:lpstr>RetrospectVTI</vt:lpstr>
      <vt:lpstr>Separation Process II – Group 2</vt:lpstr>
      <vt:lpstr>Distillation</vt:lpstr>
      <vt:lpstr>Ponchon Savarit Method</vt:lpstr>
      <vt:lpstr>PowerPoint Presentation</vt:lpstr>
      <vt:lpstr>Governing Equations.</vt:lpstr>
      <vt:lpstr>Rectifying Section: </vt:lpstr>
      <vt:lpstr>Stripping Section: </vt:lpstr>
      <vt:lpstr>PowerPoint Presentation</vt:lpstr>
      <vt:lpstr>PowerPoint Presentation</vt:lpstr>
      <vt:lpstr>PowerPoint Presentation</vt:lpstr>
      <vt:lpstr>PowerPoint Presentation</vt:lpstr>
      <vt:lpstr>Approach: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fsolve function in matlab: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</dc:title>
  <dc:creator>HrithvinC</dc:creator>
  <cp:lastModifiedBy>Hritik Sarkar</cp:lastModifiedBy>
  <cp:revision>182</cp:revision>
  <dcterms:created xsi:type="dcterms:W3CDTF">2020-11-19T10:24:15Z</dcterms:created>
  <dcterms:modified xsi:type="dcterms:W3CDTF">2020-11-20T07:30:23Z</dcterms:modified>
</cp:coreProperties>
</file>