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3" r:id="rId4"/>
    <p:sldId id="267" r:id="rId5"/>
    <p:sldId id="259" r:id="rId6"/>
    <p:sldId id="304" r:id="rId7"/>
    <p:sldId id="305" r:id="rId8"/>
    <p:sldId id="260" r:id="rId9"/>
    <p:sldId id="261" r:id="rId10"/>
    <p:sldId id="297" r:id="rId11"/>
    <p:sldId id="294" r:id="rId12"/>
    <p:sldId id="295" r:id="rId13"/>
    <p:sldId id="296" r:id="rId14"/>
    <p:sldId id="299" r:id="rId15"/>
    <p:sldId id="262" r:id="rId16"/>
    <p:sldId id="300" r:id="rId17"/>
    <p:sldId id="263" r:id="rId18"/>
    <p:sldId id="303" r:id="rId19"/>
    <p:sldId id="302" r:id="rId20"/>
    <p:sldId id="264" r:id="rId21"/>
    <p:sldId id="265" r:id="rId22"/>
    <p:sldId id="26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60"/>
  </p:normalViewPr>
  <p:slideViewPr>
    <p:cSldViewPr snapToGrid="0">
      <p:cViewPr varScale="1">
        <p:scale>
          <a:sx n="119" d="100"/>
          <a:sy n="119"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ijcrt.org/viewfull.php?&amp;p_id=IJCRT231274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970" y="1552594"/>
            <a:ext cx="10363200" cy="1030687"/>
          </a:xfrm>
        </p:spPr>
        <p:txBody>
          <a:bodyPr>
            <a:noAutofit/>
          </a:bodyPr>
          <a:lstStyle/>
          <a:p>
            <a:r>
              <a:rPr lang="en-IN" sz="2800" b="1" dirty="0">
                <a:effectLst/>
                <a:latin typeface="Times New Roman" panose="02020603050405020304" pitchFamily="18" charset="0"/>
                <a:cs typeface="Times New Roman" panose="02020603050405020304" pitchFamily="18" charset="0"/>
              </a:rPr>
              <a:t>IMPROVING CLINICAL DECISION SUPPORT SYSTEM THROUGH PATIENT CASE SIMILARITY </a:t>
            </a:r>
            <a:br>
              <a:rPr lang="en-IN" sz="2000" dirty="0"/>
            </a:br>
            <a:endParaRPr lang="en-GB" sz="20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normAutofit fontScale="92500"/>
          </a:bodyPr>
          <a:lstStyle/>
          <a:p>
            <a:pPr algn="l"/>
            <a:r>
              <a:rPr lang="en-GB" b="1" dirty="0"/>
              <a:t>Batch Number:	CAI G - 13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6184092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20201CAI0088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 L SIRI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20201CAI0095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CHARITHA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20201CAI0099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PRAMOD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20201CAI0142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VARSHA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2000" dirty="0" err="1"/>
              <a:t>Dr.</a:t>
            </a:r>
            <a:r>
              <a:rPr lang="en-GB" sz="2000" dirty="0"/>
              <a:t> </a:t>
            </a:r>
            <a:r>
              <a:rPr lang="en-GB" sz="2000" dirty="0" err="1"/>
              <a:t>Komalavalli</a:t>
            </a:r>
            <a:r>
              <a:rPr lang="en-GB" sz="2000" dirty="0"/>
              <a:t> C</a:t>
            </a:r>
          </a:p>
          <a:p>
            <a:pPr algn="l"/>
            <a:r>
              <a:rPr lang="en-GB" sz="2000" dirty="0"/>
              <a:t>Professor</a:t>
            </a:r>
          </a:p>
          <a:p>
            <a:pPr algn="l"/>
            <a:r>
              <a:rPr lang="en-GB" sz="2000" dirty="0"/>
              <a:t>School of Computer Science &amp; Engineering</a:t>
            </a:r>
          </a:p>
          <a:p>
            <a:pPr algn="l"/>
            <a:r>
              <a:rPr lang="en-GB" sz="2000" dirty="0"/>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5" name="Content Placeholder 4">
            <a:extLst>
              <a:ext uri="{FF2B5EF4-FFF2-40B4-BE49-F238E27FC236}">
                <a16:creationId xmlns:a16="http://schemas.microsoft.com/office/drawing/2014/main" id="{A8A5B313-2747-3623-BE04-6ADAC2483BBD}"/>
              </a:ext>
            </a:extLst>
          </p:cNvPr>
          <p:cNvSpPr>
            <a:spLocks noGrp="1"/>
          </p:cNvSpPr>
          <p:nvPr>
            <p:ph idx="1"/>
          </p:nvPr>
        </p:nvSpPr>
        <p:spPr>
          <a:xfrm>
            <a:off x="838200" y="1438349"/>
            <a:ext cx="10515600" cy="4351338"/>
          </a:xfrm>
        </p:spPr>
        <p:txBody>
          <a:bodyPr>
            <a:normAutofit fontScale="92500" lnSpcReduction="20000"/>
          </a:bodyPr>
          <a:lstStyle/>
          <a:p>
            <a:r>
              <a:rPr lang="en-US" b="1" dirty="0">
                <a:latin typeface="Calibri"/>
                <a:ea typeface="Verdana"/>
              </a:rPr>
              <a:t>Import Libraries:</a:t>
            </a:r>
          </a:p>
          <a:p>
            <a:pPr marL="0" indent="0">
              <a:buNone/>
            </a:pPr>
            <a:r>
              <a:rPr lang="en-US" b="1" dirty="0">
                <a:solidFill>
                  <a:srgbClr val="000000"/>
                </a:solidFill>
                <a:latin typeface="Calibri"/>
                <a:ea typeface="Verdana"/>
                <a:cs typeface="Calibri"/>
              </a:rPr>
              <a:t>              </a:t>
            </a:r>
            <a:r>
              <a:rPr lang="en-US" sz="2800" dirty="0">
                <a:solidFill>
                  <a:srgbClr val="000000"/>
                </a:solidFill>
                <a:latin typeface="Calibri"/>
                <a:ea typeface="Verdana"/>
                <a:cs typeface="Calibri"/>
              </a:rPr>
              <a:t>import pandas as pd</a:t>
            </a:r>
            <a:endParaRPr lang="en-US" sz="2800" dirty="0">
              <a:latin typeface="Calibri"/>
            </a:endParaRPr>
          </a:p>
          <a:p>
            <a:pPr marL="0" indent="0">
              <a:buNone/>
            </a:pPr>
            <a:r>
              <a:rPr lang="en-US" sz="2800" dirty="0">
                <a:solidFill>
                  <a:srgbClr val="000000"/>
                </a:solidFill>
                <a:latin typeface="Calibri"/>
                <a:ea typeface="Verdana"/>
                <a:cs typeface="Calibri"/>
              </a:rPr>
              <a:t>                 import </a:t>
            </a:r>
            <a:r>
              <a:rPr lang="en-US" sz="2800" dirty="0" err="1">
                <a:solidFill>
                  <a:srgbClr val="000000"/>
                </a:solidFill>
                <a:latin typeface="Calibri"/>
                <a:ea typeface="Verdana"/>
                <a:cs typeface="Calibri"/>
              </a:rPr>
              <a:t>numpy</a:t>
            </a:r>
            <a:r>
              <a:rPr lang="en-US" sz="2800" dirty="0">
                <a:solidFill>
                  <a:srgbClr val="000000"/>
                </a:solidFill>
                <a:latin typeface="Calibri"/>
                <a:ea typeface="Verdana"/>
                <a:cs typeface="Calibri"/>
              </a:rPr>
              <a:t> as np</a:t>
            </a:r>
            <a:endParaRPr lang="en-US" sz="2800" dirty="0">
              <a:latin typeface="Calibri"/>
            </a:endParaRPr>
          </a:p>
          <a:p>
            <a:pPr marL="0" indent="0">
              <a:buNone/>
            </a:pPr>
            <a:r>
              <a:rPr lang="en-US" sz="2800" dirty="0">
                <a:solidFill>
                  <a:srgbClr val="000000"/>
                </a:solidFill>
                <a:latin typeface="Calibri"/>
                <a:ea typeface="Verdana"/>
                <a:cs typeface="Calibri"/>
              </a:rPr>
              <a:t>                 import </a:t>
            </a:r>
            <a:r>
              <a:rPr lang="en-US" sz="2800" dirty="0" err="1">
                <a:solidFill>
                  <a:srgbClr val="000000"/>
                </a:solidFill>
                <a:latin typeface="Calibri"/>
                <a:ea typeface="Verdana"/>
                <a:cs typeface="Calibri"/>
              </a:rPr>
              <a:t>matplotlib.pyplot</a:t>
            </a:r>
            <a:r>
              <a:rPr lang="en-US" sz="2800" dirty="0">
                <a:solidFill>
                  <a:srgbClr val="000000"/>
                </a:solidFill>
                <a:latin typeface="Calibri"/>
                <a:ea typeface="Verdana"/>
                <a:cs typeface="Calibri"/>
              </a:rPr>
              <a:t> as </a:t>
            </a:r>
            <a:r>
              <a:rPr lang="en-US" sz="2800" dirty="0" err="1">
                <a:solidFill>
                  <a:srgbClr val="000000"/>
                </a:solidFill>
                <a:latin typeface="Calibri"/>
                <a:ea typeface="Verdana"/>
                <a:cs typeface="Calibri"/>
              </a:rPr>
              <a:t>plt</a:t>
            </a:r>
            <a:endParaRPr lang="en-US" sz="2800" dirty="0">
              <a:latin typeface="Calibri"/>
            </a:endParaRPr>
          </a:p>
          <a:p>
            <a:pPr marL="0" indent="0">
              <a:buNone/>
            </a:pPr>
            <a:r>
              <a:rPr lang="en-US" sz="2800" dirty="0">
                <a:solidFill>
                  <a:srgbClr val="000000"/>
                </a:solidFill>
                <a:latin typeface="Calibri"/>
                <a:ea typeface="Verdana"/>
                <a:cs typeface="Calibri"/>
              </a:rPr>
              <a:t>                 import seaborn as </a:t>
            </a:r>
            <a:r>
              <a:rPr lang="en-US" sz="2800" dirty="0" err="1">
                <a:solidFill>
                  <a:srgbClr val="000000"/>
                </a:solidFill>
                <a:latin typeface="Calibri"/>
                <a:ea typeface="Verdana"/>
                <a:cs typeface="Calibri"/>
              </a:rPr>
              <a:t>sns</a:t>
            </a:r>
            <a:endParaRPr lang="en-US" sz="2800" dirty="0">
              <a:latin typeface="Calibri"/>
            </a:endParaRPr>
          </a:p>
          <a:p>
            <a:r>
              <a:rPr lang="en-US" b="1" dirty="0">
                <a:latin typeface="Calibri"/>
                <a:ea typeface="Verdana"/>
              </a:rPr>
              <a:t>Read Dataset:</a:t>
            </a:r>
          </a:p>
          <a:p>
            <a:pPr marL="0" indent="0">
              <a:buNone/>
            </a:pPr>
            <a:r>
              <a:rPr lang="en-US" sz="2800" b="1" dirty="0">
                <a:solidFill>
                  <a:srgbClr val="000000"/>
                </a:solidFill>
                <a:latin typeface="Calibri"/>
                <a:ea typeface="Verdana"/>
              </a:rPr>
              <a:t>                </a:t>
            </a:r>
            <a:r>
              <a:rPr lang="en-US" sz="2800" dirty="0" err="1">
                <a:solidFill>
                  <a:srgbClr val="000000"/>
                </a:solidFill>
                <a:latin typeface="Calibri"/>
                <a:ea typeface="Verdana"/>
              </a:rPr>
              <a:t>df_train</a:t>
            </a:r>
            <a:r>
              <a:rPr lang="en-US" sz="2800" dirty="0">
                <a:solidFill>
                  <a:srgbClr val="000000"/>
                </a:solidFill>
                <a:latin typeface="Calibri"/>
                <a:ea typeface="Verdana"/>
              </a:rPr>
              <a:t> = </a:t>
            </a:r>
            <a:r>
              <a:rPr lang="en-US" sz="2800" dirty="0" err="1">
                <a:solidFill>
                  <a:srgbClr val="000000"/>
                </a:solidFill>
                <a:latin typeface="Calibri"/>
                <a:ea typeface="Verdana"/>
              </a:rPr>
              <a:t>pd.read_csv</a:t>
            </a:r>
            <a:r>
              <a:rPr lang="en-US" sz="2800" dirty="0">
                <a:solidFill>
                  <a:srgbClr val="000000"/>
                </a:solidFill>
                <a:latin typeface="Calibri"/>
                <a:ea typeface="Verdana"/>
              </a:rPr>
              <a:t>('</a:t>
            </a:r>
            <a:r>
              <a:rPr lang="en-US" sz="2800" dirty="0" err="1">
                <a:solidFill>
                  <a:srgbClr val="000000"/>
                </a:solidFill>
                <a:latin typeface="Calibri"/>
                <a:ea typeface="Verdana"/>
              </a:rPr>
              <a:t>Training.csv</a:t>
            </a:r>
            <a:r>
              <a:rPr lang="en-US" sz="2800" dirty="0">
                <a:solidFill>
                  <a:srgbClr val="000000"/>
                </a:solidFill>
                <a:latin typeface="Calibri"/>
                <a:ea typeface="Verdana"/>
              </a:rPr>
              <a:t>')</a:t>
            </a:r>
          </a:p>
          <a:p>
            <a:pPr marL="0" indent="0">
              <a:buNone/>
            </a:pPr>
            <a:r>
              <a:rPr lang="en-US" sz="2800" dirty="0">
                <a:latin typeface="Calibri"/>
                <a:ea typeface="Verdana"/>
              </a:rPr>
              <a:t>                </a:t>
            </a:r>
            <a:r>
              <a:rPr lang="en-US" sz="2800" dirty="0" err="1">
                <a:latin typeface="Calibri"/>
                <a:ea typeface="Verdana"/>
              </a:rPr>
              <a:t>df_train.head</a:t>
            </a:r>
            <a:r>
              <a:rPr lang="en-US" sz="2800" dirty="0">
                <a:latin typeface="Calibri"/>
                <a:ea typeface="Verdana"/>
              </a:rPr>
              <a:t>()</a:t>
            </a:r>
          </a:p>
          <a:p>
            <a:pPr marL="0" indent="0">
              <a:buNone/>
            </a:pPr>
            <a:r>
              <a:rPr lang="en-US" sz="2800" dirty="0">
                <a:latin typeface="Calibri"/>
                <a:ea typeface="Verdana"/>
              </a:rPr>
              <a:t>                </a:t>
            </a:r>
            <a:r>
              <a:rPr lang="en-US" sz="2800" dirty="0" err="1">
                <a:latin typeface="Calibri"/>
                <a:ea typeface="Verdana"/>
              </a:rPr>
              <a:t>df_train.describe</a:t>
            </a:r>
            <a:r>
              <a:rPr lang="en-US" sz="2800" dirty="0">
                <a:latin typeface="Calibri"/>
                <a:ea typeface="Verdana"/>
              </a:rPr>
              <a:t>() # statistical analysis of the data</a:t>
            </a:r>
          </a:p>
          <a:p>
            <a:pPr marL="0" indent="0">
              <a:buNone/>
            </a:pPr>
            <a:r>
              <a:rPr lang="en-US" sz="2800" dirty="0">
                <a:latin typeface="Calibri"/>
                <a:ea typeface="Verdana"/>
              </a:rPr>
              <a:t>                </a:t>
            </a:r>
            <a:r>
              <a:rPr lang="en-US" sz="2800" dirty="0" err="1">
                <a:latin typeface="Calibri"/>
                <a:ea typeface="Verdana"/>
              </a:rPr>
              <a:t>df_train</a:t>
            </a:r>
            <a:r>
              <a:rPr lang="en-US" sz="2800" dirty="0">
                <a:latin typeface="Calibri"/>
                <a:ea typeface="Verdana"/>
              </a:rPr>
              <a:t>['prognosis'].</a:t>
            </a:r>
            <a:r>
              <a:rPr lang="en-US" sz="2800" dirty="0" err="1">
                <a:latin typeface="Calibri"/>
                <a:ea typeface="Verdana"/>
              </a:rPr>
              <a:t>value_counts</a:t>
            </a:r>
            <a:r>
              <a:rPr lang="en-US" sz="2800" dirty="0">
                <a:latin typeface="Calibri"/>
                <a:ea typeface="Verdana"/>
              </a:rPr>
              <a:t>() # as we can see that all the classes are balanced</a:t>
            </a:r>
            <a:endParaRPr lang="en-US" sz="2800" dirty="0">
              <a:latin typeface="Calibri"/>
            </a:endParaRPr>
          </a:p>
          <a:p>
            <a:pPr marL="0" indent="0">
              <a:buNone/>
            </a:pPr>
            <a:endParaRPr lang="en-US" sz="2800" dirty="0">
              <a:latin typeface="Calibri"/>
              <a:ea typeface="Verdana"/>
            </a:endParaRPr>
          </a:p>
          <a:p>
            <a:pPr marL="0" indent="0">
              <a:buNone/>
            </a:pPr>
            <a:endParaRPr lang="en-US" b="1" dirty="0">
              <a:solidFill>
                <a:srgbClr val="000000"/>
              </a:solidFill>
              <a:latin typeface="Calibri"/>
            </a:endParaRPr>
          </a:p>
          <a:p>
            <a:endParaRPr lang="en-US" b="1" dirty="0">
              <a:solidFill>
                <a:srgbClr val="000000"/>
              </a:solidFill>
              <a:latin typeface="Calibri"/>
            </a:endParaRPr>
          </a:p>
          <a:p>
            <a:endParaRPr lang="en-US" dirty="0"/>
          </a:p>
        </p:txBody>
      </p:sp>
    </p:spTree>
    <p:extLst>
      <p:ext uri="{BB962C8B-B14F-4D97-AF65-F5344CB8AC3E}">
        <p14:creationId xmlns:p14="http://schemas.microsoft.com/office/powerpoint/2010/main" val="175023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5" name="Content Placeholder 4">
            <a:extLst>
              <a:ext uri="{FF2B5EF4-FFF2-40B4-BE49-F238E27FC236}">
                <a16:creationId xmlns:a16="http://schemas.microsoft.com/office/drawing/2014/main" id="{A8A5B313-2747-3623-BE04-6ADAC2483BBD}"/>
              </a:ext>
            </a:extLst>
          </p:cNvPr>
          <p:cNvSpPr>
            <a:spLocks noGrp="1"/>
          </p:cNvSpPr>
          <p:nvPr>
            <p:ph idx="1"/>
          </p:nvPr>
        </p:nvSpPr>
        <p:spPr>
          <a:xfrm>
            <a:off x="838200" y="1352289"/>
            <a:ext cx="10515600" cy="4351338"/>
          </a:xfrm>
        </p:spPr>
        <p:txBody>
          <a:bodyPr>
            <a:normAutofit fontScale="77500" lnSpcReduction="20000"/>
          </a:bodyPr>
          <a:lstStyle/>
          <a:p>
            <a:r>
              <a:rPr lang="en-US" b="1" dirty="0" err="1">
                <a:latin typeface="Calibri"/>
                <a:ea typeface="Verdana"/>
                <a:cs typeface="Calibri"/>
              </a:rPr>
              <a:t>Spliting</a:t>
            </a:r>
            <a:r>
              <a:rPr lang="en-US" b="1" dirty="0">
                <a:latin typeface="Calibri"/>
                <a:ea typeface="Verdana"/>
                <a:cs typeface="Calibri"/>
              </a:rPr>
              <a:t> the Dataset and training the model:</a:t>
            </a:r>
            <a:endParaRPr lang="en-US" dirty="0">
              <a:solidFill>
                <a:srgbClr val="000000"/>
              </a:solidFill>
              <a:latin typeface="Calibri"/>
              <a:cs typeface="Calibri"/>
            </a:endParaRPr>
          </a:p>
          <a:p>
            <a:pPr marL="0" indent="0">
              <a:buNone/>
            </a:pPr>
            <a:r>
              <a:rPr lang="en-US" sz="2800" dirty="0">
                <a:solidFill>
                  <a:srgbClr val="6A9955"/>
                </a:solidFill>
                <a:latin typeface="Consolas"/>
                <a:ea typeface="Verdana"/>
              </a:rPr>
              <a:t> </a:t>
            </a:r>
            <a:r>
              <a:rPr lang="en-US" sz="2800" dirty="0">
                <a:solidFill>
                  <a:srgbClr val="6A9955"/>
                </a:solidFill>
                <a:latin typeface="Consolas"/>
                <a:ea typeface="Verdana"/>
                <a:cs typeface="Calibri"/>
              </a:rPr>
              <a:t>      </a:t>
            </a:r>
            <a:r>
              <a:rPr lang="en-US" sz="2800" dirty="0">
                <a:latin typeface="Calibri"/>
                <a:ea typeface="Verdana"/>
                <a:cs typeface="Calibri"/>
              </a:rPr>
              <a:t>y=</a:t>
            </a:r>
            <a:r>
              <a:rPr lang="en-US" sz="2800" dirty="0" err="1">
                <a:latin typeface="Calibri"/>
                <a:ea typeface="Verdana"/>
                <a:cs typeface="Calibri"/>
              </a:rPr>
              <a:t>df_train</a:t>
            </a:r>
            <a:r>
              <a:rPr lang="en-US" sz="2800" dirty="0">
                <a:latin typeface="Calibri"/>
                <a:ea typeface="Verdana"/>
                <a:cs typeface="Calibri"/>
              </a:rPr>
              <a:t>['prognosis'] #target</a:t>
            </a:r>
            <a:endParaRPr lang="en-US" dirty="0">
              <a:latin typeface="Calibri"/>
              <a:cs typeface="Calibri"/>
            </a:endParaRPr>
          </a:p>
          <a:p>
            <a:pPr marL="0" indent="0">
              <a:lnSpc>
                <a:spcPct val="90000"/>
              </a:lnSpc>
              <a:buNone/>
            </a:pPr>
            <a:r>
              <a:rPr lang="en-US" sz="2800" dirty="0">
                <a:latin typeface="Calibri"/>
                <a:ea typeface="Verdana"/>
                <a:cs typeface="Calibri"/>
              </a:rPr>
              <a:t>                 x=</a:t>
            </a:r>
            <a:r>
              <a:rPr lang="en-US" sz="2800" dirty="0" err="1">
                <a:latin typeface="Calibri"/>
                <a:ea typeface="Verdana"/>
                <a:cs typeface="Calibri"/>
              </a:rPr>
              <a:t>df_train.drop</a:t>
            </a:r>
            <a:r>
              <a:rPr lang="en-US" sz="2800" dirty="0">
                <a:latin typeface="Calibri"/>
                <a:ea typeface="Verdana"/>
                <a:cs typeface="Calibri"/>
              </a:rPr>
              <a:t>(['prognosis'],axis=1) #symptoms</a:t>
            </a:r>
          </a:p>
          <a:p>
            <a:pPr marL="0" indent="0">
              <a:lnSpc>
                <a:spcPct val="90000"/>
              </a:lnSpc>
              <a:buNone/>
            </a:pPr>
            <a:r>
              <a:rPr lang="en-US" sz="2800" dirty="0">
                <a:latin typeface="Calibri"/>
                <a:ea typeface="Verdana"/>
                <a:cs typeface="Calibri"/>
              </a:rPr>
              <a:t>                 </a:t>
            </a:r>
            <a:r>
              <a:rPr lang="en-US" sz="2800" dirty="0" err="1">
                <a:latin typeface="Calibri"/>
                <a:ea typeface="Verdana"/>
                <a:cs typeface="Calibri"/>
              </a:rPr>
              <a:t>x_train,x_test,y_train,y_test</a:t>
            </a:r>
            <a:r>
              <a:rPr lang="en-US" sz="2800" dirty="0">
                <a:latin typeface="Calibri"/>
                <a:ea typeface="Verdana"/>
                <a:cs typeface="Calibri"/>
              </a:rPr>
              <a:t>=</a:t>
            </a:r>
            <a:r>
              <a:rPr lang="en-US" sz="2800" dirty="0" err="1">
                <a:latin typeface="Calibri"/>
                <a:ea typeface="Verdana"/>
                <a:cs typeface="Calibri"/>
              </a:rPr>
              <a:t>train_test_split</a:t>
            </a:r>
            <a:r>
              <a:rPr lang="en-US" sz="2800" dirty="0">
                <a:latin typeface="Calibri"/>
                <a:ea typeface="Verdana"/>
                <a:cs typeface="Calibri"/>
              </a:rPr>
              <a:t>(</a:t>
            </a:r>
            <a:r>
              <a:rPr lang="en-US" sz="2800" dirty="0" err="1">
                <a:latin typeface="Calibri"/>
                <a:ea typeface="Verdana"/>
                <a:cs typeface="Calibri"/>
              </a:rPr>
              <a:t>x,y,test_size</a:t>
            </a:r>
            <a:r>
              <a:rPr lang="en-US" sz="2800" dirty="0">
                <a:latin typeface="Calibri"/>
                <a:ea typeface="Verdana"/>
                <a:cs typeface="Calibri"/>
              </a:rPr>
              <a:t>=.33,random_state=42)</a:t>
            </a:r>
            <a:endParaRPr lang="en-US" dirty="0"/>
          </a:p>
          <a:p>
            <a:pPr marL="0" indent="0">
              <a:lnSpc>
                <a:spcPct val="90000"/>
              </a:lnSpc>
              <a:buNone/>
            </a:pPr>
            <a:endParaRPr lang="en-US" sz="2800" dirty="0">
              <a:latin typeface="Calibri"/>
              <a:ea typeface="Verdana"/>
              <a:cs typeface="Calibri"/>
            </a:endParaRPr>
          </a:p>
          <a:p>
            <a:r>
              <a:rPr lang="en-US" b="1" dirty="0">
                <a:latin typeface="Calibri"/>
                <a:ea typeface="Verdana"/>
                <a:cs typeface="Calibri"/>
              </a:rPr>
              <a:t>Evaluate Model:</a:t>
            </a:r>
            <a:endParaRPr lang="en-US" dirty="0">
              <a:latin typeface="Calibri"/>
              <a:ea typeface="Verdana"/>
              <a:cs typeface="Calibri"/>
            </a:endParaRPr>
          </a:p>
          <a:p>
            <a:pPr marL="0" indent="0">
              <a:buNone/>
            </a:pPr>
            <a:r>
              <a:rPr lang="en-US" sz="2800" dirty="0">
                <a:latin typeface="Calibri"/>
                <a:ea typeface="Verdana"/>
                <a:cs typeface="Calibri"/>
              </a:rPr>
              <a:t>                  print("Actual score on test data")</a:t>
            </a:r>
            <a:endParaRPr lang="en-US" dirty="0">
              <a:latin typeface="Calibri"/>
              <a:ea typeface="Verdana"/>
              <a:cs typeface="Calibri"/>
            </a:endParaRPr>
          </a:p>
          <a:p>
            <a:pPr marL="0" indent="0">
              <a:buNone/>
            </a:pPr>
            <a:r>
              <a:rPr lang="en-US" sz="2800" dirty="0">
                <a:latin typeface="Calibri"/>
                <a:ea typeface="Verdana"/>
                <a:cs typeface="Calibri"/>
              </a:rPr>
              <a:t>                  print("Random Forest",</a:t>
            </a:r>
            <a:r>
              <a:rPr lang="en-US" sz="2800" dirty="0" err="1">
                <a:latin typeface="Calibri"/>
                <a:ea typeface="Verdana"/>
                <a:cs typeface="Calibri"/>
              </a:rPr>
              <a:t>clf_rf.score</a:t>
            </a:r>
            <a:r>
              <a:rPr lang="en-US" sz="2800" dirty="0">
                <a:latin typeface="Calibri"/>
                <a:ea typeface="Verdana"/>
                <a:cs typeface="Calibri"/>
              </a:rPr>
              <a:t>(</a:t>
            </a:r>
            <a:r>
              <a:rPr lang="en-US" sz="2800" dirty="0" err="1">
                <a:latin typeface="Calibri"/>
                <a:ea typeface="Verdana"/>
                <a:cs typeface="Calibri"/>
              </a:rPr>
              <a:t>m,n</a:t>
            </a:r>
            <a:r>
              <a:rPr lang="en-US" sz="2800" dirty="0">
                <a:latin typeface="Calibri"/>
                <a:ea typeface="Verdana"/>
                <a:cs typeface="Calibri"/>
              </a:rPr>
              <a:t>))</a:t>
            </a:r>
            <a:endParaRPr lang="en-US" sz="2800" dirty="0">
              <a:latin typeface="Calibri"/>
              <a:ea typeface="Verdana"/>
            </a:endParaRPr>
          </a:p>
          <a:p>
            <a:pPr marL="0" indent="0">
              <a:buNone/>
            </a:pPr>
            <a:r>
              <a:rPr lang="en-US" sz="2800" dirty="0">
                <a:latin typeface="Calibri"/>
                <a:ea typeface="Verdana"/>
                <a:cs typeface="Calibri"/>
              </a:rPr>
              <a:t>                  print("Decision Tree",</a:t>
            </a:r>
            <a:r>
              <a:rPr lang="en-US" sz="2800" dirty="0" err="1">
                <a:latin typeface="Calibri"/>
                <a:ea typeface="Verdana"/>
                <a:cs typeface="Calibri"/>
              </a:rPr>
              <a:t>clf_dt.score</a:t>
            </a:r>
            <a:r>
              <a:rPr lang="en-US" sz="2800" dirty="0">
                <a:latin typeface="Calibri"/>
                <a:ea typeface="Verdana"/>
                <a:cs typeface="Calibri"/>
              </a:rPr>
              <a:t>(</a:t>
            </a:r>
            <a:r>
              <a:rPr lang="en-US" sz="2800" dirty="0" err="1">
                <a:latin typeface="Calibri"/>
                <a:ea typeface="Verdana"/>
                <a:cs typeface="Calibri"/>
              </a:rPr>
              <a:t>m,n</a:t>
            </a:r>
            <a:r>
              <a:rPr lang="en-US" sz="2800" dirty="0">
                <a:latin typeface="Calibri"/>
                <a:ea typeface="Verdana"/>
                <a:cs typeface="Calibri"/>
              </a:rPr>
              <a:t>))</a:t>
            </a:r>
            <a:endParaRPr lang="en-US" sz="2800" dirty="0">
              <a:latin typeface="Calibri"/>
              <a:ea typeface="Verdana"/>
            </a:endParaRPr>
          </a:p>
          <a:p>
            <a:pPr marL="0" indent="0">
              <a:buNone/>
            </a:pPr>
            <a:r>
              <a:rPr lang="en-US" sz="2800" dirty="0">
                <a:latin typeface="Calibri"/>
                <a:ea typeface="Verdana"/>
                <a:cs typeface="Calibri"/>
              </a:rPr>
              <a:t>                  print("Naive Bayes",</a:t>
            </a:r>
            <a:r>
              <a:rPr lang="en-US" sz="2800" dirty="0" err="1">
                <a:latin typeface="Calibri"/>
                <a:ea typeface="Verdana"/>
                <a:cs typeface="Calibri"/>
              </a:rPr>
              <a:t>clf_nb.score</a:t>
            </a:r>
            <a:r>
              <a:rPr lang="en-US" sz="2800" dirty="0">
                <a:latin typeface="Calibri"/>
                <a:ea typeface="Verdana"/>
                <a:cs typeface="Calibri"/>
              </a:rPr>
              <a:t>(</a:t>
            </a:r>
            <a:r>
              <a:rPr lang="en-US" sz="2800" dirty="0" err="1">
                <a:latin typeface="Calibri"/>
                <a:ea typeface="Verdana"/>
                <a:cs typeface="Calibri"/>
              </a:rPr>
              <a:t>m,n</a:t>
            </a:r>
            <a:r>
              <a:rPr lang="en-US" sz="2800" dirty="0">
                <a:latin typeface="Calibri"/>
                <a:ea typeface="Verdana"/>
                <a:cs typeface="Calibri"/>
              </a:rPr>
              <a:t>))</a:t>
            </a:r>
            <a:endParaRPr lang="en-US" sz="2800" dirty="0">
              <a:latin typeface="Calibri"/>
              <a:ea typeface="Verdana"/>
            </a:endParaRPr>
          </a:p>
          <a:p>
            <a:pPr marL="0" indent="0">
              <a:buNone/>
            </a:pPr>
            <a:r>
              <a:rPr lang="en-US" sz="2800" dirty="0">
                <a:latin typeface="Calibri"/>
                <a:ea typeface="Verdana"/>
                <a:cs typeface="Calibri"/>
              </a:rPr>
              <a:t>                  print("Support Vector Machine",</a:t>
            </a:r>
            <a:r>
              <a:rPr lang="en-US" sz="2800" dirty="0" err="1">
                <a:latin typeface="Calibri"/>
                <a:ea typeface="Verdana"/>
                <a:cs typeface="Calibri"/>
              </a:rPr>
              <a:t>clf_svm.score</a:t>
            </a:r>
            <a:r>
              <a:rPr lang="en-US" sz="2800" dirty="0">
                <a:latin typeface="Calibri"/>
                <a:ea typeface="Verdana"/>
                <a:cs typeface="Calibri"/>
              </a:rPr>
              <a:t>(</a:t>
            </a:r>
            <a:r>
              <a:rPr lang="en-US" sz="2800" dirty="0" err="1">
                <a:latin typeface="Calibri"/>
                <a:ea typeface="Verdana"/>
                <a:cs typeface="Calibri"/>
              </a:rPr>
              <a:t>m,n</a:t>
            </a:r>
            <a:r>
              <a:rPr lang="en-US" sz="2800" dirty="0">
                <a:latin typeface="Calibri"/>
                <a:ea typeface="Verdana"/>
                <a:cs typeface="Calibri"/>
              </a:rPr>
              <a:t>))</a:t>
            </a:r>
          </a:p>
        </p:txBody>
      </p:sp>
    </p:spTree>
    <p:extLst>
      <p:ext uri="{BB962C8B-B14F-4D97-AF65-F5344CB8AC3E}">
        <p14:creationId xmlns:p14="http://schemas.microsoft.com/office/powerpoint/2010/main" val="75634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5" name="Content Placeholder 4">
            <a:extLst>
              <a:ext uri="{FF2B5EF4-FFF2-40B4-BE49-F238E27FC236}">
                <a16:creationId xmlns:a16="http://schemas.microsoft.com/office/drawing/2014/main" id="{A8A5B313-2747-3623-BE04-6ADAC2483BBD}"/>
              </a:ext>
            </a:extLst>
          </p:cNvPr>
          <p:cNvSpPr>
            <a:spLocks noGrp="1"/>
          </p:cNvSpPr>
          <p:nvPr>
            <p:ph idx="1"/>
          </p:nvPr>
        </p:nvSpPr>
        <p:spPr>
          <a:xfrm>
            <a:off x="838200" y="1416834"/>
            <a:ext cx="10515600" cy="4351338"/>
          </a:xfrm>
        </p:spPr>
        <p:txBody>
          <a:bodyPr>
            <a:normAutofit fontScale="55000" lnSpcReduction="20000"/>
          </a:bodyPr>
          <a:lstStyle/>
          <a:p>
            <a:r>
              <a:rPr lang="en-US" b="1" dirty="0">
                <a:latin typeface="Calibri"/>
                <a:ea typeface="Verdana"/>
                <a:cs typeface="Calibri"/>
              </a:rPr>
              <a:t>Predicting the disease:</a:t>
            </a:r>
          </a:p>
          <a:p>
            <a:pPr marL="0" indent="0">
              <a:buNone/>
            </a:pPr>
            <a:r>
              <a:rPr lang="en-US" sz="2800" dirty="0">
                <a:latin typeface="Calibri"/>
                <a:ea typeface="Verdana"/>
                <a:cs typeface="Calibri"/>
              </a:rPr>
              <a:t>def </a:t>
            </a:r>
            <a:r>
              <a:rPr lang="en-US" sz="2800" dirty="0" err="1">
                <a:latin typeface="Calibri"/>
                <a:ea typeface="Verdana"/>
                <a:cs typeface="Calibri"/>
              </a:rPr>
              <a:t>Predict_disease</a:t>
            </a:r>
            <a:r>
              <a:rPr lang="en-US" sz="2800" dirty="0">
                <a:latin typeface="Calibri"/>
                <a:ea typeface="Verdana"/>
                <a:cs typeface="Calibri"/>
              </a:rPr>
              <a:t>(symptoms):</a:t>
            </a:r>
          </a:p>
          <a:p>
            <a:pPr marL="0" indent="0">
              <a:buNone/>
            </a:pPr>
            <a:r>
              <a:rPr lang="en-US" sz="2800" dirty="0">
                <a:latin typeface="Calibri"/>
                <a:ea typeface="Verdana"/>
                <a:cs typeface="Calibri"/>
              </a:rPr>
              <a:t>    if </a:t>
            </a:r>
            <a:r>
              <a:rPr lang="en-US" sz="2800" dirty="0" err="1">
                <a:latin typeface="Calibri"/>
                <a:ea typeface="Verdana"/>
                <a:cs typeface="Calibri"/>
              </a:rPr>
              <a:t>len</a:t>
            </a:r>
            <a:r>
              <a:rPr lang="en-US" sz="2800" dirty="0">
                <a:latin typeface="Calibri"/>
                <a:ea typeface="Verdana"/>
                <a:cs typeface="Calibri"/>
              </a:rPr>
              <a:t>(symptoms) &gt; 1:</a:t>
            </a:r>
          </a:p>
          <a:p>
            <a:pPr marL="0" indent="0">
              <a:buNone/>
            </a:pPr>
            <a:r>
              <a:rPr lang="en-US" sz="2800" dirty="0">
                <a:latin typeface="Calibri"/>
                <a:ea typeface="Verdana"/>
                <a:cs typeface="Calibri"/>
              </a:rPr>
              <a:t>        # Create empty </a:t>
            </a:r>
            <a:r>
              <a:rPr lang="en-US" sz="2800" dirty="0" err="1">
                <a:latin typeface="Calibri"/>
                <a:ea typeface="Verdana"/>
                <a:cs typeface="Calibri"/>
              </a:rPr>
              <a:t>dataframe</a:t>
            </a:r>
            <a:r>
              <a:rPr lang="en-US" sz="2800" dirty="0">
                <a:latin typeface="Calibri"/>
                <a:ea typeface="Verdana"/>
                <a:cs typeface="Calibri"/>
              </a:rPr>
              <a:t> to hold symptoms</a:t>
            </a:r>
          </a:p>
          <a:p>
            <a:pPr marL="0" indent="0">
              <a:buNone/>
            </a:pPr>
            <a:r>
              <a:rPr lang="en-US" sz="2800" dirty="0">
                <a:latin typeface="Calibri"/>
                <a:ea typeface="Verdana"/>
                <a:cs typeface="Calibri"/>
              </a:rPr>
              <a:t>        </a:t>
            </a:r>
            <a:r>
              <a:rPr lang="en-US" sz="2800" dirty="0" err="1">
                <a:latin typeface="Calibri"/>
                <a:ea typeface="Verdana"/>
                <a:cs typeface="Calibri"/>
              </a:rPr>
              <a:t>symptoms_df</a:t>
            </a:r>
            <a:r>
              <a:rPr lang="en-US" sz="2800" dirty="0">
                <a:latin typeface="Calibri"/>
                <a:ea typeface="Verdana"/>
                <a:cs typeface="Calibri"/>
              </a:rPr>
              <a:t> = </a:t>
            </a:r>
            <a:r>
              <a:rPr lang="en-US" sz="2800" dirty="0" err="1">
                <a:latin typeface="Calibri"/>
                <a:ea typeface="Verdana"/>
                <a:cs typeface="Calibri"/>
              </a:rPr>
              <a:t>pd.DataFrame</a:t>
            </a:r>
            <a:r>
              <a:rPr lang="en-US" sz="2800" dirty="0">
                <a:latin typeface="Calibri"/>
                <a:ea typeface="Verdana"/>
                <a:cs typeface="Calibri"/>
              </a:rPr>
              <a:t>(columns=</a:t>
            </a:r>
            <a:r>
              <a:rPr lang="en-US" sz="2800" dirty="0" err="1">
                <a:latin typeface="Calibri"/>
                <a:ea typeface="Verdana"/>
                <a:cs typeface="Calibri"/>
              </a:rPr>
              <a:t>x_train.columns</a:t>
            </a:r>
            <a:r>
              <a:rPr lang="en-US" sz="2800" dirty="0">
                <a:latin typeface="Calibri"/>
                <a:ea typeface="Verdana"/>
                <a:cs typeface="Calibri"/>
              </a:rPr>
              <a:t>)</a:t>
            </a:r>
          </a:p>
          <a:p>
            <a:pPr marL="0" indent="0">
              <a:buNone/>
            </a:pPr>
            <a:r>
              <a:rPr lang="en-US" sz="2800" dirty="0">
                <a:latin typeface="Calibri"/>
                <a:ea typeface="Verdana"/>
                <a:cs typeface="Calibri"/>
              </a:rPr>
              <a:t>        # Add input symptoms to </a:t>
            </a:r>
            <a:r>
              <a:rPr lang="en-US" sz="2800" dirty="0" err="1">
                <a:latin typeface="Calibri"/>
                <a:ea typeface="Verdana"/>
                <a:cs typeface="Calibri"/>
              </a:rPr>
              <a:t>dataframe</a:t>
            </a:r>
            <a:endParaRPr lang="en-US" sz="2800" dirty="0">
              <a:latin typeface="Calibri"/>
              <a:ea typeface="Verdana"/>
              <a:cs typeface="Calibri"/>
            </a:endParaRPr>
          </a:p>
          <a:p>
            <a:pPr marL="0" indent="0">
              <a:buNone/>
            </a:pPr>
            <a:r>
              <a:rPr lang="en-US" sz="2800" dirty="0">
                <a:latin typeface="Calibri"/>
                <a:ea typeface="Verdana"/>
                <a:cs typeface="Calibri"/>
              </a:rPr>
              <a:t>        </a:t>
            </a:r>
            <a:r>
              <a:rPr lang="en-US" sz="2800" dirty="0" err="1">
                <a:latin typeface="Calibri"/>
                <a:ea typeface="Verdana"/>
                <a:cs typeface="Calibri"/>
              </a:rPr>
              <a:t>symptoms_df.loc</a:t>
            </a:r>
            <a:r>
              <a:rPr lang="en-US" sz="2800" dirty="0">
                <a:latin typeface="Calibri"/>
                <a:ea typeface="Verdana"/>
                <a:cs typeface="Calibri"/>
              </a:rPr>
              <a:t>[0] = 0</a:t>
            </a:r>
          </a:p>
          <a:p>
            <a:pPr marL="0" indent="0">
              <a:buNone/>
            </a:pPr>
            <a:r>
              <a:rPr lang="en-US" sz="2800" dirty="0">
                <a:latin typeface="Calibri"/>
                <a:ea typeface="Verdana"/>
                <a:cs typeface="Calibri"/>
              </a:rPr>
              <a:t>        for symptom in symptoms:</a:t>
            </a:r>
          </a:p>
          <a:p>
            <a:pPr marL="0" indent="0">
              <a:buNone/>
            </a:pPr>
            <a:r>
              <a:rPr lang="en-US" sz="2800" dirty="0">
                <a:latin typeface="Calibri"/>
                <a:ea typeface="Verdana"/>
                <a:cs typeface="Calibri"/>
              </a:rPr>
              <a:t>            </a:t>
            </a:r>
            <a:r>
              <a:rPr lang="en-US" sz="2800" dirty="0" err="1">
                <a:latin typeface="Calibri"/>
                <a:ea typeface="Verdana"/>
                <a:cs typeface="Calibri"/>
              </a:rPr>
              <a:t>symptoms_df</a:t>
            </a:r>
            <a:r>
              <a:rPr lang="en-US" sz="2800" dirty="0">
                <a:latin typeface="Calibri"/>
                <a:ea typeface="Verdana"/>
                <a:cs typeface="Calibri"/>
              </a:rPr>
              <a:t>[symptom] = 1</a:t>
            </a:r>
          </a:p>
          <a:p>
            <a:pPr marL="0" indent="0">
              <a:buNone/>
            </a:pPr>
            <a:endParaRPr lang="en-US" sz="2800" dirty="0">
              <a:latin typeface="Calibri"/>
              <a:ea typeface="Verdana"/>
              <a:cs typeface="Calibri"/>
            </a:endParaRPr>
          </a:p>
          <a:p>
            <a:pPr marL="0" indent="0">
              <a:buNone/>
            </a:pPr>
            <a:r>
              <a:rPr lang="en-US" sz="2800" dirty="0">
                <a:latin typeface="Calibri"/>
                <a:ea typeface="Verdana"/>
                <a:cs typeface="Calibri"/>
              </a:rPr>
              <a:t>        # Make prediction using trained model</a:t>
            </a:r>
          </a:p>
          <a:p>
            <a:pPr marL="0" indent="0">
              <a:buNone/>
            </a:pPr>
            <a:r>
              <a:rPr lang="en-US" sz="2800" dirty="0">
                <a:latin typeface="Calibri"/>
                <a:ea typeface="Verdana"/>
                <a:cs typeface="Calibri"/>
              </a:rPr>
              <a:t>        pred = </a:t>
            </a:r>
            <a:r>
              <a:rPr lang="en-US" sz="2800" dirty="0" err="1">
                <a:latin typeface="Calibri"/>
                <a:ea typeface="Verdana"/>
                <a:cs typeface="Calibri"/>
              </a:rPr>
              <a:t>rf.predict</a:t>
            </a:r>
            <a:r>
              <a:rPr lang="en-US" sz="2800" dirty="0">
                <a:latin typeface="Calibri"/>
                <a:ea typeface="Verdana"/>
                <a:cs typeface="Calibri"/>
              </a:rPr>
              <a:t>(</a:t>
            </a:r>
            <a:r>
              <a:rPr lang="en-US" sz="2800" dirty="0" err="1">
                <a:latin typeface="Calibri"/>
                <a:ea typeface="Verdana"/>
                <a:cs typeface="Calibri"/>
              </a:rPr>
              <a:t>symptoms_df</a:t>
            </a:r>
            <a:r>
              <a:rPr lang="en-US" sz="2800" dirty="0">
                <a:latin typeface="Calibri"/>
                <a:ea typeface="Verdana"/>
                <a:cs typeface="Calibri"/>
              </a:rPr>
              <a:t>)</a:t>
            </a:r>
          </a:p>
          <a:p>
            <a:pPr marL="0" indent="0">
              <a:buNone/>
            </a:pPr>
            <a:r>
              <a:rPr lang="en-US" sz="2800" dirty="0">
                <a:latin typeface="Calibri"/>
                <a:ea typeface="Verdana"/>
                <a:cs typeface="Calibri"/>
              </a:rPr>
              <a:t>        return pred[0]</a:t>
            </a:r>
          </a:p>
          <a:p>
            <a:pPr marL="0" indent="0">
              <a:buNone/>
            </a:pPr>
            <a:r>
              <a:rPr lang="en-US" sz="2800" dirty="0">
                <a:latin typeface="Calibri"/>
                <a:ea typeface="Verdana"/>
                <a:cs typeface="Calibri"/>
              </a:rPr>
              <a:t>    else:</a:t>
            </a:r>
          </a:p>
          <a:p>
            <a:pPr marL="0" indent="0">
              <a:buNone/>
            </a:pPr>
            <a:r>
              <a:rPr lang="en-US" sz="2800" dirty="0">
                <a:latin typeface="Calibri"/>
                <a:ea typeface="Verdana"/>
                <a:cs typeface="Calibri"/>
              </a:rPr>
              <a:t>        return symptoms[0]</a:t>
            </a:r>
          </a:p>
          <a:p>
            <a:pPr marL="0" indent="0">
              <a:buNone/>
            </a:pPr>
            <a:endParaRPr lang="en-US" sz="2800" dirty="0">
              <a:latin typeface="Calibri"/>
              <a:ea typeface="Verdana"/>
              <a:cs typeface="Calibri"/>
            </a:endParaRPr>
          </a:p>
          <a:p>
            <a:pPr marL="0" indent="0">
              <a:buNone/>
            </a:pPr>
            <a:endParaRPr lang="en-US" sz="2800" dirty="0">
              <a:latin typeface="Calibri"/>
              <a:ea typeface="Verdana"/>
              <a:cs typeface="Calibri"/>
            </a:endParaRPr>
          </a:p>
          <a:p>
            <a:pPr marL="0" indent="0">
              <a:buNone/>
            </a:pPr>
            <a:endParaRPr lang="en-US" sz="2800" dirty="0">
              <a:latin typeface="Calibri"/>
              <a:ea typeface="Verdana"/>
            </a:endParaRPr>
          </a:p>
          <a:p>
            <a:endParaRPr lang="en-US" b="1" dirty="0">
              <a:latin typeface="Calibri"/>
              <a:cs typeface="Calibri"/>
            </a:endParaRPr>
          </a:p>
          <a:p>
            <a:endParaRPr lang="en-US" dirty="0"/>
          </a:p>
          <a:p>
            <a:endParaRPr lang="en-US" dirty="0"/>
          </a:p>
        </p:txBody>
      </p:sp>
    </p:spTree>
    <p:extLst>
      <p:ext uri="{BB962C8B-B14F-4D97-AF65-F5344CB8AC3E}">
        <p14:creationId xmlns:p14="http://schemas.microsoft.com/office/powerpoint/2010/main" val="34161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5" name="Content Placeholder 4">
            <a:extLst>
              <a:ext uri="{FF2B5EF4-FFF2-40B4-BE49-F238E27FC236}">
                <a16:creationId xmlns:a16="http://schemas.microsoft.com/office/drawing/2014/main" id="{A8A5B313-2747-3623-BE04-6ADAC2483BBD}"/>
              </a:ext>
            </a:extLst>
          </p:cNvPr>
          <p:cNvSpPr>
            <a:spLocks noGrp="1"/>
          </p:cNvSpPr>
          <p:nvPr>
            <p:ph idx="1"/>
          </p:nvPr>
        </p:nvSpPr>
        <p:spPr>
          <a:xfrm>
            <a:off x="762896" y="1395319"/>
            <a:ext cx="10515600" cy="4351338"/>
          </a:xfrm>
        </p:spPr>
        <p:txBody>
          <a:bodyPr>
            <a:normAutofit fontScale="62500" lnSpcReduction="20000"/>
          </a:bodyPr>
          <a:lstStyle/>
          <a:p>
            <a:pPr marL="0" indent="0">
              <a:buNone/>
            </a:pPr>
            <a:r>
              <a:rPr lang="en-US" dirty="0"/>
              <a:t>def main():</a:t>
            </a:r>
          </a:p>
          <a:p>
            <a:pPr marL="0" indent="0">
              <a:buNone/>
            </a:pPr>
            <a:r>
              <a:rPr lang="en-US" dirty="0"/>
              <a:t>    </a:t>
            </a:r>
            <a:r>
              <a:rPr lang="en-US" dirty="0" err="1"/>
              <a:t>st.title</a:t>
            </a:r>
            <a:r>
              <a:rPr lang="en-US" dirty="0"/>
              <a:t>("Disease Predictor")</a:t>
            </a:r>
          </a:p>
          <a:p>
            <a:pPr marL="0" indent="0">
              <a:buNone/>
            </a:pPr>
            <a:r>
              <a:rPr lang="en-US" dirty="0"/>
              <a:t>    # Take input of the Patient Details</a:t>
            </a:r>
          </a:p>
          <a:p>
            <a:pPr marL="0" indent="0">
              <a:buNone/>
            </a:pPr>
            <a:r>
              <a:rPr lang="en-US" dirty="0"/>
              <a:t>    </a:t>
            </a:r>
            <a:r>
              <a:rPr lang="en-US" dirty="0" err="1"/>
              <a:t>first_name</a:t>
            </a:r>
            <a:r>
              <a:rPr lang="en-US" dirty="0"/>
              <a:t> = </a:t>
            </a:r>
            <a:r>
              <a:rPr lang="en-US" dirty="0" err="1"/>
              <a:t>st.text_input</a:t>
            </a:r>
            <a:r>
              <a:rPr lang="en-US" dirty="0"/>
              <a:t>("Enter First Name:")</a:t>
            </a:r>
          </a:p>
          <a:p>
            <a:pPr marL="0" indent="0">
              <a:buNone/>
            </a:pPr>
            <a:r>
              <a:rPr lang="en-US" dirty="0"/>
              <a:t>    </a:t>
            </a:r>
            <a:r>
              <a:rPr lang="en-US" dirty="0" err="1"/>
              <a:t>last_name</a:t>
            </a:r>
            <a:r>
              <a:rPr lang="en-US" dirty="0"/>
              <a:t> = </a:t>
            </a:r>
            <a:r>
              <a:rPr lang="en-US" dirty="0" err="1"/>
              <a:t>st.text_input</a:t>
            </a:r>
            <a:r>
              <a:rPr lang="en-US" dirty="0"/>
              <a:t>("Enter Last Name:")</a:t>
            </a:r>
          </a:p>
          <a:p>
            <a:pPr marL="0" indent="0">
              <a:buNone/>
            </a:pPr>
            <a:r>
              <a:rPr lang="en-US" dirty="0"/>
              <a:t>    </a:t>
            </a:r>
            <a:r>
              <a:rPr lang="en-US" dirty="0" err="1"/>
              <a:t>phone_number</a:t>
            </a:r>
            <a:r>
              <a:rPr lang="en-US" dirty="0"/>
              <a:t> = </a:t>
            </a:r>
            <a:r>
              <a:rPr lang="en-US" dirty="0" err="1"/>
              <a:t>st.text_input</a:t>
            </a:r>
            <a:r>
              <a:rPr lang="en-US" dirty="0"/>
              <a:t>("Enter Phone Number:")</a:t>
            </a:r>
          </a:p>
          <a:p>
            <a:pPr marL="0" indent="0">
              <a:buNone/>
            </a:pPr>
            <a:r>
              <a:rPr lang="en-US" dirty="0"/>
              <a:t>    </a:t>
            </a:r>
            <a:r>
              <a:rPr lang="en-US" dirty="0" err="1"/>
              <a:t>selected_date</a:t>
            </a:r>
            <a:r>
              <a:rPr lang="en-US" dirty="0"/>
              <a:t> = </a:t>
            </a:r>
            <a:r>
              <a:rPr lang="en-US" dirty="0" err="1"/>
              <a:t>st.date_input</a:t>
            </a:r>
            <a:r>
              <a:rPr lang="en-US" dirty="0"/>
              <a:t>("Select the Date:")</a:t>
            </a:r>
          </a:p>
          <a:p>
            <a:pPr marL="0" indent="0">
              <a:buNone/>
            </a:pPr>
            <a:endParaRPr lang="en-US" dirty="0"/>
          </a:p>
          <a:p>
            <a:pPr marL="0" indent="0">
              <a:buNone/>
            </a:pPr>
            <a:r>
              <a:rPr lang="en-US" dirty="0"/>
              <a:t>    </a:t>
            </a:r>
            <a:r>
              <a:rPr lang="en-US" dirty="0" err="1"/>
              <a:t>st.sidebar.header</a:t>
            </a:r>
            <a:r>
              <a:rPr lang="en-US" dirty="0"/>
              <a:t>("Symptoms")</a:t>
            </a:r>
          </a:p>
          <a:p>
            <a:pPr marL="0" indent="0">
              <a:buNone/>
            </a:pPr>
            <a:r>
              <a:rPr lang="en-US" dirty="0"/>
              <a:t>    options = </a:t>
            </a:r>
            <a:r>
              <a:rPr lang="en-US" dirty="0" err="1"/>
              <a:t>train.drop</a:t>
            </a:r>
            <a:r>
              <a:rPr lang="en-US" dirty="0"/>
              <a:t>('prognosis', axis=1).</a:t>
            </a:r>
            <a:r>
              <a:rPr lang="en-US" dirty="0" err="1"/>
              <a:t>columns.tolist</a:t>
            </a:r>
            <a:r>
              <a:rPr lang="en-US" dirty="0"/>
              <a:t>()</a:t>
            </a:r>
          </a:p>
          <a:p>
            <a:pPr marL="0" indent="0">
              <a:buNone/>
            </a:pPr>
            <a:r>
              <a:rPr lang="en-US" dirty="0"/>
              <a:t>    symptoms = </a:t>
            </a:r>
            <a:r>
              <a:rPr lang="en-US" dirty="0" err="1"/>
              <a:t>st.sidebar.multiselect</a:t>
            </a:r>
            <a:r>
              <a:rPr lang="en-US" dirty="0"/>
              <a:t>("Select symptoms", options)</a:t>
            </a:r>
          </a:p>
          <a:p>
            <a:pPr marL="0" indent="0">
              <a:buNone/>
            </a:pPr>
            <a:r>
              <a:rPr lang="en-US" dirty="0"/>
              <a:t>    if </a:t>
            </a:r>
            <a:r>
              <a:rPr lang="en-US" dirty="0" err="1"/>
              <a:t>st.sidebar.button</a:t>
            </a:r>
            <a:r>
              <a:rPr lang="en-US" dirty="0"/>
              <a:t>("Predict"):</a:t>
            </a:r>
          </a:p>
          <a:p>
            <a:pPr marL="0" indent="0">
              <a:buNone/>
            </a:pPr>
            <a:r>
              <a:rPr lang="en-US" dirty="0"/>
              <a:t>        if symptoms and </a:t>
            </a:r>
            <a:r>
              <a:rPr lang="en-US" dirty="0" err="1"/>
              <a:t>first_name</a:t>
            </a:r>
            <a:r>
              <a:rPr lang="en-US" dirty="0"/>
              <a:t> and </a:t>
            </a:r>
            <a:r>
              <a:rPr lang="en-US" dirty="0" err="1"/>
              <a:t>last_name</a:t>
            </a:r>
            <a:r>
              <a:rPr lang="en-US" dirty="0"/>
              <a:t> and </a:t>
            </a:r>
            <a:r>
              <a:rPr lang="en-US" dirty="0" err="1"/>
              <a:t>phone_number</a:t>
            </a:r>
            <a:r>
              <a:rPr lang="en-US" dirty="0"/>
              <a:t> and </a:t>
            </a:r>
            <a:r>
              <a:rPr lang="en-US" dirty="0" err="1"/>
              <a:t>selected_date</a:t>
            </a:r>
            <a:r>
              <a:rPr lang="en-US" dirty="0"/>
              <a:t>:</a:t>
            </a:r>
          </a:p>
          <a:p>
            <a:endParaRPr lang="en-US" dirty="0"/>
          </a:p>
        </p:txBody>
      </p:sp>
    </p:spTree>
    <p:extLst>
      <p:ext uri="{BB962C8B-B14F-4D97-AF65-F5344CB8AC3E}">
        <p14:creationId xmlns:p14="http://schemas.microsoft.com/office/powerpoint/2010/main" val="98952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5" name="Content Placeholder 4">
            <a:extLst>
              <a:ext uri="{FF2B5EF4-FFF2-40B4-BE49-F238E27FC236}">
                <a16:creationId xmlns:a16="http://schemas.microsoft.com/office/drawing/2014/main" id="{A8A5B313-2747-3623-BE04-6ADAC2483BBD}"/>
              </a:ext>
            </a:extLst>
          </p:cNvPr>
          <p:cNvSpPr>
            <a:spLocks noGrp="1"/>
          </p:cNvSpPr>
          <p:nvPr>
            <p:ph idx="1"/>
          </p:nvPr>
        </p:nvSpPr>
        <p:spPr>
          <a:xfrm>
            <a:off x="762896" y="1395319"/>
            <a:ext cx="10515600" cy="4351338"/>
          </a:xfrm>
        </p:spPr>
        <p:txBody>
          <a:bodyPr>
            <a:normAutofit fontScale="77500" lnSpcReduction="20000"/>
          </a:bodyPr>
          <a:lstStyle/>
          <a:p>
            <a:pPr marL="0" indent="0">
              <a:buNone/>
            </a:pPr>
            <a:r>
              <a:rPr lang="en-US" dirty="0"/>
              <a:t> # Display input data</a:t>
            </a:r>
          </a:p>
          <a:p>
            <a:pPr marL="0" indent="0">
              <a:buNone/>
            </a:pPr>
            <a:r>
              <a:rPr lang="en-US" dirty="0"/>
              <a:t>            </a:t>
            </a:r>
            <a:r>
              <a:rPr lang="en-US" dirty="0" err="1"/>
              <a:t>st.subheader</a:t>
            </a:r>
            <a:r>
              <a:rPr lang="en-US" dirty="0"/>
              <a:t>("Patient Information and Symptoms:")</a:t>
            </a:r>
          </a:p>
          <a:p>
            <a:pPr marL="0" indent="0">
              <a:buNone/>
            </a:pPr>
            <a:endParaRPr lang="en-US" dirty="0"/>
          </a:p>
          <a:p>
            <a:pPr marL="0" indent="0">
              <a:buNone/>
            </a:pPr>
            <a:r>
              <a:rPr lang="en-US" dirty="0"/>
              <a:t>            </a:t>
            </a:r>
            <a:r>
              <a:rPr lang="en-US" dirty="0" err="1"/>
              <a:t>st.text</a:t>
            </a:r>
            <a:r>
              <a:rPr lang="en-US" dirty="0"/>
              <a:t>(</a:t>
            </a:r>
            <a:r>
              <a:rPr lang="en-US" dirty="0" err="1"/>
              <a:t>f"First</a:t>
            </a:r>
            <a:r>
              <a:rPr lang="en-US" dirty="0"/>
              <a:t> Name: {</a:t>
            </a:r>
            <a:r>
              <a:rPr lang="en-US" dirty="0" err="1"/>
              <a:t>first_name</a:t>
            </a:r>
            <a:r>
              <a:rPr lang="en-US" dirty="0"/>
              <a:t>}")</a:t>
            </a:r>
          </a:p>
          <a:p>
            <a:pPr marL="0" indent="0">
              <a:buNone/>
            </a:pPr>
            <a:r>
              <a:rPr lang="en-US" dirty="0"/>
              <a:t>            </a:t>
            </a:r>
            <a:r>
              <a:rPr lang="en-US" dirty="0" err="1"/>
              <a:t>st.text</a:t>
            </a:r>
            <a:r>
              <a:rPr lang="en-US" dirty="0"/>
              <a:t>(</a:t>
            </a:r>
            <a:r>
              <a:rPr lang="en-US" dirty="0" err="1"/>
              <a:t>f"Last</a:t>
            </a:r>
            <a:r>
              <a:rPr lang="en-US" dirty="0"/>
              <a:t> Name: {</a:t>
            </a:r>
            <a:r>
              <a:rPr lang="en-US" dirty="0" err="1"/>
              <a:t>last_name</a:t>
            </a:r>
            <a:r>
              <a:rPr lang="en-US" dirty="0"/>
              <a:t>}")</a:t>
            </a:r>
          </a:p>
          <a:p>
            <a:pPr marL="0" indent="0">
              <a:buNone/>
            </a:pPr>
            <a:r>
              <a:rPr lang="en-US" dirty="0"/>
              <a:t>            </a:t>
            </a:r>
            <a:r>
              <a:rPr lang="en-US" dirty="0" err="1"/>
              <a:t>st.text</a:t>
            </a:r>
            <a:r>
              <a:rPr lang="en-US" dirty="0"/>
              <a:t>(</a:t>
            </a:r>
            <a:r>
              <a:rPr lang="en-US" dirty="0" err="1"/>
              <a:t>f"Phone</a:t>
            </a:r>
            <a:r>
              <a:rPr lang="en-US" dirty="0"/>
              <a:t> Number: {</a:t>
            </a:r>
            <a:r>
              <a:rPr lang="en-US" dirty="0" err="1"/>
              <a:t>phone_number</a:t>
            </a:r>
            <a:r>
              <a:rPr lang="en-US" dirty="0"/>
              <a:t>}")</a:t>
            </a:r>
          </a:p>
          <a:p>
            <a:pPr marL="0" indent="0">
              <a:buNone/>
            </a:pPr>
            <a:r>
              <a:rPr lang="en-US" dirty="0"/>
              <a:t>            </a:t>
            </a:r>
            <a:r>
              <a:rPr lang="en-US" dirty="0" err="1"/>
              <a:t>st.text</a:t>
            </a:r>
            <a:r>
              <a:rPr lang="en-US" dirty="0"/>
              <a:t>(</a:t>
            </a:r>
            <a:r>
              <a:rPr lang="en-US" dirty="0" err="1"/>
              <a:t>f"Selected</a:t>
            </a:r>
            <a:r>
              <a:rPr lang="en-US" dirty="0"/>
              <a:t> Date: {</a:t>
            </a:r>
            <a:r>
              <a:rPr lang="en-US" dirty="0" err="1"/>
              <a:t>selected_date</a:t>
            </a:r>
            <a:r>
              <a:rPr lang="en-US" dirty="0"/>
              <a:t>}")</a:t>
            </a:r>
          </a:p>
          <a:p>
            <a:pPr marL="0" indent="0">
              <a:buNone/>
            </a:pPr>
            <a:r>
              <a:rPr lang="en-US" dirty="0"/>
              <a:t>            </a:t>
            </a:r>
            <a:r>
              <a:rPr lang="en-US" dirty="0" err="1"/>
              <a:t>st.text</a:t>
            </a:r>
            <a:r>
              <a:rPr lang="en-US" dirty="0"/>
              <a:t>(</a:t>
            </a:r>
            <a:r>
              <a:rPr lang="en-US" dirty="0" err="1"/>
              <a:t>f"Symptoms</a:t>
            </a:r>
            <a:r>
              <a:rPr lang="en-US" dirty="0"/>
              <a:t>: {', '.join(symptoms)}")</a:t>
            </a:r>
          </a:p>
          <a:p>
            <a:pPr marL="0" indent="0">
              <a:buNone/>
            </a:pPr>
            <a:endParaRPr lang="en-US" dirty="0"/>
          </a:p>
          <a:p>
            <a:pPr marL="0" indent="0">
              <a:buNone/>
            </a:pPr>
            <a:r>
              <a:rPr lang="en-US" dirty="0"/>
              <a:t>            </a:t>
            </a:r>
            <a:r>
              <a:rPr lang="en-US" dirty="0" err="1"/>
              <a:t>predicted_disease</a:t>
            </a:r>
            <a:r>
              <a:rPr lang="en-US" dirty="0"/>
              <a:t> = </a:t>
            </a:r>
            <a:r>
              <a:rPr lang="en-US" dirty="0" err="1"/>
              <a:t>Predict_disease</a:t>
            </a:r>
            <a:r>
              <a:rPr lang="en-US" dirty="0"/>
              <a:t>(symptoms)</a:t>
            </a:r>
          </a:p>
          <a:p>
            <a:pPr marL="0" indent="0">
              <a:buNone/>
            </a:pPr>
            <a:r>
              <a:rPr lang="en-US" dirty="0"/>
              <a:t>            </a:t>
            </a:r>
            <a:r>
              <a:rPr lang="en-US" dirty="0" err="1"/>
              <a:t>st.success</a:t>
            </a:r>
            <a:r>
              <a:rPr lang="en-US" dirty="0"/>
              <a:t>(</a:t>
            </a:r>
            <a:r>
              <a:rPr lang="en-US" dirty="0" err="1"/>
              <a:t>f"Predicted</a:t>
            </a:r>
            <a:r>
              <a:rPr lang="en-US" dirty="0"/>
              <a:t> Disease:\t{</a:t>
            </a:r>
            <a:r>
              <a:rPr lang="en-US" dirty="0" err="1"/>
              <a:t>predicted_disease</a:t>
            </a:r>
            <a:r>
              <a:rPr lang="en-US" dirty="0"/>
              <a:t>}")</a:t>
            </a:r>
          </a:p>
          <a:p>
            <a:pPr marL="0" indent="0">
              <a:buNone/>
            </a:pPr>
            <a:r>
              <a:rPr lang="en-US" dirty="0"/>
              <a:t>            </a:t>
            </a:r>
            <a:r>
              <a:rPr lang="en-US" dirty="0" err="1"/>
              <a:t>speak_text</a:t>
            </a:r>
            <a:r>
              <a:rPr lang="en-US" dirty="0"/>
              <a:t>(</a:t>
            </a:r>
            <a:r>
              <a:rPr lang="en-US" dirty="0" err="1"/>
              <a:t>predicted_disease</a:t>
            </a:r>
            <a:r>
              <a:rPr lang="en-US" dirty="0"/>
              <a:t>)</a:t>
            </a:r>
          </a:p>
        </p:txBody>
      </p:sp>
    </p:spTree>
    <p:extLst>
      <p:ext uri="{BB962C8B-B14F-4D97-AF65-F5344CB8AC3E}">
        <p14:creationId xmlns:p14="http://schemas.microsoft.com/office/powerpoint/2010/main" val="152221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4" name="Content Placeholder 14">
            <a:extLst>
              <a:ext uri="{FF2B5EF4-FFF2-40B4-BE49-F238E27FC236}">
                <a16:creationId xmlns:a16="http://schemas.microsoft.com/office/drawing/2014/main" id="{04FBAC7C-A105-9776-E08B-0312D78D9D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32"/>
          <a:stretch/>
        </p:blipFill>
        <p:spPr>
          <a:xfrm>
            <a:off x="741717" y="1690689"/>
            <a:ext cx="10515600" cy="3645104"/>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7489"/>
          </a:xfrm>
        </p:spPr>
        <p:txBody>
          <a:bodyPr/>
          <a:lstStyle/>
          <a:p>
            <a:r>
              <a:rPr lang="en-GB" b="1" dirty="0"/>
              <a:t>Outcomes</a:t>
            </a:r>
          </a:p>
        </p:txBody>
      </p:sp>
      <p:sp>
        <p:nvSpPr>
          <p:cNvPr id="3" name="Content Placeholder 2"/>
          <p:cNvSpPr>
            <a:spLocks noGrp="1"/>
          </p:cNvSpPr>
          <p:nvPr>
            <p:ph idx="1"/>
          </p:nvPr>
        </p:nvSpPr>
        <p:spPr/>
        <p:txBody>
          <a:bodyPr/>
          <a:lstStyle/>
          <a:p>
            <a:r>
              <a:rPr lang="en-US" sz="2800" b="1" dirty="0">
                <a:latin typeface="Calibri" panose="020F0502020204030204" pitchFamily="34" charset="0"/>
                <a:cs typeface="Calibri" panose="020F0502020204030204" pitchFamily="34" charset="0"/>
              </a:rPr>
              <a:t>Graphical Representation of Balanced dataset:</a:t>
            </a:r>
          </a:p>
          <a:p>
            <a:endParaRPr lang="en-GB" dirty="0"/>
          </a:p>
        </p:txBody>
      </p:sp>
      <p:sp>
        <p:nvSpPr>
          <p:cNvPr id="4" name="Title 1">
            <a:extLst>
              <a:ext uri="{FF2B5EF4-FFF2-40B4-BE49-F238E27FC236}">
                <a16:creationId xmlns:a16="http://schemas.microsoft.com/office/drawing/2014/main" id="{9A7DDDD9-C06E-07BE-1623-860D15318ADB}"/>
              </a:ext>
            </a:extLst>
          </p:cNvPr>
          <p:cNvSpPr txBox="1">
            <a:spLocks/>
          </p:cNvSpPr>
          <p:nvPr/>
        </p:nvSpPr>
        <p:spPr>
          <a:xfrm>
            <a:off x="812800" y="274638"/>
            <a:ext cx="10668000" cy="48736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5" name="Content Placeholder 5" descr="A graph with blue and white lines&#10;&#10;Description automatically generated">
            <a:extLst>
              <a:ext uri="{FF2B5EF4-FFF2-40B4-BE49-F238E27FC236}">
                <a16:creationId xmlns:a16="http://schemas.microsoft.com/office/drawing/2014/main" id="{8282DDAF-2328-061D-30BF-8C0780D84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225" y="2334408"/>
            <a:ext cx="9167149" cy="3309543"/>
          </a:xfrm>
          <a:prstGeom prst="rect">
            <a:avLst/>
          </a:prstGeom>
        </p:spPr>
      </p:pic>
    </p:spTree>
    <p:extLst>
      <p:ext uri="{BB962C8B-B14F-4D97-AF65-F5344CB8AC3E}">
        <p14:creationId xmlns:p14="http://schemas.microsoft.com/office/powerpoint/2010/main" val="285956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89"/>
          </a:xfrm>
        </p:spPr>
        <p:txBody>
          <a:bodyPr/>
          <a:lstStyle/>
          <a:p>
            <a:r>
              <a:rPr lang="en-GB" b="1" dirty="0"/>
              <a:t>Outcomes</a:t>
            </a:r>
          </a:p>
        </p:txBody>
      </p:sp>
      <p:sp>
        <p:nvSpPr>
          <p:cNvPr id="3" name="Content Placeholder 2"/>
          <p:cNvSpPr>
            <a:spLocks noGrp="1"/>
          </p:cNvSpPr>
          <p:nvPr>
            <p:ph idx="1"/>
          </p:nvPr>
        </p:nvSpPr>
        <p:spPr>
          <a:xfrm>
            <a:off x="838200" y="1470622"/>
            <a:ext cx="10515600" cy="4351338"/>
          </a:xfrm>
        </p:spPr>
        <p:txBody>
          <a:bodyPr/>
          <a:lstStyle/>
          <a:p>
            <a:r>
              <a:rPr lang="en-GB" dirty="0"/>
              <a:t>Correlation</a:t>
            </a:r>
          </a:p>
          <a:p>
            <a:pPr marL="0" indent="0">
              <a:buNone/>
            </a:pPr>
            <a:endParaRPr lang="en-GB" dirty="0"/>
          </a:p>
        </p:txBody>
      </p:sp>
      <p:pic>
        <p:nvPicPr>
          <p:cNvPr id="4" name="Picture 3">
            <a:extLst>
              <a:ext uri="{FF2B5EF4-FFF2-40B4-BE49-F238E27FC236}">
                <a16:creationId xmlns:a16="http://schemas.microsoft.com/office/drawing/2014/main" id="{2C8BB5AC-427B-299F-8FAB-52BDEC3C44E8}"/>
              </a:ext>
            </a:extLst>
          </p:cNvPr>
          <p:cNvPicPr>
            <a:picLocks noChangeAspect="1"/>
          </p:cNvPicPr>
          <p:nvPr/>
        </p:nvPicPr>
        <p:blipFill>
          <a:blip r:embed="rId2"/>
          <a:stretch>
            <a:fillRect/>
          </a:stretch>
        </p:blipFill>
        <p:spPr>
          <a:xfrm>
            <a:off x="3402957" y="1724628"/>
            <a:ext cx="7894578" cy="4093578"/>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89"/>
          </a:xfrm>
        </p:spPr>
        <p:txBody>
          <a:bodyPr/>
          <a:lstStyle/>
          <a:p>
            <a:r>
              <a:rPr lang="en-GB" b="1" dirty="0"/>
              <a:t>Outcomes / Results Obtained</a:t>
            </a:r>
          </a:p>
        </p:txBody>
      </p:sp>
      <p:sp>
        <p:nvSpPr>
          <p:cNvPr id="3" name="Content Placeholder 2"/>
          <p:cNvSpPr>
            <a:spLocks noGrp="1"/>
          </p:cNvSpPr>
          <p:nvPr>
            <p:ph idx="1"/>
          </p:nvPr>
        </p:nvSpPr>
        <p:spPr>
          <a:xfrm>
            <a:off x="838200" y="1470622"/>
            <a:ext cx="10515600" cy="4351338"/>
          </a:xfrm>
        </p:spPr>
        <p:txBody>
          <a:bodyPr/>
          <a:lstStyle/>
          <a:p>
            <a:r>
              <a:rPr lang="en-GB" dirty="0"/>
              <a:t>Web Application</a:t>
            </a:r>
          </a:p>
          <a:p>
            <a:endParaRPr lang="en-GB" dirty="0"/>
          </a:p>
          <a:p>
            <a:pPr marL="0" indent="0">
              <a:buNone/>
            </a:pPr>
            <a:endParaRPr lang="en-GB" dirty="0"/>
          </a:p>
        </p:txBody>
      </p:sp>
      <p:pic>
        <p:nvPicPr>
          <p:cNvPr id="4" name="image2.png">
            <a:extLst>
              <a:ext uri="{FF2B5EF4-FFF2-40B4-BE49-F238E27FC236}">
                <a16:creationId xmlns:a16="http://schemas.microsoft.com/office/drawing/2014/main" id="{E9719123-EE63-7B62-8633-AB5BB97113BE}"/>
              </a:ext>
            </a:extLst>
          </p:cNvPr>
          <p:cNvPicPr/>
          <p:nvPr/>
        </p:nvPicPr>
        <p:blipFill>
          <a:blip r:embed="rId2"/>
          <a:srcRect/>
          <a:stretch>
            <a:fillRect/>
          </a:stretch>
        </p:blipFill>
        <p:spPr>
          <a:xfrm>
            <a:off x="1705511" y="1967344"/>
            <a:ext cx="8558372" cy="3930021"/>
          </a:xfrm>
          <a:prstGeom prst="rect">
            <a:avLst/>
          </a:prstGeom>
          <a:ln/>
        </p:spPr>
      </p:pic>
    </p:spTree>
    <p:extLst>
      <p:ext uri="{BB962C8B-B14F-4D97-AF65-F5344CB8AC3E}">
        <p14:creationId xmlns:p14="http://schemas.microsoft.com/office/powerpoint/2010/main" val="198794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89"/>
          </a:xfrm>
        </p:spPr>
        <p:txBody>
          <a:bodyPr/>
          <a:lstStyle/>
          <a:p>
            <a:r>
              <a:rPr lang="en-GB" b="1" dirty="0"/>
              <a:t>Outcomes</a:t>
            </a:r>
          </a:p>
        </p:txBody>
      </p:sp>
      <p:sp>
        <p:nvSpPr>
          <p:cNvPr id="3" name="Content Placeholder 2"/>
          <p:cNvSpPr>
            <a:spLocks noGrp="1"/>
          </p:cNvSpPr>
          <p:nvPr>
            <p:ph idx="1"/>
          </p:nvPr>
        </p:nvSpPr>
        <p:spPr>
          <a:xfrm>
            <a:off x="838200" y="1470622"/>
            <a:ext cx="10515600" cy="4351338"/>
          </a:xfrm>
        </p:spPr>
        <p:txBody>
          <a:bodyPr/>
          <a:lstStyle/>
          <a:p>
            <a:r>
              <a:rPr lang="en-GB" dirty="0"/>
              <a:t>Web Application</a:t>
            </a:r>
          </a:p>
          <a:p>
            <a:endParaRPr lang="en-GB" dirty="0"/>
          </a:p>
          <a:p>
            <a:pPr marL="0" indent="0">
              <a:buNone/>
            </a:pPr>
            <a:endParaRPr lang="en-GB" dirty="0"/>
          </a:p>
        </p:txBody>
      </p:sp>
      <p:pic>
        <p:nvPicPr>
          <p:cNvPr id="12" name="image3.png">
            <a:extLst>
              <a:ext uri="{FF2B5EF4-FFF2-40B4-BE49-F238E27FC236}">
                <a16:creationId xmlns:a16="http://schemas.microsoft.com/office/drawing/2014/main" id="{C442299D-E5D8-E6AF-1D32-3BA9819073EC}"/>
              </a:ext>
            </a:extLst>
          </p:cNvPr>
          <p:cNvPicPr/>
          <p:nvPr/>
        </p:nvPicPr>
        <p:blipFill>
          <a:blip r:embed="rId2"/>
          <a:srcRect/>
          <a:stretch>
            <a:fillRect/>
          </a:stretch>
        </p:blipFill>
        <p:spPr>
          <a:xfrm>
            <a:off x="1808253" y="2078181"/>
            <a:ext cx="8414534" cy="3747265"/>
          </a:xfrm>
          <a:prstGeom prst="rect">
            <a:avLst/>
          </a:prstGeom>
          <a:ln/>
        </p:spPr>
      </p:pic>
    </p:spTree>
    <p:extLst>
      <p:ext uri="{BB962C8B-B14F-4D97-AF65-F5344CB8AC3E}">
        <p14:creationId xmlns:p14="http://schemas.microsoft.com/office/powerpoint/2010/main" val="360327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59865"/>
            <a:ext cx="10515600" cy="4351338"/>
          </a:xfrm>
        </p:spPr>
        <p:txBody>
          <a:bodyPr>
            <a:normAutofit fontScale="77500" lnSpcReduction="20000"/>
          </a:bodyPr>
          <a:lstStyle/>
          <a:p>
            <a:pPr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evolution of healthcare systems has witnessed a paradigm shift with the integration of cutting-edge technologies, particularly in the domain of diagnosis and disease prediction. This paper introduces a Smart Healthcare System that harnesses the power of four machine learning models - Naive Bayes, Random Forest, Decision Tree, and Support Vector Machine (SVM) - to diagnose symptoms and predict diseases. By leveraging diverse algorithms, the system aims to enhance the accuracy and robustness of healthcare decision-making.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proposed system begins by collecting patient symptom data, which is then pre-processed to ensure high-quality input for the machine learning models. Naive Bayes, Random Forest, Decision Tree, and SVM are employed as the primary diagnostic and predictive engines, each offering unique strengths in processing healthcare data. These models are trained on large, diverse datasets to enhance their performance and generalization capabilities.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p:spPr>
        <p:txBody>
          <a:bodyPr/>
          <a:lstStyle/>
          <a:p>
            <a:r>
              <a:rPr lang="en-GB" b="1" dirty="0"/>
              <a:t>Conclusion</a:t>
            </a:r>
          </a:p>
        </p:txBody>
      </p:sp>
      <p:sp>
        <p:nvSpPr>
          <p:cNvPr id="3" name="Content Placeholder 2"/>
          <p:cNvSpPr>
            <a:spLocks noGrp="1"/>
          </p:cNvSpPr>
          <p:nvPr>
            <p:ph idx="1"/>
          </p:nvPr>
        </p:nvSpPr>
        <p:spPr>
          <a:xfrm>
            <a:off x="838200" y="1493116"/>
            <a:ext cx="10515600" cy="4351338"/>
          </a:xfrm>
        </p:spPr>
        <p:txBody>
          <a:bodyPr>
            <a:normAutofit fontScale="92500" lnSpcReduction="20000"/>
          </a:bodyPr>
          <a:lstStyle/>
          <a:p>
            <a:pPr algn="just">
              <a:lnSpc>
                <a:spcPct val="107000"/>
              </a:lnSpc>
              <a:spcAft>
                <a:spcPts val="800"/>
              </a:spcAft>
            </a:pPr>
            <a:r>
              <a:rPr lang="en-US" sz="2800" kern="100" dirty="0">
                <a:effectLst/>
                <a:latin typeface="Calibri"/>
                <a:ea typeface="Calibri"/>
                <a:cs typeface="Times New Roman"/>
              </a:rPr>
              <a:t>In conclusion, the development of a Smart Healthcare System that integrates machine learning models for symptom diagnosis and disease prediction, along with voice interaction capabilities using </a:t>
            </a:r>
            <a:r>
              <a:rPr lang="en-US" sz="2800" kern="100" dirty="0" err="1">
                <a:effectLst/>
                <a:latin typeface="Calibri"/>
                <a:ea typeface="Calibri"/>
                <a:cs typeface="Times New Roman"/>
              </a:rPr>
              <a:t>OpenAI</a:t>
            </a:r>
            <a:r>
              <a:rPr lang="en-US" sz="2800" kern="100" dirty="0">
                <a:effectLst/>
                <a:latin typeface="Calibri"/>
                <a:ea typeface="Calibri"/>
                <a:cs typeface="Times New Roman"/>
              </a:rPr>
              <a:t>, represents a significant advancement in the healthcare sector. This system has the potential to revolutionize healthcare delivery by enhancing diagnostic accuracy, patient engagement, and overall healthcare outcomes.</a:t>
            </a:r>
            <a:endParaRPr lang="en-IN" sz="2800" kern="100" dirty="0">
              <a:effectLst/>
              <a:latin typeface="Calibri"/>
              <a:ea typeface="Calibri"/>
              <a:cs typeface="Times New Roman"/>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By leveraging multiple machine learning models, including Naive Bayes, Random Forest, Decision Tree, and Support Vector Machine, the system aims to provide more accurate and robust symptom diagnosis and disease prediction. The inclusion of voice interaction through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OpenAI</a:t>
            </a:r>
            <a:r>
              <a:rPr lang="en-US" sz="2800" dirty="0">
                <a:effectLst/>
                <a:latin typeface="Calibri" panose="020F0502020204030204" pitchFamily="34" charset="0"/>
                <a:ea typeface="Calibri" panose="020F0502020204030204" pitchFamily="34" charset="0"/>
                <a:cs typeface="Times New Roman" panose="02020603050405020304" pitchFamily="18" charset="0"/>
              </a:rPr>
              <a:t> offers greater accessibility and convenience, making it easier for healthcare professionals and patients to interact with the system</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en-GB" sz="2800"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fontScale="70000" lnSpcReduction="20000"/>
          </a:bodyPr>
          <a:lstStyle/>
          <a:p>
            <a:pPr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Davenport, T. H., &amp;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Kalakota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R. (2019). The potential for artificial intelligence in healthcare. Future Healthcare Journal, 6(2), 94-98.</a:t>
            </a:r>
          </a:p>
          <a:p>
            <a:pPr algn="just">
              <a:lnSpc>
                <a:spcPct val="107000"/>
              </a:lnSpc>
              <a:spcAft>
                <a:spcPts val="800"/>
              </a:spcAft>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Rajkomar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Dean, J., &amp;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Kohane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I. (2019). Machine learning in medicine. The New England Journal of Medicine, 380(14), 1347-1358.</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Obermeyer, Z., &amp; Emanuel, E. J. (2016). Predicting the future—big data, machine learning, and clinical medicine. The New England Journal of Medicine, 375(13), 1216-1219.</a:t>
            </a:r>
          </a:p>
          <a:p>
            <a:pPr algn="just">
              <a:lnSpc>
                <a:spcPct val="107000"/>
              </a:lnSpc>
              <a:spcAft>
                <a:spcPts val="800"/>
              </a:spcAft>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Esteva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Robicquet</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Ramsundar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B., Kuleshov, V.,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DePristo</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M., Chou, K., ... &amp; Dean, J. (2019). A guide to deep learning in healthcare. Nature Medicine, 25(1), 24-29.</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Gulshan, V., Peng, L., Coram, M.,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Stumpe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M. C., Wu, D., Narayanaswamy, A., ... &amp; Webster, D. R. (2016). Development and validation of a deep learning algorithm for detection of diabetic retinopathy in retinal fundus photographs. JAMA, 316(22), 2402-2410.</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b="1" dirty="0"/>
              <a:t>Publication Details</a:t>
            </a:r>
          </a:p>
        </p:txBody>
      </p:sp>
      <p:sp>
        <p:nvSpPr>
          <p:cNvPr id="3" name="Content Placeholder 2"/>
          <p:cNvSpPr>
            <a:spLocks noGrp="1"/>
          </p:cNvSpPr>
          <p:nvPr>
            <p:ph idx="1"/>
          </p:nvPr>
        </p:nvSpPr>
        <p:spPr>
          <a:xfrm>
            <a:off x="838200" y="1052946"/>
            <a:ext cx="10515600" cy="5124017"/>
          </a:xfrm>
        </p:spPr>
        <p:txBody>
          <a:bodyPr>
            <a:normAutofit fontScale="77500" lnSpcReduction="20000"/>
          </a:bodyPr>
          <a:lstStyle/>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About IJCRT : Scholarly open access journals, Peer-reviewed, and Refereed Journals, Impact</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factor 7.97 (Calculate by google scholar and Semantic Scholar | AI-Powered</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Research Tool) , Multidisciplinary, Monthly, Indexing in all major database &amp;</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Metadata, Citation Generator, Digital Object Identifier(DOI) | UGC Approved</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Journal No: 49023 (18)</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Paper ID : IJCRT2312749</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Title of Paper : Improving Clinical Decision Support through Patient Case Similarity</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Impact Factor : 7.97 (Calculate by Google Scholar) | License by Creative Common 3.0 </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Publication Date : 17-December-2023</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Published in : Volume 11 | Issue 12 | December 2023</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Page No : g680-g685</a:t>
            </a: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Published URL : </a:t>
            </a:r>
            <a:r>
              <a:rPr lang="en-GB" sz="2800" dirty="0">
                <a:latin typeface="Calibri" panose="020F0502020204030204" pitchFamily="34" charset="0"/>
                <a:ea typeface="Calibri" panose="020F0502020204030204" pitchFamily="34" charset="0"/>
                <a:cs typeface="Calibri" panose="020F0502020204030204" pitchFamily="34" charset="0"/>
                <a:hlinkClick r:id="rId2"/>
              </a:rPr>
              <a:t>http://www.ijcrt.org/viewfull.php?&amp;p_id=IJCRT2312749</a:t>
            </a:r>
            <a:endParaRPr lang="en-GB"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2800" dirty="0">
                <a:latin typeface="Calibri" panose="020F0502020204030204" pitchFamily="34" charset="0"/>
                <a:ea typeface="Calibri" panose="020F0502020204030204" pitchFamily="34" charset="0"/>
                <a:cs typeface="Calibri" panose="020F0502020204030204" pitchFamily="34" charset="0"/>
              </a:rPr>
              <a:t>Authors : D L SIRI, </a:t>
            </a:r>
            <a:r>
              <a:rPr lang="en-GB" sz="2800" dirty="0" err="1">
                <a:latin typeface="Calibri" panose="020F0502020204030204" pitchFamily="34" charset="0"/>
                <a:ea typeface="Calibri" panose="020F0502020204030204" pitchFamily="34" charset="0"/>
                <a:cs typeface="Calibri" panose="020F0502020204030204" pitchFamily="34" charset="0"/>
              </a:rPr>
              <a:t>Charitha</a:t>
            </a:r>
            <a:r>
              <a:rPr lang="en-GB" sz="2800" dirty="0">
                <a:latin typeface="Calibri" panose="020F0502020204030204" pitchFamily="34" charset="0"/>
                <a:ea typeface="Calibri" panose="020F0502020204030204" pitchFamily="34" charset="0"/>
                <a:cs typeface="Calibri" panose="020F0502020204030204" pitchFamily="34" charset="0"/>
              </a:rPr>
              <a:t> K, Varsha K, Pramod </a:t>
            </a:r>
            <a:r>
              <a:rPr lang="en-GB" sz="2800" dirty="0" err="1">
                <a:latin typeface="Calibri" panose="020F0502020204030204" pitchFamily="34" charset="0"/>
                <a:ea typeface="Calibri" panose="020F0502020204030204" pitchFamily="34" charset="0"/>
                <a:cs typeface="Calibri" panose="020F0502020204030204" pitchFamily="34" charset="0"/>
              </a:rPr>
              <a:t>Krishnachari</a:t>
            </a:r>
            <a:r>
              <a:rPr lang="en-GB" sz="2800" dirty="0">
                <a:latin typeface="Calibri" panose="020F0502020204030204" pitchFamily="34" charset="0"/>
                <a:ea typeface="Calibri" panose="020F0502020204030204" pitchFamily="34" charset="0"/>
                <a:cs typeface="Calibri" panose="020F0502020204030204" pitchFamily="34" charset="0"/>
              </a:rPr>
              <a:t>, Dr C </a:t>
            </a:r>
            <a:r>
              <a:rPr lang="en-GB" sz="2800" dirty="0" err="1">
                <a:latin typeface="Calibri" panose="020F0502020204030204" pitchFamily="34" charset="0"/>
                <a:ea typeface="Calibri" panose="020F0502020204030204" pitchFamily="34" charset="0"/>
                <a:cs typeface="Calibri" panose="020F0502020204030204" pitchFamily="34" charset="0"/>
              </a:rPr>
              <a:t>Komalavalli</a:t>
            </a:r>
            <a:endParaRPr lang="en-GB" sz="2800" dirty="0">
              <a:latin typeface="Calibri" panose="020F0502020204030204" pitchFamily="34" charset="0"/>
              <a:ea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62545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5B00-C2CA-26DA-0037-FF71ADE62D27}"/>
              </a:ext>
            </a:extLst>
          </p:cNvPr>
          <p:cNvSpPr>
            <a:spLocks noGrp="1"/>
          </p:cNvSpPr>
          <p:nvPr>
            <p:ph type="title"/>
          </p:nvPr>
        </p:nvSpPr>
        <p:spPr>
          <a:xfrm>
            <a:off x="812800" y="2496"/>
            <a:ext cx="10668000" cy="628875"/>
          </a:xfrm>
        </p:spPr>
        <p:txBody>
          <a:bodyPr>
            <a:normAutofit fontScale="90000"/>
          </a:bodyPr>
          <a:lstStyle/>
          <a:p>
            <a:r>
              <a:rPr lang="en-US"/>
              <a:t>Literature Review</a:t>
            </a:r>
          </a:p>
        </p:txBody>
      </p:sp>
      <p:graphicFrame>
        <p:nvGraphicFramePr>
          <p:cNvPr id="11" name="Content Placeholder 10">
            <a:extLst>
              <a:ext uri="{FF2B5EF4-FFF2-40B4-BE49-F238E27FC236}">
                <a16:creationId xmlns:a16="http://schemas.microsoft.com/office/drawing/2014/main" id="{94510E35-3229-CB9B-7002-6ADC5EFC6E7A}"/>
              </a:ext>
            </a:extLst>
          </p:cNvPr>
          <p:cNvGraphicFramePr>
            <a:graphicFrameLocks noGrp="1"/>
          </p:cNvGraphicFramePr>
          <p:nvPr>
            <p:ph idx="1"/>
            <p:extLst>
              <p:ext uri="{D42A27DB-BD31-4B8C-83A1-F6EECF244321}">
                <p14:modId xmlns:p14="http://schemas.microsoft.com/office/powerpoint/2010/main" val="2173146773"/>
              </p:ext>
            </p:extLst>
          </p:nvPr>
        </p:nvGraphicFramePr>
        <p:xfrm>
          <a:off x="655910" y="567533"/>
          <a:ext cx="10918773" cy="5026516"/>
        </p:xfrm>
        <a:graphic>
          <a:graphicData uri="http://schemas.openxmlformats.org/drawingml/2006/table">
            <a:tbl>
              <a:tblPr firstRow="1" bandRow="1">
                <a:tableStyleId>{5FD0F851-EC5A-4D38-B0AD-8093EC10F338}</a:tableStyleId>
              </a:tblPr>
              <a:tblGrid>
                <a:gridCol w="1080670">
                  <a:extLst>
                    <a:ext uri="{9D8B030D-6E8A-4147-A177-3AD203B41FA5}">
                      <a16:colId xmlns:a16="http://schemas.microsoft.com/office/drawing/2014/main" val="2505298859"/>
                    </a:ext>
                  </a:extLst>
                </a:gridCol>
                <a:gridCol w="1827155">
                  <a:extLst>
                    <a:ext uri="{9D8B030D-6E8A-4147-A177-3AD203B41FA5}">
                      <a16:colId xmlns:a16="http://schemas.microsoft.com/office/drawing/2014/main" val="1622051054"/>
                    </a:ext>
                  </a:extLst>
                </a:gridCol>
                <a:gridCol w="1382104">
                  <a:extLst>
                    <a:ext uri="{9D8B030D-6E8A-4147-A177-3AD203B41FA5}">
                      <a16:colId xmlns:a16="http://schemas.microsoft.com/office/drawing/2014/main" val="4286671922"/>
                    </a:ext>
                  </a:extLst>
                </a:gridCol>
                <a:gridCol w="2456071">
                  <a:extLst>
                    <a:ext uri="{9D8B030D-6E8A-4147-A177-3AD203B41FA5}">
                      <a16:colId xmlns:a16="http://schemas.microsoft.com/office/drawing/2014/main" val="3677265890"/>
                    </a:ext>
                  </a:extLst>
                </a:gridCol>
                <a:gridCol w="2521567">
                  <a:extLst>
                    <a:ext uri="{9D8B030D-6E8A-4147-A177-3AD203B41FA5}">
                      <a16:colId xmlns:a16="http://schemas.microsoft.com/office/drawing/2014/main" val="516167112"/>
                    </a:ext>
                  </a:extLst>
                </a:gridCol>
                <a:gridCol w="1651206">
                  <a:extLst>
                    <a:ext uri="{9D8B030D-6E8A-4147-A177-3AD203B41FA5}">
                      <a16:colId xmlns:a16="http://schemas.microsoft.com/office/drawing/2014/main" val="3625115424"/>
                    </a:ext>
                  </a:extLst>
                </a:gridCol>
              </a:tblGrid>
              <a:tr h="443255">
                <a:tc>
                  <a:txBody>
                    <a:bodyPr/>
                    <a:lstStyle/>
                    <a:p>
                      <a:pPr lvl="0">
                        <a:buNone/>
                      </a:pPr>
                      <a:r>
                        <a:rPr lang="en-US" sz="1600" b="0" dirty="0"/>
                        <a:t> SL.NO</a:t>
                      </a:r>
                      <a:endParaRPr lang="en-US" sz="1600" dirty="0">
                        <a:latin typeface="Bookman Old Style"/>
                      </a:endParaRPr>
                    </a:p>
                  </a:txBody>
                  <a:tcPr/>
                </a:tc>
                <a:tc>
                  <a:txBody>
                    <a:bodyPr/>
                    <a:lstStyle/>
                    <a:p>
                      <a:pPr lvl="0">
                        <a:buNone/>
                      </a:pPr>
                      <a:r>
                        <a:rPr lang="en-US" sz="1600" b="0"/>
                        <a:t>      Authors</a:t>
                      </a:r>
                      <a:endParaRPr lang="en-US" sz="1600">
                        <a:latin typeface="Bookman Old Style"/>
                      </a:endParaRPr>
                    </a:p>
                  </a:txBody>
                  <a:tcPr/>
                </a:tc>
                <a:tc>
                  <a:txBody>
                    <a:bodyPr/>
                    <a:lstStyle/>
                    <a:p>
                      <a:pPr lvl="0">
                        <a:buNone/>
                      </a:pPr>
                      <a:r>
                        <a:rPr lang="en-US" sz="1600" b="0"/>
                        <a:t>  Year of publication</a:t>
                      </a:r>
                      <a:endParaRPr lang="en-US" sz="1600">
                        <a:latin typeface="Bookman Old Style"/>
                      </a:endParaRPr>
                    </a:p>
                  </a:txBody>
                  <a:tcPr/>
                </a:tc>
                <a:tc>
                  <a:txBody>
                    <a:bodyPr/>
                    <a:lstStyle/>
                    <a:p>
                      <a:pPr lvl="0">
                        <a:buNone/>
                      </a:pPr>
                      <a:r>
                        <a:rPr lang="en-US" sz="1600" b="0"/>
                        <a:t>              Title</a:t>
                      </a:r>
                      <a:endParaRPr lang="en-US" sz="1600">
                        <a:latin typeface="Bookman Old Style"/>
                      </a:endParaRPr>
                    </a:p>
                  </a:txBody>
                  <a:tcPr/>
                </a:tc>
                <a:tc>
                  <a:txBody>
                    <a:bodyPr/>
                    <a:lstStyle/>
                    <a:p>
                      <a:pPr lvl="0">
                        <a:buNone/>
                      </a:pPr>
                      <a:r>
                        <a:rPr lang="en-US" sz="1600" b="0"/>
                        <a:t>        Drawbacks</a:t>
                      </a:r>
                      <a:endParaRPr lang="en-US" sz="1600">
                        <a:latin typeface="Bookman Old Style"/>
                      </a:endParaRPr>
                    </a:p>
                  </a:txBody>
                  <a:tcPr/>
                </a:tc>
                <a:tc>
                  <a:txBody>
                    <a:bodyPr/>
                    <a:lstStyle/>
                    <a:p>
                      <a:r>
                        <a:rPr lang="en-US" sz="1600" b="0"/>
                        <a:t>   Journal</a:t>
                      </a:r>
                      <a:endParaRPr lang="en-US" sz="1600" b="0">
                        <a:latin typeface="Bookman Old Style"/>
                      </a:endParaRPr>
                    </a:p>
                  </a:txBody>
                  <a:tcPr/>
                </a:tc>
                <a:extLst>
                  <a:ext uri="{0D108BD9-81ED-4DB2-BD59-A6C34878D82A}">
                    <a16:rowId xmlns:a16="http://schemas.microsoft.com/office/drawing/2014/main" val="1536545865"/>
                  </a:ext>
                </a:extLst>
              </a:tr>
              <a:tr h="1003156">
                <a:tc>
                  <a:txBody>
                    <a:bodyPr/>
                    <a:lstStyle/>
                    <a:p>
                      <a:pPr lvl="0">
                        <a:buNone/>
                      </a:pPr>
                      <a:r>
                        <a:rPr lang="en-US" sz="1600" b="0"/>
                        <a:t>   1</a:t>
                      </a:r>
                      <a:endParaRPr lang="en-US" sz="1600" b="0">
                        <a:latin typeface="Bookman Old Style"/>
                      </a:endParaRPr>
                    </a:p>
                  </a:txBody>
                  <a:tcPr/>
                </a:tc>
                <a:tc>
                  <a:txBody>
                    <a:bodyPr/>
                    <a:lstStyle/>
                    <a:p>
                      <a:pPr lvl="0">
                        <a:buNone/>
                      </a:pPr>
                      <a:r>
                        <a:rPr lang="en-US" sz="1600" b="0"/>
                        <a:t>Jenna Wiens</a:t>
                      </a:r>
                    </a:p>
                    <a:p>
                      <a:pPr lvl="0">
                        <a:buNone/>
                      </a:pPr>
                      <a:r>
                        <a:rPr lang="en-US" sz="1600" b="0"/>
                        <a:t>Erica S Shenoy</a:t>
                      </a:r>
                      <a:endParaRPr lang="en-US" sz="1600" b="0">
                        <a:latin typeface="Bookman Old Style"/>
                      </a:endParaRPr>
                    </a:p>
                  </a:txBody>
                  <a:tcPr/>
                </a:tc>
                <a:tc>
                  <a:txBody>
                    <a:bodyPr/>
                    <a:lstStyle/>
                    <a:p>
                      <a:pPr marL="0" lvl="0" indent="0" algn="l">
                        <a:buNone/>
                      </a:pPr>
                      <a:r>
                        <a:rPr lang="en-US" sz="1600" b="0"/>
                        <a:t>    2017</a:t>
                      </a:r>
                      <a:endParaRPr lang="en-US" sz="1600" b="0">
                        <a:latin typeface="Bookman Old Style"/>
                      </a:endParaRPr>
                    </a:p>
                  </a:txBody>
                  <a:tcPr/>
                </a:tc>
                <a:tc>
                  <a:txBody>
                    <a:bodyPr/>
                    <a:lstStyle/>
                    <a:p>
                      <a:pPr lvl="0">
                        <a:buNone/>
                      </a:pPr>
                      <a:r>
                        <a:rPr lang="en-US" sz="1600" b="0"/>
                        <a:t>Machine Learning for healthcare : On Verge of a Major shift in Healthcare Delivery</a:t>
                      </a:r>
                      <a:endParaRPr lang="en-US" sz="1600" b="0">
                        <a:latin typeface="Bookman Old Style"/>
                      </a:endParaRPr>
                    </a:p>
                  </a:txBody>
                  <a:tcPr/>
                </a:tc>
                <a:tc>
                  <a:txBody>
                    <a:bodyPr/>
                    <a:lstStyle/>
                    <a:p>
                      <a:pPr lvl="0">
                        <a:buNone/>
                      </a:pPr>
                      <a:r>
                        <a:rPr lang="en-US" sz="1600" b="0" u="none" strike="noStrike" noProof="0">
                          <a:solidFill>
                            <a:srgbClr val="000000"/>
                          </a:solidFill>
                        </a:rPr>
                        <a:t>Lack specific details on the implementation and real-world impact of machine learning models.</a:t>
                      </a:r>
                      <a:endParaRPr lang="en-US" sz="1600" b="0">
                        <a:latin typeface="Bookman Old Style"/>
                      </a:endParaRPr>
                    </a:p>
                  </a:txBody>
                  <a:tcPr/>
                </a:tc>
                <a:tc>
                  <a:txBody>
                    <a:bodyPr/>
                    <a:lstStyle/>
                    <a:p>
                      <a:r>
                        <a:rPr lang="en-US" sz="1600"/>
                        <a:t>National Library of Medicine</a:t>
                      </a:r>
                      <a:endParaRPr lang="en-US" sz="1600">
                        <a:latin typeface="Bookman Old Style"/>
                      </a:endParaRPr>
                    </a:p>
                  </a:txBody>
                  <a:tcPr/>
                </a:tc>
                <a:extLst>
                  <a:ext uri="{0D108BD9-81ED-4DB2-BD59-A6C34878D82A}">
                    <a16:rowId xmlns:a16="http://schemas.microsoft.com/office/drawing/2014/main" val="3330876581"/>
                  </a:ext>
                </a:extLst>
              </a:tr>
              <a:tr h="1003156">
                <a:tc>
                  <a:txBody>
                    <a:bodyPr/>
                    <a:lstStyle/>
                    <a:p>
                      <a:pPr lvl="0">
                        <a:buNone/>
                      </a:pPr>
                      <a:r>
                        <a:rPr lang="en-US" sz="1600" b="0"/>
                        <a:t>   2</a:t>
                      </a:r>
                      <a:endParaRPr lang="en-US" sz="1600" b="0">
                        <a:latin typeface="Bookman Old Style"/>
                      </a:endParaRPr>
                    </a:p>
                  </a:txBody>
                  <a:tcPr/>
                </a:tc>
                <a:tc>
                  <a:txBody>
                    <a:bodyPr/>
                    <a:lstStyle/>
                    <a:p>
                      <a:pPr lvl="0">
                        <a:buNone/>
                      </a:pPr>
                      <a:r>
                        <a:rPr lang="en-US" sz="1600" b="0"/>
                        <a:t>K Shailaja</a:t>
                      </a:r>
                    </a:p>
                    <a:p>
                      <a:pPr lvl="0">
                        <a:buNone/>
                      </a:pPr>
                      <a:r>
                        <a:rPr lang="en-US" sz="1600" b="0"/>
                        <a:t>B </a:t>
                      </a:r>
                      <a:r>
                        <a:rPr lang="en-US" sz="1600" b="0" err="1"/>
                        <a:t>Seetharamulu</a:t>
                      </a:r>
                      <a:endParaRPr lang="en-US" sz="1600" b="0"/>
                    </a:p>
                    <a:p>
                      <a:pPr lvl="0">
                        <a:buNone/>
                      </a:pPr>
                      <a:r>
                        <a:rPr lang="en-US" sz="1600" b="0"/>
                        <a:t>M A Jabbar</a:t>
                      </a:r>
                      <a:endParaRPr lang="en-US" sz="1600" b="0">
                        <a:latin typeface="Bookman Old Style"/>
                      </a:endParaRPr>
                    </a:p>
                  </a:txBody>
                  <a:tcPr/>
                </a:tc>
                <a:tc>
                  <a:txBody>
                    <a:bodyPr/>
                    <a:lstStyle/>
                    <a:p>
                      <a:pPr lvl="0">
                        <a:buNone/>
                      </a:pPr>
                      <a:r>
                        <a:rPr lang="en-US" sz="1600" b="0"/>
                        <a:t>    2018</a:t>
                      </a:r>
                      <a:endParaRPr lang="en-US" sz="1600" b="0">
                        <a:latin typeface="Bookman Old Style"/>
                      </a:endParaRPr>
                    </a:p>
                  </a:txBody>
                  <a:tcPr/>
                </a:tc>
                <a:tc>
                  <a:txBody>
                    <a:bodyPr/>
                    <a:lstStyle/>
                    <a:p>
                      <a:pPr lvl="0">
                        <a:buNone/>
                      </a:pPr>
                      <a:r>
                        <a:rPr lang="en-US" sz="1600" b="0" dirty="0"/>
                        <a:t>Machine Learning in Healthcare</a:t>
                      </a:r>
                      <a:endParaRPr lang="en-US" sz="1600" b="0" dirty="0">
                        <a:latin typeface="Bookman Old Style"/>
                      </a:endParaRPr>
                    </a:p>
                  </a:txBody>
                  <a:tcPr/>
                </a:tc>
                <a:tc>
                  <a:txBody>
                    <a:bodyPr/>
                    <a:lstStyle/>
                    <a:p>
                      <a:pPr lvl="0" algn="just">
                        <a:lnSpc>
                          <a:spcPct val="100000"/>
                        </a:lnSpc>
                        <a:spcBef>
                          <a:spcPts val="0"/>
                        </a:spcBef>
                        <a:spcAft>
                          <a:spcPts val="0"/>
                        </a:spcAft>
                        <a:buNone/>
                      </a:pPr>
                      <a:r>
                        <a:rPr lang="en-US" sz="1600" b="0" u="none" strike="noStrike" noProof="0">
                          <a:solidFill>
                            <a:srgbClr val="000000"/>
                          </a:solidFill>
                        </a:rPr>
                        <a:t>A potential lack of emphasis on emerging trends or novel approaches in healthcare.</a:t>
                      </a:r>
                      <a:endParaRPr lang="en-US" sz="1600" b="0" i="0" u="none" strike="noStrike" noProof="0">
                        <a:solidFill>
                          <a:srgbClr val="000000"/>
                        </a:solidFill>
                        <a:latin typeface="Bookman Old Style"/>
                      </a:endParaRPr>
                    </a:p>
                  </a:txBody>
                  <a:tcPr/>
                </a:tc>
                <a:tc>
                  <a:txBody>
                    <a:bodyPr/>
                    <a:lstStyle/>
                    <a:p>
                      <a:r>
                        <a:rPr lang="en-US" sz="1600"/>
                        <a:t>IEEE Xplore</a:t>
                      </a:r>
                      <a:endParaRPr lang="en-US" sz="1600">
                        <a:latin typeface="Bookman Old Style"/>
                      </a:endParaRPr>
                    </a:p>
                  </a:txBody>
                  <a:tcPr/>
                </a:tc>
                <a:extLst>
                  <a:ext uri="{0D108BD9-81ED-4DB2-BD59-A6C34878D82A}">
                    <a16:rowId xmlns:a16="http://schemas.microsoft.com/office/drawing/2014/main" val="3301142900"/>
                  </a:ext>
                </a:extLst>
              </a:tr>
              <a:tr h="1003156">
                <a:tc>
                  <a:txBody>
                    <a:bodyPr/>
                    <a:lstStyle/>
                    <a:p>
                      <a:pPr lvl="0">
                        <a:buNone/>
                      </a:pPr>
                      <a:r>
                        <a:rPr lang="en-US" sz="1600" b="0"/>
                        <a:t>   3</a:t>
                      </a:r>
                      <a:endParaRPr lang="en-US" sz="1600" b="0">
                        <a:latin typeface="Bookman Old Style"/>
                      </a:endParaRPr>
                    </a:p>
                  </a:txBody>
                  <a:tcPr/>
                </a:tc>
                <a:tc>
                  <a:txBody>
                    <a:bodyPr/>
                    <a:lstStyle/>
                    <a:p>
                      <a:pPr lvl="0">
                        <a:buNone/>
                      </a:pPr>
                      <a:r>
                        <a:rPr lang="en-US" sz="1600" b="0" err="1"/>
                        <a:t>Huirui</a:t>
                      </a:r>
                      <a:r>
                        <a:rPr lang="en-US" sz="1600" b="0"/>
                        <a:t> Han</a:t>
                      </a:r>
                    </a:p>
                    <a:p>
                      <a:pPr lvl="0">
                        <a:buNone/>
                      </a:pPr>
                      <a:r>
                        <a:rPr lang="en-US" sz="1600" b="0" err="1"/>
                        <a:t>Mengxing</a:t>
                      </a:r>
                      <a:r>
                        <a:rPr lang="en-US" sz="1600" b="0"/>
                        <a:t> Huang</a:t>
                      </a:r>
                    </a:p>
                    <a:p>
                      <a:pPr lvl="0">
                        <a:buNone/>
                      </a:pPr>
                      <a:r>
                        <a:rPr lang="en-US" sz="1600" b="0"/>
                        <a:t>Yu Zhang</a:t>
                      </a:r>
                    </a:p>
                    <a:p>
                      <a:pPr lvl="0">
                        <a:buNone/>
                      </a:pPr>
                      <a:r>
                        <a:rPr lang="en-US" sz="1600" b="0"/>
                        <a:t>Jing Liu</a:t>
                      </a:r>
                      <a:endParaRPr lang="en-US" sz="1600" b="0">
                        <a:latin typeface="Bookman Old Style"/>
                      </a:endParaRPr>
                    </a:p>
                  </a:txBody>
                  <a:tcPr/>
                </a:tc>
                <a:tc>
                  <a:txBody>
                    <a:bodyPr/>
                    <a:lstStyle/>
                    <a:p>
                      <a:pPr lvl="0">
                        <a:buNone/>
                      </a:pPr>
                      <a:r>
                        <a:rPr lang="en-US" sz="1600" b="0"/>
                        <a:t>    2018</a:t>
                      </a:r>
                      <a:endParaRPr lang="en-US" sz="1600" b="0">
                        <a:latin typeface="Bookman Old Style"/>
                      </a:endParaRPr>
                    </a:p>
                  </a:txBody>
                  <a:tcPr/>
                </a:tc>
                <a:tc>
                  <a:txBody>
                    <a:bodyPr/>
                    <a:lstStyle/>
                    <a:p>
                      <a:pPr lvl="0">
                        <a:buNone/>
                      </a:pPr>
                      <a:r>
                        <a:rPr lang="en-US" sz="1600" b="0"/>
                        <a:t>Decision Support System for Medical Diagnosis Utilizing Imbalanced Clinical Data</a:t>
                      </a:r>
                      <a:endParaRPr lang="en-US" sz="1600" b="0">
                        <a:latin typeface="Bookman Old Style"/>
                      </a:endParaRPr>
                    </a:p>
                  </a:txBody>
                  <a:tcPr/>
                </a:tc>
                <a:tc>
                  <a:txBody>
                    <a:bodyPr/>
                    <a:lstStyle/>
                    <a:p>
                      <a:pPr lvl="0">
                        <a:buNone/>
                      </a:pPr>
                      <a:r>
                        <a:rPr lang="en-US" sz="1600" b="0" dirty="0"/>
                        <a:t>Class imbalance is a issue for multi label learning approach.</a:t>
                      </a:r>
                      <a:endParaRPr lang="en-US" sz="1600" b="0" dirty="0">
                        <a:latin typeface="Bookman Old Style"/>
                      </a:endParaRPr>
                    </a:p>
                  </a:txBody>
                  <a:tcPr/>
                </a:tc>
                <a:tc>
                  <a:txBody>
                    <a:bodyPr/>
                    <a:lstStyle/>
                    <a:p>
                      <a:r>
                        <a:rPr lang="en-US" sz="1600"/>
                        <a:t>MDPI</a:t>
                      </a:r>
                      <a:endParaRPr lang="en-US" sz="1600">
                        <a:latin typeface="Bookman Old Style"/>
                      </a:endParaRPr>
                    </a:p>
                  </a:txBody>
                  <a:tcPr/>
                </a:tc>
                <a:extLst>
                  <a:ext uri="{0D108BD9-81ED-4DB2-BD59-A6C34878D82A}">
                    <a16:rowId xmlns:a16="http://schemas.microsoft.com/office/drawing/2014/main" val="736806767"/>
                  </a:ext>
                </a:extLst>
              </a:tr>
              <a:tr h="1003156">
                <a:tc>
                  <a:txBody>
                    <a:bodyPr/>
                    <a:lstStyle/>
                    <a:p>
                      <a:pPr lvl="0">
                        <a:buNone/>
                      </a:pPr>
                      <a:r>
                        <a:rPr lang="en-US" sz="1600" b="0"/>
                        <a:t>   4</a:t>
                      </a:r>
                      <a:endParaRPr lang="en-US" sz="1600" b="0">
                        <a:latin typeface="Bookman Old Style"/>
                      </a:endParaRPr>
                    </a:p>
                  </a:txBody>
                  <a:tcPr/>
                </a:tc>
                <a:tc>
                  <a:txBody>
                    <a:bodyPr/>
                    <a:lstStyle/>
                    <a:p>
                      <a:pPr lvl="0">
                        <a:buNone/>
                      </a:pPr>
                      <a:r>
                        <a:rPr lang="en-US" sz="1600" b="0"/>
                        <a:t>Christopher Toh</a:t>
                      </a:r>
                    </a:p>
                    <a:p>
                      <a:pPr lvl="0">
                        <a:buNone/>
                      </a:pPr>
                      <a:r>
                        <a:rPr lang="en-US" sz="1600" b="0"/>
                        <a:t>James P Brody</a:t>
                      </a:r>
                      <a:endParaRPr lang="en-US" sz="1600" b="0">
                        <a:latin typeface="Bookman Old Style"/>
                      </a:endParaRPr>
                    </a:p>
                  </a:txBody>
                  <a:tcPr/>
                </a:tc>
                <a:tc>
                  <a:txBody>
                    <a:bodyPr/>
                    <a:lstStyle/>
                    <a:p>
                      <a:pPr lvl="0">
                        <a:buNone/>
                      </a:pPr>
                      <a:r>
                        <a:rPr lang="en-US" sz="1600" b="0"/>
                        <a:t>     2021</a:t>
                      </a:r>
                      <a:endParaRPr lang="en-US" sz="1600" b="0">
                        <a:latin typeface="Bookman Old Style"/>
                      </a:endParaRPr>
                    </a:p>
                  </a:txBody>
                  <a:tcPr/>
                </a:tc>
                <a:tc>
                  <a:txBody>
                    <a:bodyPr/>
                    <a:lstStyle/>
                    <a:p>
                      <a:pPr lvl="0">
                        <a:buNone/>
                      </a:pPr>
                      <a:r>
                        <a:rPr lang="en-US" sz="1600" b="0"/>
                        <a:t>Applications of Machine Learning in Healthcare</a:t>
                      </a:r>
                      <a:endParaRPr lang="en-US" sz="1600" b="0">
                        <a:latin typeface="Bookman Old Style"/>
                      </a:endParaRPr>
                    </a:p>
                  </a:txBody>
                  <a:tcPr/>
                </a:tc>
                <a:tc>
                  <a:txBody>
                    <a:bodyPr/>
                    <a:lstStyle/>
                    <a:p>
                      <a:pPr lvl="0" algn="just">
                        <a:lnSpc>
                          <a:spcPct val="100000"/>
                        </a:lnSpc>
                        <a:spcBef>
                          <a:spcPts val="0"/>
                        </a:spcBef>
                        <a:spcAft>
                          <a:spcPts val="0"/>
                        </a:spcAft>
                        <a:buNone/>
                      </a:pPr>
                      <a:r>
                        <a:rPr lang="en-US" sz="1600" b="0" u="none" strike="noStrike" noProof="0">
                          <a:solidFill>
                            <a:srgbClr val="000000"/>
                          </a:solidFill>
                        </a:rPr>
                        <a:t>Does not specify the range of applications covered, potentially limiting the scope.</a:t>
                      </a:r>
                    </a:p>
                    <a:p>
                      <a:pPr lvl="0">
                        <a:buNone/>
                      </a:pPr>
                      <a:endParaRPr lang="en-US" sz="1600" b="0">
                        <a:latin typeface="Bookman Old Style"/>
                      </a:endParaRPr>
                    </a:p>
                  </a:txBody>
                  <a:tcPr/>
                </a:tc>
                <a:tc>
                  <a:txBody>
                    <a:bodyPr/>
                    <a:lstStyle/>
                    <a:p>
                      <a:r>
                        <a:rPr lang="en-US" sz="1600" dirty="0"/>
                        <a:t>Chapter Metrics Overview</a:t>
                      </a:r>
                      <a:endParaRPr lang="en-US" sz="1600" dirty="0">
                        <a:latin typeface="Bookman Old Style"/>
                      </a:endParaRPr>
                    </a:p>
                  </a:txBody>
                  <a:tcPr/>
                </a:tc>
                <a:extLst>
                  <a:ext uri="{0D108BD9-81ED-4DB2-BD59-A6C34878D82A}">
                    <a16:rowId xmlns:a16="http://schemas.microsoft.com/office/drawing/2014/main" val="315893833"/>
                  </a:ext>
                </a:extLst>
              </a:tr>
            </a:tbl>
          </a:graphicData>
        </a:graphic>
      </p:graphicFrame>
    </p:spTree>
    <p:extLst>
      <p:ext uri="{BB962C8B-B14F-4D97-AF65-F5344CB8AC3E}">
        <p14:creationId xmlns:p14="http://schemas.microsoft.com/office/powerpoint/2010/main" val="186602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lstStyle/>
          <a:p>
            <a:r>
              <a:rPr lang="en-GB" b="1" dirty="0"/>
              <a:t>Research Gaps Identified</a:t>
            </a:r>
          </a:p>
        </p:txBody>
      </p:sp>
      <p:sp>
        <p:nvSpPr>
          <p:cNvPr id="3" name="Content Placeholder 2"/>
          <p:cNvSpPr>
            <a:spLocks noGrp="1"/>
          </p:cNvSpPr>
          <p:nvPr>
            <p:ph idx="1"/>
          </p:nvPr>
        </p:nvSpPr>
        <p:spPr>
          <a:xfrm>
            <a:off x="838200" y="1290918"/>
            <a:ext cx="10515600" cy="4351338"/>
          </a:xfrm>
        </p:spPr>
        <p:txBody>
          <a:bodyPr/>
          <a:lstStyle/>
          <a:p>
            <a:pPr marL="0" indent="0">
              <a:lnSpc>
                <a:spcPct val="100000"/>
              </a:lnSpc>
              <a:buNone/>
            </a:pPr>
            <a:r>
              <a:rPr lang="en-IN" sz="1800" dirty="0">
                <a:effectLst/>
                <a:latin typeface="Times New Roman" panose="02020603050405020304" pitchFamily="18" charset="0"/>
                <a:cs typeface="Times New Roman" panose="02020603050405020304" pitchFamily="18" charset="0"/>
              </a:rPr>
              <a:t>The existing methods and technologies used in the development of a Smart Healthcare System for symptom diagnosis and disease prediction may vary, but we can provide a general overview of common approaches and technologies that are typically employed in this context: </a:t>
            </a:r>
          </a:p>
          <a:p>
            <a:pPr>
              <a:lnSpc>
                <a:spcPct val="100000"/>
              </a:lnSpc>
            </a:pPr>
            <a:r>
              <a:rPr lang="en-IN" sz="1800" b="1" dirty="0">
                <a:effectLst/>
                <a:latin typeface="TimesNewRomanPS"/>
              </a:rPr>
              <a:t>Electronic Health Records (EHRs) </a:t>
            </a:r>
            <a:endParaRPr lang="en-IN" dirty="0"/>
          </a:p>
          <a:p>
            <a:pPr>
              <a:lnSpc>
                <a:spcPct val="100000"/>
              </a:lnSpc>
            </a:pPr>
            <a:r>
              <a:rPr lang="en-IN" sz="1800" b="1" dirty="0">
                <a:effectLst/>
                <a:latin typeface="TimesNewRomanPS"/>
              </a:rPr>
              <a:t>Clinical Decision Support Systems (CDSS) </a:t>
            </a:r>
            <a:endParaRPr lang="en-IN" dirty="0">
              <a:effectLst/>
            </a:endParaRPr>
          </a:p>
          <a:p>
            <a:pPr>
              <a:lnSpc>
                <a:spcPct val="100000"/>
              </a:lnSpc>
            </a:pPr>
            <a:r>
              <a:rPr lang="en-IN" sz="1800" b="1" dirty="0">
                <a:effectLst/>
                <a:latin typeface="TimesNewRomanPS"/>
              </a:rPr>
              <a:t>Machine Learning Models </a:t>
            </a:r>
            <a:endParaRPr lang="en-IN" dirty="0"/>
          </a:p>
          <a:p>
            <a:pPr>
              <a:lnSpc>
                <a:spcPct val="100000"/>
              </a:lnSpc>
            </a:pPr>
            <a:r>
              <a:rPr lang="en-IN" sz="1800" b="1" dirty="0">
                <a:effectLst/>
                <a:latin typeface="TimesNewRomanPS"/>
              </a:rPr>
              <a:t>Data </a:t>
            </a:r>
            <a:r>
              <a:rPr lang="en-IN" sz="1800" b="1" dirty="0" err="1">
                <a:effectLst/>
                <a:latin typeface="TimesNewRomanPS"/>
              </a:rPr>
              <a:t>Preprocessing</a:t>
            </a:r>
            <a:r>
              <a:rPr lang="en-IN" sz="1800" b="1" dirty="0">
                <a:effectLst/>
                <a:latin typeface="TimesNewRomanPS"/>
              </a:rPr>
              <a:t> </a:t>
            </a:r>
            <a:endParaRPr lang="en-IN" dirty="0"/>
          </a:p>
          <a:p>
            <a:pPr>
              <a:lnSpc>
                <a:spcPct val="100000"/>
              </a:lnSpc>
            </a:pPr>
            <a:r>
              <a:rPr lang="en-IN" sz="1800" b="1" dirty="0">
                <a:effectLst/>
                <a:latin typeface="TimesNewRomanPS"/>
              </a:rPr>
              <a:t>Telemedicine and Wearable Devices </a:t>
            </a:r>
            <a:endParaRPr lang="en-IN" dirty="0"/>
          </a:p>
          <a:p>
            <a:pPr>
              <a:lnSpc>
                <a:spcPct val="100000"/>
              </a:lnSpc>
            </a:pPr>
            <a:endParaRPr lang="en-IN"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27592"/>
            <a:ext cx="10515600" cy="4351338"/>
          </a:xfrm>
        </p:spPr>
        <p:txBody>
          <a:bodyPr>
            <a:normAutofit fontScale="92500"/>
          </a:bodyPr>
          <a:lstStyle/>
          <a:p>
            <a:pPr algn="just">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Machine Learning Models: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Utilizing four different machine learning models - Naive Bayes, Random Forest, Decision Tree, and Support Vector Machine (SVM) - to diagnose symptoms and predict diseases. This multi-model approach aims to enhance the accuracy and robustness of healthcare decision-making.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b="1" kern="100" dirty="0">
                <a:latin typeface="Calibri"/>
                <a:ea typeface="Calibri"/>
                <a:cs typeface="Calibri"/>
              </a:rPr>
              <a:t>Voice Assistant Powered by </a:t>
            </a:r>
            <a:r>
              <a:rPr lang="en-US" sz="2800" b="1" kern="100" dirty="0" err="1">
                <a:latin typeface="Calibri"/>
                <a:ea typeface="Calibri"/>
                <a:cs typeface="Calibri"/>
              </a:rPr>
              <a:t>OpenAI</a:t>
            </a:r>
            <a:r>
              <a:rPr lang="en-US" sz="2800" b="1" kern="100" dirty="0">
                <a:latin typeface="Calibri"/>
                <a:ea typeface="Calibri"/>
                <a:cs typeface="Calibri"/>
              </a:rPr>
              <a:t>: </a:t>
            </a:r>
            <a:r>
              <a:rPr lang="en-US" sz="2800" kern="100" dirty="0">
                <a:latin typeface="Calibri"/>
                <a:ea typeface="Calibri"/>
                <a:cs typeface="Calibri"/>
              </a:rPr>
              <a:t>Incorporating </a:t>
            </a:r>
            <a:r>
              <a:rPr lang="en-US" sz="2800" kern="100" dirty="0" err="1">
                <a:latin typeface="Calibri"/>
                <a:ea typeface="Calibri"/>
                <a:cs typeface="Calibri"/>
              </a:rPr>
              <a:t>OpenAI's</a:t>
            </a:r>
            <a:r>
              <a:rPr lang="en-US" sz="2800" kern="100" dirty="0">
                <a:latin typeface="Calibri"/>
                <a:ea typeface="Calibri"/>
                <a:cs typeface="Calibri"/>
              </a:rPr>
              <a:t> voice assistant technology to enable voice interactions with the system. This can enhance user accessibility and convenience, allowing users to interact with the healthcare system using natural language commands and queries.</a:t>
            </a:r>
            <a:endParaRPr lang="en-US" sz="2800" kern="100" dirty="0">
              <a:effectLst/>
              <a:latin typeface="Calibri"/>
              <a:ea typeface="Calibri"/>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7FD4-118B-518B-E8BA-3CDCCD2D99DF}"/>
              </a:ext>
            </a:extLst>
          </p:cNvPr>
          <p:cNvSpPr>
            <a:spLocks noGrp="1"/>
          </p:cNvSpPr>
          <p:nvPr>
            <p:ph type="title"/>
          </p:nvPr>
        </p:nvSpPr>
        <p:spPr>
          <a:xfrm>
            <a:off x="838200" y="365125"/>
            <a:ext cx="10515600" cy="1022611"/>
          </a:xfrm>
        </p:spPr>
        <p:txBody>
          <a:bodyPr/>
          <a:lstStyle/>
          <a:p>
            <a:r>
              <a:rPr lang="en-US" dirty="0"/>
              <a:t>SUSTAINABLE DEVLOPMENT GOALS</a:t>
            </a:r>
          </a:p>
        </p:txBody>
      </p:sp>
      <p:pic>
        <p:nvPicPr>
          <p:cNvPr id="5" name="Content Placeholder 4" descr="A chart of goals and goals&#10;&#10;Description automatically generated">
            <a:extLst>
              <a:ext uri="{FF2B5EF4-FFF2-40B4-BE49-F238E27FC236}">
                <a16:creationId xmlns:a16="http://schemas.microsoft.com/office/drawing/2014/main" id="{2AA7EEF1-5C56-8E97-7048-A0A2805E6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653" y="1387736"/>
            <a:ext cx="7358231" cy="3958814"/>
          </a:xfrm>
        </p:spPr>
      </p:pic>
    </p:spTree>
    <p:extLst>
      <p:ext uri="{BB962C8B-B14F-4D97-AF65-F5344CB8AC3E}">
        <p14:creationId xmlns:p14="http://schemas.microsoft.com/office/powerpoint/2010/main" val="97828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0A18-2B35-DFB7-5F2F-1EBD07F9C9B1}"/>
              </a:ext>
            </a:extLst>
          </p:cNvPr>
          <p:cNvSpPr>
            <a:spLocks noGrp="1"/>
          </p:cNvSpPr>
          <p:nvPr>
            <p:ph type="title"/>
          </p:nvPr>
        </p:nvSpPr>
        <p:spPr>
          <a:xfrm>
            <a:off x="838200" y="365126"/>
            <a:ext cx="10515600" cy="1054884"/>
          </a:xfrm>
        </p:spPr>
        <p:txBody>
          <a:bodyPr/>
          <a:lstStyle/>
          <a:p>
            <a:r>
              <a:rPr lang="en-US" dirty="0"/>
              <a:t>SUSTAINABLE DEVLOPMENT GOALS</a:t>
            </a:r>
          </a:p>
        </p:txBody>
      </p:sp>
      <p:sp>
        <p:nvSpPr>
          <p:cNvPr id="3" name="Content Placeholder 2">
            <a:extLst>
              <a:ext uri="{FF2B5EF4-FFF2-40B4-BE49-F238E27FC236}">
                <a16:creationId xmlns:a16="http://schemas.microsoft.com/office/drawing/2014/main" id="{72DD162C-C5A6-C1EA-3344-3F2735D78B77}"/>
              </a:ext>
            </a:extLst>
          </p:cNvPr>
          <p:cNvSpPr>
            <a:spLocks noGrp="1"/>
          </p:cNvSpPr>
          <p:nvPr>
            <p:ph idx="1"/>
          </p:nvPr>
        </p:nvSpPr>
        <p:spPr>
          <a:xfrm>
            <a:off x="838200" y="1253331"/>
            <a:ext cx="10515600" cy="4351338"/>
          </a:xfrm>
        </p:spPr>
        <p:txBody>
          <a:bodyPr>
            <a:normAutofit fontScale="85000" lnSpcReduction="20000"/>
          </a:bodyPr>
          <a:lstStyle/>
          <a:p>
            <a:pPr marL="0" indent="0">
              <a:buNone/>
            </a:pPr>
            <a:r>
              <a:rPr lang="en-US" dirty="0"/>
              <a:t>Our project Title goes with SDG 3: Good Health &amp; Well-being</a:t>
            </a:r>
          </a:p>
          <a:p>
            <a:pPr marL="0" indent="0">
              <a:buNone/>
            </a:pPr>
            <a:r>
              <a:rPr lang="en-US" dirty="0"/>
              <a:t>Targets:</a:t>
            </a:r>
          </a:p>
          <a:p>
            <a:r>
              <a:rPr lang="en-US" dirty="0"/>
              <a:t>Reduce maternal &amp; child mortality</a:t>
            </a:r>
          </a:p>
          <a:p>
            <a:r>
              <a:rPr lang="en-US" dirty="0"/>
              <a:t>Ensure universal health coverage</a:t>
            </a:r>
          </a:p>
          <a:p>
            <a:r>
              <a:rPr lang="en-US" dirty="0"/>
              <a:t>Address diseases (HIV/AIDS, TB, malaria)</a:t>
            </a:r>
          </a:p>
          <a:p>
            <a:r>
              <a:rPr lang="en-US" dirty="0"/>
              <a:t>Promote mental health &amp; combat substance abuse</a:t>
            </a:r>
          </a:p>
          <a:p>
            <a:r>
              <a:rPr lang="en-US" dirty="0"/>
              <a:t>Strengthen health infrastructure</a:t>
            </a:r>
          </a:p>
          <a:p>
            <a:pPr marL="0" indent="0">
              <a:buNone/>
            </a:pPr>
            <a:r>
              <a:rPr lang="en-US" dirty="0"/>
              <a:t>Aim: Achieve healthy lives &amp; well-being for all by 2030 through accessible, quality healthcare, addressing health risks, and enhancing mental well-being.</a:t>
            </a:r>
          </a:p>
          <a:p>
            <a:pPr marL="0" indent="0">
              <a:buNone/>
            </a:pPr>
            <a:r>
              <a:rPr lang="en-US" dirty="0"/>
              <a:t>Significance: Recognizes health's crucial role in sustainable development, emphasizing holistic healthcare considering social, economic, and environmental factors.</a:t>
            </a:r>
          </a:p>
        </p:txBody>
      </p:sp>
    </p:spTree>
    <p:extLst>
      <p:ext uri="{BB962C8B-B14F-4D97-AF65-F5344CB8AC3E}">
        <p14:creationId xmlns:p14="http://schemas.microsoft.com/office/powerpoint/2010/main" val="202909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194"/>
          </a:xfrm>
        </p:spPr>
        <p:txBody>
          <a:bodyPr/>
          <a:lstStyle/>
          <a:p>
            <a:r>
              <a:rPr lang="en-GB" b="1" dirty="0"/>
              <a:t>Objectives</a:t>
            </a:r>
          </a:p>
        </p:txBody>
      </p:sp>
      <p:sp>
        <p:nvSpPr>
          <p:cNvPr id="3" name="Content Placeholder 2"/>
          <p:cNvSpPr>
            <a:spLocks noGrp="1"/>
          </p:cNvSpPr>
          <p:nvPr>
            <p:ph idx="1"/>
          </p:nvPr>
        </p:nvSpPr>
        <p:spPr>
          <a:xfrm>
            <a:off x="838200" y="1395319"/>
            <a:ext cx="10515600" cy="4351338"/>
          </a:xfrm>
        </p:spPr>
        <p:txBody>
          <a:bodyPr>
            <a:normAutofit fontScale="62500" lnSpcReduction="20000"/>
          </a:bodyPr>
          <a:lstStyle/>
          <a:p>
            <a:pPr algn="just">
              <a:lnSpc>
                <a:spcPct val="107000"/>
              </a:lnSpc>
              <a:spcAft>
                <a:spcPts val="800"/>
              </a:spcAft>
            </a:pPr>
            <a:r>
              <a:rPr lang="en-US" sz="2800" b="1" kern="100" dirty="0">
                <a:effectLst/>
                <a:latin typeface="Calibri"/>
                <a:ea typeface="Calibri"/>
                <a:cs typeface="Times New Roman"/>
              </a:rPr>
              <a:t>Develop a Multi-Model Healthcare </a:t>
            </a:r>
            <a:r>
              <a:rPr lang="en-US" sz="2800" b="1" kern="100" dirty="0">
                <a:latin typeface="Calibri"/>
                <a:ea typeface="Calibri"/>
                <a:cs typeface="Times New Roman"/>
              </a:rPr>
              <a:t>System</a:t>
            </a:r>
            <a:endParaRPr lang="en-IN" sz="2800" kern="100" dirty="0">
              <a:latin typeface="Calibri"/>
              <a:ea typeface="Calibri"/>
              <a:cs typeface="Times New Roman"/>
            </a:endParaRPr>
          </a:p>
          <a:p>
            <a:pPr algn="just">
              <a:lnSpc>
                <a:spcPct val="107000"/>
              </a:lnSpc>
              <a:spcAft>
                <a:spcPts val="800"/>
              </a:spcAft>
            </a:pPr>
            <a:r>
              <a:rPr lang="en-US" sz="2800" b="1" kern="100" dirty="0">
                <a:latin typeface="Calibri"/>
                <a:ea typeface="Calibri"/>
                <a:cs typeface="Times New Roman"/>
              </a:rPr>
              <a:t>Optimize</a:t>
            </a:r>
            <a:r>
              <a:rPr lang="en-US" sz="2800" b="1" kern="100" dirty="0">
                <a:effectLst/>
                <a:latin typeface="Calibri"/>
                <a:ea typeface="Calibri"/>
                <a:cs typeface="Times New Roman"/>
              </a:rPr>
              <a:t> Diagnostic </a:t>
            </a:r>
            <a:r>
              <a:rPr lang="en-US" sz="2800" b="1" kern="100" dirty="0">
                <a:latin typeface="Calibri"/>
                <a:ea typeface="Calibri"/>
                <a:cs typeface="Times New Roman"/>
              </a:rPr>
              <a:t>Accuracy</a:t>
            </a:r>
            <a:endParaRPr lang="en-IN" sz="2800" kern="100" dirty="0">
              <a:latin typeface="Calibri"/>
              <a:ea typeface="Calibri"/>
              <a:cs typeface="Times New Roman"/>
            </a:endParaRPr>
          </a:p>
          <a:p>
            <a:pPr algn="just">
              <a:lnSpc>
                <a:spcPct val="107000"/>
              </a:lnSpc>
              <a:spcAft>
                <a:spcPts val="800"/>
              </a:spcAft>
            </a:pPr>
            <a:r>
              <a:rPr lang="en-US" sz="2800" b="1" kern="100" dirty="0">
                <a:latin typeface="Calibri"/>
                <a:ea typeface="Calibri"/>
                <a:cs typeface="Times New Roman"/>
              </a:rPr>
              <a:t>Enhance</a:t>
            </a:r>
            <a:r>
              <a:rPr lang="en-US" sz="2800" b="1" kern="100" dirty="0">
                <a:effectLst/>
                <a:latin typeface="Calibri"/>
                <a:ea typeface="Calibri"/>
                <a:cs typeface="Times New Roman"/>
              </a:rPr>
              <a:t> Disease Prediction</a:t>
            </a:r>
            <a:endParaRPr lang="en-IN" sz="2800" kern="100" dirty="0">
              <a:latin typeface="Calibri"/>
              <a:ea typeface="Calibri"/>
              <a:cs typeface="Times New Roman"/>
            </a:endParaRPr>
          </a:p>
          <a:p>
            <a:pPr algn="just">
              <a:lnSpc>
                <a:spcPct val="107000"/>
              </a:lnSpc>
              <a:spcAft>
                <a:spcPts val="800"/>
              </a:spcAft>
            </a:pPr>
            <a:r>
              <a:rPr lang="en-US" sz="2800" b="1" kern="100" dirty="0">
                <a:effectLst/>
                <a:latin typeface="Calibri"/>
                <a:ea typeface="Calibri"/>
                <a:cs typeface="Times New Roman"/>
              </a:rPr>
              <a:t>Ensure Data Privacy and </a:t>
            </a:r>
            <a:r>
              <a:rPr lang="en-US" sz="2800" b="1" kern="100" dirty="0">
                <a:latin typeface="Calibri"/>
                <a:ea typeface="Calibri"/>
                <a:cs typeface="Times New Roman"/>
              </a:rPr>
              <a:t>Security</a:t>
            </a:r>
            <a:endParaRPr lang="en-IN" sz="2800" kern="100" dirty="0">
              <a:latin typeface="Calibri"/>
              <a:ea typeface="Calibri"/>
              <a:cs typeface="Times New Roman"/>
            </a:endParaRPr>
          </a:p>
          <a:p>
            <a:pPr algn="just">
              <a:lnSpc>
                <a:spcPct val="107000"/>
              </a:lnSpc>
              <a:spcAft>
                <a:spcPts val="800"/>
              </a:spcAft>
            </a:pPr>
            <a:r>
              <a:rPr lang="en-US" sz="2800" b="1" kern="100" dirty="0">
                <a:latin typeface="Calibri"/>
                <a:ea typeface="Calibri"/>
                <a:cs typeface="Times New Roman"/>
              </a:rPr>
              <a:t>Evaluate</a:t>
            </a:r>
            <a:r>
              <a:rPr lang="en-US" sz="2800" b="1" kern="100" dirty="0">
                <a:effectLst/>
                <a:latin typeface="Calibri"/>
                <a:ea typeface="Calibri"/>
                <a:cs typeface="Times New Roman"/>
              </a:rPr>
              <a:t> Model Performance</a:t>
            </a:r>
          </a:p>
          <a:p>
            <a:pPr algn="just">
              <a:lnSpc>
                <a:spcPct val="107000"/>
              </a:lnSpc>
              <a:spcAft>
                <a:spcPts val="800"/>
              </a:spcAft>
            </a:pPr>
            <a:r>
              <a:rPr lang="en-US" sz="2800" b="1" kern="100" dirty="0">
                <a:latin typeface="Calibri"/>
                <a:ea typeface="Calibri"/>
                <a:cs typeface="Calibri"/>
              </a:rPr>
              <a:t>Integrate Real-Time Data</a:t>
            </a:r>
          </a:p>
          <a:p>
            <a:pPr algn="just">
              <a:lnSpc>
                <a:spcPct val="107000"/>
              </a:lnSpc>
              <a:spcAft>
                <a:spcPts val="800"/>
              </a:spcAft>
            </a:pPr>
            <a:r>
              <a:rPr lang="en-US" sz="2800" b="1" kern="100" dirty="0">
                <a:latin typeface="Calibri"/>
                <a:ea typeface="Calibri"/>
                <a:cs typeface="Calibri"/>
              </a:rPr>
              <a:t>Improve Decision Support</a:t>
            </a:r>
          </a:p>
          <a:p>
            <a:pPr algn="just">
              <a:lnSpc>
                <a:spcPct val="107000"/>
              </a:lnSpc>
              <a:spcAft>
                <a:spcPts val="800"/>
              </a:spcAft>
            </a:pPr>
            <a:r>
              <a:rPr lang="en-US" sz="2800" b="1" kern="100" dirty="0">
                <a:latin typeface="Calibri"/>
                <a:ea typeface="Calibri"/>
                <a:cs typeface="Calibri"/>
              </a:rPr>
              <a:t>Cost-Effective Healthcare</a:t>
            </a:r>
          </a:p>
          <a:p>
            <a:pPr algn="just">
              <a:lnSpc>
                <a:spcPct val="107000"/>
              </a:lnSpc>
              <a:spcAft>
                <a:spcPts val="800"/>
              </a:spcAft>
            </a:pPr>
            <a:r>
              <a:rPr lang="en-US" sz="2800" b="1" kern="100" dirty="0">
                <a:latin typeface="Calibri"/>
                <a:ea typeface="Calibri"/>
                <a:cs typeface="Calibri"/>
              </a:rPr>
              <a:t>Patient Engagement and Empowerment</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4" name="Content Placeholder 8" descr="A diagram of a medical diagnosis&#10;&#10;Description automatically generated">
            <a:extLst>
              <a:ext uri="{FF2B5EF4-FFF2-40B4-BE49-F238E27FC236}">
                <a16:creationId xmlns:a16="http://schemas.microsoft.com/office/drawing/2014/main" id="{CA96908B-B87A-3E5F-2570-C1F423F0C041}"/>
              </a:ext>
            </a:extLst>
          </p:cNvPr>
          <p:cNvPicPr>
            <a:picLocks noGrp="1" noChangeAspect="1"/>
          </p:cNvPicPr>
          <p:nvPr>
            <p:ph idx="1"/>
          </p:nvPr>
        </p:nvPicPr>
        <p:blipFill>
          <a:blip r:embed="rId2"/>
          <a:stretch>
            <a:fillRect/>
          </a:stretch>
        </p:blipFill>
        <p:spPr>
          <a:xfrm>
            <a:off x="1904104" y="1924844"/>
            <a:ext cx="7906870" cy="3378200"/>
          </a:xfrm>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124</TotalTime>
  <Words>1822</Words>
  <Application>Microsoft Macintosh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Calibri Light</vt:lpstr>
      <vt:lpstr>Consolas</vt:lpstr>
      <vt:lpstr>Times New Roman</vt:lpstr>
      <vt:lpstr>TimesNewRomanPS</vt:lpstr>
      <vt:lpstr>Verdana</vt:lpstr>
      <vt:lpstr>Presidency University 45 Yrs</vt:lpstr>
      <vt:lpstr>IMPROVING CLINICAL DECISION SUPPORT SYSTEM THROUGH PATIENT CASE SIMILARITY  </vt:lpstr>
      <vt:lpstr>Introduction</vt:lpstr>
      <vt:lpstr>Literature Review</vt:lpstr>
      <vt:lpstr>Research Gaps Identified</vt:lpstr>
      <vt:lpstr>Proposed Methodology</vt:lpstr>
      <vt:lpstr>SUSTAINABLE DEVLOPMENT GOALS</vt:lpstr>
      <vt:lpstr>SUSTAINABLE DEVLOPMENT GOALS</vt:lpstr>
      <vt:lpstr>Objectives</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Timeline of Project</vt:lpstr>
      <vt:lpstr>Outcomes</vt:lpstr>
      <vt:lpstr>Outcomes</vt:lpstr>
      <vt:lpstr>Outcomes / Results Obtained</vt:lpstr>
      <vt:lpstr>Outcomes</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DL</cp:lastModifiedBy>
  <cp:revision>24</cp:revision>
  <dcterms:created xsi:type="dcterms:W3CDTF">2023-03-16T03:26:27Z</dcterms:created>
  <dcterms:modified xsi:type="dcterms:W3CDTF">2024-01-09T17:45:39Z</dcterms:modified>
</cp:coreProperties>
</file>