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74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941-6A28-4354-96C5-881B3BE98A0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AD2-850B-49E3-BCE2-9D3E8B886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58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941-6A28-4354-96C5-881B3BE98A0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AD2-850B-49E3-BCE2-9D3E8B886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8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941-6A28-4354-96C5-881B3BE98A0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AD2-850B-49E3-BCE2-9D3E8B886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60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941-6A28-4354-96C5-881B3BE98A0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AD2-850B-49E3-BCE2-9D3E8B886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83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941-6A28-4354-96C5-881B3BE98A0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AD2-850B-49E3-BCE2-9D3E8B886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81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941-6A28-4354-96C5-881B3BE98A0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AD2-850B-49E3-BCE2-9D3E8B886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5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941-6A28-4354-96C5-881B3BE98A0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AD2-850B-49E3-BCE2-9D3E8B886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42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941-6A28-4354-96C5-881B3BE98A0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AD2-850B-49E3-BCE2-9D3E8B886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23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941-6A28-4354-96C5-881B3BE98A0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AD2-850B-49E3-BCE2-9D3E8B886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1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941-6A28-4354-96C5-881B3BE98A0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AD2-850B-49E3-BCE2-9D3E8B886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01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941-6A28-4354-96C5-881B3BE98A0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AD2-850B-49E3-BCE2-9D3E8B886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8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D941-6A28-4354-96C5-881B3BE98A0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49AD2-850B-49E3-BCE2-9D3E8B886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4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Chap.06 </a:t>
            </a:r>
            <a:r>
              <a:rPr lang="ko-KR" altLang="en-US" dirty="0" smtClean="0"/>
              <a:t>학습 관련 기술들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&lt;Deep Learning from scratch&gt;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59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매개변수 갱신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175"/>
          </a:xfrm>
        </p:spPr>
        <p:txBody>
          <a:bodyPr/>
          <a:lstStyle/>
          <a:p>
            <a:r>
              <a:rPr lang="en-US" altLang="ko-KR" dirty="0" smtClean="0"/>
              <a:t>6.1.3 SGD</a:t>
            </a:r>
            <a:r>
              <a:rPr lang="ko-KR" altLang="en-US" dirty="0" smtClean="0"/>
              <a:t>의 단점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6" y="2243573"/>
            <a:ext cx="6133751" cy="455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347" y="2280517"/>
            <a:ext cx="5726632" cy="438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2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매개변수 갱신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993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6.1.4 </a:t>
            </a:r>
            <a:r>
              <a:rPr lang="ko-KR" altLang="en-US" dirty="0" smtClean="0"/>
              <a:t>모멘텀</a:t>
            </a:r>
            <a:r>
              <a:rPr lang="en-US" altLang="ko-KR" dirty="0" smtClean="0"/>
              <a:t>(Momentum)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525" y="2216347"/>
            <a:ext cx="2152950" cy="1390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58" y="80738"/>
            <a:ext cx="6413570" cy="1431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84" y="3134920"/>
            <a:ext cx="6849431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4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매개변수 갱신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23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6.1.4 </a:t>
            </a:r>
            <a:r>
              <a:rPr lang="ko-KR" altLang="en-US" dirty="0" smtClean="0"/>
              <a:t>모멘텀</a:t>
            </a:r>
            <a:r>
              <a:rPr lang="en-US" altLang="ko-KR" dirty="0" smtClean="0"/>
              <a:t>(Momentum)</a:t>
            </a:r>
            <a:endParaRPr lang="ko-KR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32" y="2220253"/>
            <a:ext cx="6298550" cy="455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매개변수 갱신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6.1.5 </a:t>
            </a:r>
            <a:r>
              <a:rPr lang="en-US" altLang="ko-KR" dirty="0" err="1" smtClean="0"/>
              <a:t>AdaGrad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신경망 학습에서는 학습률 값이 중요합니다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값이 너무 작으면 학습기간이 길고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너무 크면 발산하여 학습이 제대로 이루어지지 않습니다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 학습률을 정하는 효과적 기술로 학습률 감소</a:t>
            </a:r>
            <a:r>
              <a:rPr lang="en-US" altLang="ko-KR" dirty="0" smtClean="0"/>
              <a:t>(learning rate decay)</a:t>
            </a:r>
            <a:r>
              <a:rPr lang="ko-KR" altLang="en-US" dirty="0" smtClean="0"/>
              <a:t>가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바로 학습을 진행하면서 학습률을 점차 줄여가는 방법입니다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094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매개변수 갱신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1939"/>
          </a:xfrm>
        </p:spPr>
        <p:txBody>
          <a:bodyPr/>
          <a:lstStyle/>
          <a:p>
            <a:r>
              <a:rPr lang="en-US" altLang="ko-KR" dirty="0" smtClean="0"/>
              <a:t>6.1.5 </a:t>
            </a:r>
            <a:r>
              <a:rPr lang="en-US" altLang="ko-KR" dirty="0" err="1" smtClean="0"/>
              <a:t>AdaGrad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129" y="2191489"/>
            <a:ext cx="2619741" cy="1810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83" y="3230184"/>
            <a:ext cx="7030431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78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매개변수 갱신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52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6.1.5 </a:t>
            </a:r>
            <a:r>
              <a:rPr lang="en-US" altLang="ko-KR" dirty="0" err="1" smtClean="0"/>
              <a:t>AdaGrad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534" y="2203992"/>
            <a:ext cx="6003276" cy="459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38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매개변수 갱신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6.1.6 Adam</a:t>
            </a:r>
          </a:p>
          <a:p>
            <a:pPr lvl="1"/>
            <a:r>
              <a:rPr lang="ko-KR" altLang="en-US" dirty="0" smtClean="0"/>
              <a:t>모멘텀과 </a:t>
            </a:r>
            <a:r>
              <a:rPr lang="en-US" altLang="ko-KR" dirty="0" err="1" smtClean="0"/>
              <a:t>AdaGrad</a:t>
            </a:r>
            <a:r>
              <a:rPr lang="ko-KR" altLang="en-US" dirty="0" smtClean="0"/>
              <a:t>를 융합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완전히 정확하지 않음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논문참조 </a:t>
            </a:r>
            <a:r>
              <a:rPr lang="en-US" altLang="ko-KR" dirty="0" smtClean="0"/>
              <a:t>: https://arxiv.org/abs/1412.6980v1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6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매개변수 갱신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757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6.1.6 Adam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4" y="2143057"/>
            <a:ext cx="6154662" cy="467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43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매개변수 갱신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175"/>
          </a:xfrm>
        </p:spPr>
        <p:txBody>
          <a:bodyPr/>
          <a:lstStyle/>
          <a:p>
            <a:r>
              <a:rPr lang="en-US" altLang="ko-KR" dirty="0" smtClean="0"/>
              <a:t>6.1.7 </a:t>
            </a:r>
            <a:r>
              <a:rPr lang="ko-KR" altLang="en-US" dirty="0" smtClean="0"/>
              <a:t>어느 갱신 방법을 이용할 것인가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1" y="159106"/>
            <a:ext cx="7943270" cy="66597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4255" y="3325091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문제에서 항상 뛰어난 기법이라는 것은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아직까진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없습니다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각자의 상황을 고려해 여러 가지로 시도해야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61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매개변수 갱신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1939"/>
          </a:xfrm>
        </p:spPr>
        <p:txBody>
          <a:bodyPr/>
          <a:lstStyle/>
          <a:p>
            <a:r>
              <a:rPr lang="en-US" altLang="ko-KR" dirty="0" smtClean="0"/>
              <a:t>6.1.8 MNIST </a:t>
            </a:r>
            <a:r>
              <a:rPr lang="ko-KR" altLang="en-US" dirty="0" smtClean="0"/>
              <a:t>데이터셋으로 본 갱신 방법 비교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67" y="2204863"/>
            <a:ext cx="7230484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5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가중치 매개변수 최적값을 탐색하는 최적화 방법</a:t>
            </a:r>
            <a:endParaRPr lang="en-US" altLang="ko-KR" dirty="0" smtClean="0"/>
          </a:p>
          <a:p>
            <a:r>
              <a:rPr lang="ko-KR" altLang="en-US" dirty="0" smtClean="0"/>
              <a:t>가중치 매개변수 초깃값</a:t>
            </a:r>
            <a:endParaRPr lang="en-US" altLang="ko-KR" dirty="0" smtClean="0"/>
          </a:p>
          <a:p>
            <a:r>
              <a:rPr lang="ko-KR" altLang="en-US" dirty="0" smtClean="0"/>
              <a:t>하이퍼파라미터 설정 방법</a:t>
            </a:r>
            <a:endParaRPr lang="en-US" altLang="ko-KR" dirty="0" smtClean="0"/>
          </a:p>
          <a:p>
            <a:r>
              <a:rPr lang="ko-KR" altLang="en-US" dirty="0" smtClean="0"/>
              <a:t>가중치 감소</a:t>
            </a:r>
            <a:endParaRPr lang="en-US" altLang="ko-KR" dirty="0" smtClean="0"/>
          </a:p>
          <a:p>
            <a:r>
              <a:rPr lang="ko-KR" altLang="en-US" dirty="0" smtClean="0"/>
              <a:t>드롭아웃</a:t>
            </a:r>
            <a:r>
              <a:rPr lang="en-US" altLang="ko-KR" dirty="0" smtClean="0"/>
              <a:t>(Dropout)</a:t>
            </a:r>
          </a:p>
          <a:p>
            <a:r>
              <a:rPr lang="ko-KR" altLang="en-US" dirty="0" smtClean="0"/>
              <a:t>배치 정규화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35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 </a:t>
            </a:r>
            <a:r>
              <a:rPr lang="ko-KR" altLang="en-US" dirty="0" smtClean="0"/>
              <a:t>가중치의 초깃값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신경망 학습에서 특히 중요한 것이 가중치의 초깃값</a:t>
            </a:r>
            <a:endParaRPr lang="en-US" altLang="ko-KR" dirty="0" smtClean="0"/>
          </a:p>
          <a:p>
            <a:r>
              <a:rPr lang="ko-KR" altLang="en-US" dirty="0" smtClean="0"/>
              <a:t>가중치의 초깃값을 무엇으로 설정하는냐가 신경망 학습의 성패가 가르는 일이 자주 있다</a:t>
            </a:r>
            <a:endParaRPr lang="en-US" altLang="ko-KR" dirty="0" smtClean="0"/>
          </a:p>
          <a:p>
            <a:r>
              <a:rPr lang="ko-KR" altLang="en-US" dirty="0" smtClean="0"/>
              <a:t>권장 초기값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374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</a:t>
            </a:r>
            <a:r>
              <a:rPr lang="ko-KR" altLang="en-US" dirty="0"/>
              <a:t>가중치의 초깃값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21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6.2.1 </a:t>
            </a:r>
            <a:r>
              <a:rPr lang="ko-KR" altLang="en-US" dirty="0" smtClean="0"/>
              <a:t>초깃값을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하면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가중치 감소</a:t>
            </a:r>
            <a:r>
              <a:rPr lang="en-US" altLang="ko-KR" dirty="0" smtClean="0"/>
              <a:t>(weight decay) – </a:t>
            </a:r>
            <a:r>
              <a:rPr lang="ko-KR" altLang="en-US" dirty="0" smtClean="0">
                <a:solidFill>
                  <a:srgbClr val="FF0000"/>
                </a:solidFill>
              </a:rPr>
              <a:t>오버피팅</a:t>
            </a:r>
            <a:r>
              <a:rPr lang="ko-KR" altLang="en-US" dirty="0" smtClean="0"/>
              <a:t>을 억제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가중치를 </a:t>
            </a:r>
            <a:r>
              <a:rPr lang="ko-KR" altLang="en-US" dirty="0" smtClean="0">
                <a:solidFill>
                  <a:srgbClr val="FF0000"/>
                </a:solidFill>
              </a:rPr>
              <a:t>작게</a:t>
            </a:r>
            <a:r>
              <a:rPr lang="ko-KR" altLang="en-US" dirty="0" smtClean="0"/>
              <a:t> 하기 위해 초깃값도 최대한 작은 값에서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가중치의 초깃값을 모두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설정하면</a:t>
            </a:r>
            <a:r>
              <a:rPr lang="en-US" altLang="ko-KR" dirty="0" smtClean="0"/>
              <a:t>? </a:t>
            </a:r>
            <a:r>
              <a:rPr lang="ko-KR" altLang="en-US" dirty="0" smtClean="0"/>
              <a:t>학습이 올바로 이루어지지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이유는</a:t>
            </a:r>
            <a:r>
              <a:rPr lang="en-US" altLang="ko-KR" dirty="0" smtClean="0"/>
              <a:t>? </a:t>
            </a:r>
            <a:r>
              <a:rPr lang="ko-KR" altLang="en-US" dirty="0" smtClean="0"/>
              <a:t>오차역전파법에서 모든 가중치의 값이 똑같이 갱신되기 때문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가중치들은 같은 초깃값에서 시작하고 갱신을 거쳐도 여전히 같은 값을 유지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가중치를 여러 개 갖는 의미를 사라지게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514" y="2288139"/>
            <a:ext cx="3048425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55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</a:t>
            </a:r>
            <a:r>
              <a:rPr lang="ko-KR" altLang="en-US" dirty="0"/>
              <a:t>가중치의 초깃값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6.2.2 </a:t>
            </a:r>
            <a:r>
              <a:rPr lang="ko-KR" altLang="en-US" dirty="0" smtClean="0"/>
              <a:t>은닉층의 활성화값 분포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은닉층의 활성화값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활성화 함수의 출력 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분포를 관찰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가중치의 초깃값에 따라 은닉층 활성화값들이 어떻게 변화하는지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실험내용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활성화 함수로 시그모이드 사용하는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층 신경망에 무작위로 생성한 데이터를 흘리며 활성화값 분포를 히스토그램으로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192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35086" y="2600040"/>
            <a:ext cx="923637" cy="358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</a:t>
            </a:r>
            <a:r>
              <a:rPr lang="ko-KR" altLang="en-US" dirty="0"/>
              <a:t>가중치의 초깃값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6.2.2 </a:t>
            </a:r>
            <a:r>
              <a:rPr lang="ko-KR" altLang="en-US" dirty="0"/>
              <a:t>은닉층의 활성화값 </a:t>
            </a:r>
            <a:r>
              <a:rPr lang="ko-KR" altLang="en-US" dirty="0" smtClean="0"/>
              <a:t>분포</a:t>
            </a:r>
            <a:endParaRPr lang="en-US" altLang="ko-KR" dirty="0"/>
          </a:p>
        </p:txBody>
      </p:sp>
      <p:sp>
        <p:nvSpPr>
          <p:cNvPr id="9" name="Rectangle 8"/>
          <p:cNvSpPr/>
          <p:nvPr/>
        </p:nvSpPr>
        <p:spPr>
          <a:xfrm>
            <a:off x="10594107" y="2595422"/>
            <a:ext cx="923637" cy="35815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88" y="2317849"/>
            <a:ext cx="3912498" cy="421159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953276" y="2604657"/>
            <a:ext cx="923637" cy="35815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lowchart: Connector 9"/>
          <p:cNvSpPr/>
          <p:nvPr/>
        </p:nvSpPr>
        <p:spPr>
          <a:xfrm>
            <a:off x="6144936" y="2900218"/>
            <a:ext cx="577273" cy="53570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lowchart: Connector 13"/>
          <p:cNvSpPr/>
          <p:nvPr/>
        </p:nvSpPr>
        <p:spPr>
          <a:xfrm>
            <a:off x="6140317" y="5407894"/>
            <a:ext cx="577273" cy="53570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Flowchart: Connector 14"/>
          <p:cNvSpPr/>
          <p:nvPr/>
        </p:nvSpPr>
        <p:spPr>
          <a:xfrm>
            <a:off x="6149558" y="3588325"/>
            <a:ext cx="577273" cy="53570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Flowchart: Connector 15"/>
          <p:cNvSpPr/>
          <p:nvPr/>
        </p:nvSpPr>
        <p:spPr>
          <a:xfrm>
            <a:off x="7288631" y="2900218"/>
            <a:ext cx="577273" cy="53570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Flowchart: Connector 16"/>
          <p:cNvSpPr/>
          <p:nvPr/>
        </p:nvSpPr>
        <p:spPr>
          <a:xfrm>
            <a:off x="7292101" y="3597561"/>
            <a:ext cx="577273" cy="53570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Flowchart: Connector 17"/>
          <p:cNvSpPr/>
          <p:nvPr/>
        </p:nvSpPr>
        <p:spPr>
          <a:xfrm>
            <a:off x="7294851" y="5407894"/>
            <a:ext cx="577273" cy="53570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8303485" y="2604662"/>
            <a:ext cx="923637" cy="358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Flowchart: Connector 19"/>
          <p:cNvSpPr/>
          <p:nvPr/>
        </p:nvSpPr>
        <p:spPr>
          <a:xfrm>
            <a:off x="8457030" y="2904840"/>
            <a:ext cx="577273" cy="53570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Flowchart: Connector 20"/>
          <p:cNvSpPr/>
          <p:nvPr/>
        </p:nvSpPr>
        <p:spPr>
          <a:xfrm>
            <a:off x="8460500" y="3602183"/>
            <a:ext cx="577273" cy="53570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Flowchart: Connector 21"/>
          <p:cNvSpPr/>
          <p:nvPr/>
        </p:nvSpPr>
        <p:spPr>
          <a:xfrm>
            <a:off x="8463250" y="5412516"/>
            <a:ext cx="577273" cy="53570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9481121" y="2609279"/>
            <a:ext cx="923637" cy="358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Flowchart: Connector 23"/>
          <p:cNvSpPr/>
          <p:nvPr/>
        </p:nvSpPr>
        <p:spPr>
          <a:xfrm>
            <a:off x="9634666" y="2909457"/>
            <a:ext cx="577273" cy="53570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Flowchart: Connector 24"/>
          <p:cNvSpPr/>
          <p:nvPr/>
        </p:nvSpPr>
        <p:spPr>
          <a:xfrm>
            <a:off x="9638136" y="3606800"/>
            <a:ext cx="577273" cy="53570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640886" y="5417133"/>
            <a:ext cx="577273" cy="53570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Flowchart: Connector 26"/>
          <p:cNvSpPr/>
          <p:nvPr/>
        </p:nvSpPr>
        <p:spPr>
          <a:xfrm>
            <a:off x="10767288" y="2909457"/>
            <a:ext cx="577273" cy="53570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Flowchart: Connector 27"/>
          <p:cNvSpPr/>
          <p:nvPr/>
        </p:nvSpPr>
        <p:spPr>
          <a:xfrm>
            <a:off x="10767288" y="3611415"/>
            <a:ext cx="577273" cy="53570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Flowchart: Connector 28"/>
          <p:cNvSpPr/>
          <p:nvPr/>
        </p:nvSpPr>
        <p:spPr>
          <a:xfrm>
            <a:off x="10776527" y="5417133"/>
            <a:ext cx="577273" cy="53570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Straight Arrow Connector 34"/>
          <p:cNvCxnSpPr>
            <a:stCxn id="10" idx="6"/>
            <a:endCxn id="17" idx="2"/>
          </p:cNvCxnSpPr>
          <p:nvPr/>
        </p:nvCxnSpPr>
        <p:spPr>
          <a:xfrm>
            <a:off x="6722209" y="3168073"/>
            <a:ext cx="569892" cy="69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6"/>
            <a:endCxn id="16" idx="2"/>
          </p:cNvCxnSpPr>
          <p:nvPr/>
        </p:nvCxnSpPr>
        <p:spPr>
          <a:xfrm>
            <a:off x="6722209" y="3168073"/>
            <a:ext cx="566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6"/>
            <a:endCxn id="18" idx="2"/>
          </p:cNvCxnSpPr>
          <p:nvPr/>
        </p:nvCxnSpPr>
        <p:spPr>
          <a:xfrm>
            <a:off x="6722209" y="3168073"/>
            <a:ext cx="572642" cy="250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6"/>
            <a:endCxn id="16" idx="2"/>
          </p:cNvCxnSpPr>
          <p:nvPr/>
        </p:nvCxnSpPr>
        <p:spPr>
          <a:xfrm flipV="1">
            <a:off x="6726831" y="3168073"/>
            <a:ext cx="561800" cy="68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7" idx="2"/>
          </p:cNvCxnSpPr>
          <p:nvPr/>
        </p:nvCxnSpPr>
        <p:spPr>
          <a:xfrm>
            <a:off x="6733192" y="3850485"/>
            <a:ext cx="558909" cy="1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8" idx="2"/>
          </p:cNvCxnSpPr>
          <p:nvPr/>
        </p:nvCxnSpPr>
        <p:spPr>
          <a:xfrm>
            <a:off x="6732903" y="3862569"/>
            <a:ext cx="561948" cy="181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6"/>
            <a:endCxn id="16" idx="2"/>
          </p:cNvCxnSpPr>
          <p:nvPr/>
        </p:nvCxnSpPr>
        <p:spPr>
          <a:xfrm flipV="1">
            <a:off x="6717590" y="3168073"/>
            <a:ext cx="571041" cy="250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7" idx="2"/>
          </p:cNvCxnSpPr>
          <p:nvPr/>
        </p:nvCxnSpPr>
        <p:spPr>
          <a:xfrm flipV="1">
            <a:off x="6733192" y="3865416"/>
            <a:ext cx="558909" cy="181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8" idx="2"/>
          </p:cNvCxnSpPr>
          <p:nvPr/>
        </p:nvCxnSpPr>
        <p:spPr>
          <a:xfrm flipV="1">
            <a:off x="6734638" y="5675749"/>
            <a:ext cx="560213" cy="1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881373" y="3163456"/>
            <a:ext cx="569892" cy="69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881373" y="3163456"/>
            <a:ext cx="566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881373" y="3163456"/>
            <a:ext cx="572642" cy="250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7885995" y="3163456"/>
            <a:ext cx="561800" cy="68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892356" y="3845868"/>
            <a:ext cx="558909" cy="1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892067" y="3857952"/>
            <a:ext cx="561948" cy="181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876754" y="3163456"/>
            <a:ext cx="571041" cy="250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892356" y="3860799"/>
            <a:ext cx="558909" cy="181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893802" y="5671132"/>
            <a:ext cx="560213" cy="1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054391" y="3163458"/>
            <a:ext cx="569892" cy="69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9054391" y="3163458"/>
            <a:ext cx="566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9054391" y="3163458"/>
            <a:ext cx="572642" cy="250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9059013" y="3163458"/>
            <a:ext cx="561800" cy="68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9065374" y="3845870"/>
            <a:ext cx="558909" cy="1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065085" y="3857954"/>
            <a:ext cx="561948" cy="181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9049772" y="3163458"/>
            <a:ext cx="571041" cy="250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9065374" y="3860801"/>
            <a:ext cx="558909" cy="181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9066820" y="5671134"/>
            <a:ext cx="560213" cy="1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0209427" y="3171269"/>
            <a:ext cx="569892" cy="69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0209427" y="3171269"/>
            <a:ext cx="566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0209427" y="3171269"/>
            <a:ext cx="572642" cy="250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0214049" y="3171269"/>
            <a:ext cx="561800" cy="68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0220410" y="3853681"/>
            <a:ext cx="558909" cy="1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0220121" y="3865765"/>
            <a:ext cx="561948" cy="181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0204808" y="3171269"/>
            <a:ext cx="571041" cy="250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10220410" y="3868612"/>
            <a:ext cx="558909" cy="181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0221856" y="5678945"/>
            <a:ext cx="560213" cy="1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Flowchart: Connector 76"/>
          <p:cNvSpPr/>
          <p:nvPr/>
        </p:nvSpPr>
        <p:spPr>
          <a:xfrm>
            <a:off x="6377311" y="4165028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Flowchart: Connector 77"/>
          <p:cNvSpPr/>
          <p:nvPr/>
        </p:nvSpPr>
        <p:spPr>
          <a:xfrm>
            <a:off x="6372697" y="4326664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Flowchart: Connector 78"/>
          <p:cNvSpPr/>
          <p:nvPr/>
        </p:nvSpPr>
        <p:spPr>
          <a:xfrm>
            <a:off x="6377318" y="4488300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lowchart: Connector 79"/>
          <p:cNvSpPr/>
          <p:nvPr/>
        </p:nvSpPr>
        <p:spPr>
          <a:xfrm>
            <a:off x="6372702" y="4649936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Flowchart: Connector 80"/>
          <p:cNvSpPr/>
          <p:nvPr/>
        </p:nvSpPr>
        <p:spPr>
          <a:xfrm>
            <a:off x="6377321" y="4811572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Flowchart: Connector 81"/>
          <p:cNvSpPr/>
          <p:nvPr/>
        </p:nvSpPr>
        <p:spPr>
          <a:xfrm>
            <a:off x="6372705" y="4973208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Flowchart: Connector 82"/>
          <p:cNvSpPr/>
          <p:nvPr/>
        </p:nvSpPr>
        <p:spPr>
          <a:xfrm>
            <a:off x="6377326" y="5134844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lowchart: Connector 83"/>
          <p:cNvSpPr/>
          <p:nvPr/>
        </p:nvSpPr>
        <p:spPr>
          <a:xfrm>
            <a:off x="6372708" y="5287244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Flowchart: Connector 84"/>
          <p:cNvSpPr/>
          <p:nvPr/>
        </p:nvSpPr>
        <p:spPr>
          <a:xfrm>
            <a:off x="7536474" y="4169647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Flowchart: Connector 85"/>
          <p:cNvSpPr/>
          <p:nvPr/>
        </p:nvSpPr>
        <p:spPr>
          <a:xfrm>
            <a:off x="7531860" y="4331283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Flowchart: Connector 86"/>
          <p:cNvSpPr/>
          <p:nvPr/>
        </p:nvSpPr>
        <p:spPr>
          <a:xfrm>
            <a:off x="7536481" y="4492919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Flowchart: Connector 87"/>
          <p:cNvSpPr/>
          <p:nvPr/>
        </p:nvSpPr>
        <p:spPr>
          <a:xfrm>
            <a:off x="7531865" y="4654555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Flowchart: Connector 88"/>
          <p:cNvSpPr/>
          <p:nvPr/>
        </p:nvSpPr>
        <p:spPr>
          <a:xfrm>
            <a:off x="7536484" y="4816191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Flowchart: Connector 89"/>
          <p:cNvSpPr/>
          <p:nvPr/>
        </p:nvSpPr>
        <p:spPr>
          <a:xfrm>
            <a:off x="7531868" y="4977827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Flowchart: Connector 90"/>
          <p:cNvSpPr/>
          <p:nvPr/>
        </p:nvSpPr>
        <p:spPr>
          <a:xfrm>
            <a:off x="7536489" y="5139463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Flowchart: Connector 91"/>
          <p:cNvSpPr/>
          <p:nvPr/>
        </p:nvSpPr>
        <p:spPr>
          <a:xfrm>
            <a:off x="7531871" y="5291863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Flowchart: Connector 92"/>
          <p:cNvSpPr/>
          <p:nvPr/>
        </p:nvSpPr>
        <p:spPr>
          <a:xfrm>
            <a:off x="8704876" y="4192740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Flowchart: Connector 93"/>
          <p:cNvSpPr/>
          <p:nvPr/>
        </p:nvSpPr>
        <p:spPr>
          <a:xfrm>
            <a:off x="8700262" y="4354376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Flowchart: Connector 94"/>
          <p:cNvSpPr/>
          <p:nvPr/>
        </p:nvSpPr>
        <p:spPr>
          <a:xfrm>
            <a:off x="8704883" y="4516012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Flowchart: Connector 95"/>
          <p:cNvSpPr/>
          <p:nvPr/>
        </p:nvSpPr>
        <p:spPr>
          <a:xfrm>
            <a:off x="8700267" y="4677648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Flowchart: Connector 96"/>
          <p:cNvSpPr/>
          <p:nvPr/>
        </p:nvSpPr>
        <p:spPr>
          <a:xfrm>
            <a:off x="8704886" y="4839284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Flowchart: Connector 97"/>
          <p:cNvSpPr/>
          <p:nvPr/>
        </p:nvSpPr>
        <p:spPr>
          <a:xfrm>
            <a:off x="8700270" y="5000920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Flowchart: Connector 98"/>
          <p:cNvSpPr/>
          <p:nvPr/>
        </p:nvSpPr>
        <p:spPr>
          <a:xfrm>
            <a:off x="8704891" y="5162556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Flowchart: Connector 99"/>
          <p:cNvSpPr/>
          <p:nvPr/>
        </p:nvSpPr>
        <p:spPr>
          <a:xfrm>
            <a:off x="8700273" y="5314956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Flowchart: Connector 100"/>
          <p:cNvSpPr/>
          <p:nvPr/>
        </p:nvSpPr>
        <p:spPr>
          <a:xfrm>
            <a:off x="9882511" y="4188125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Flowchart: Connector 101"/>
          <p:cNvSpPr/>
          <p:nvPr/>
        </p:nvSpPr>
        <p:spPr>
          <a:xfrm>
            <a:off x="9877897" y="4349761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Flowchart: Connector 102"/>
          <p:cNvSpPr/>
          <p:nvPr/>
        </p:nvSpPr>
        <p:spPr>
          <a:xfrm>
            <a:off x="9882518" y="4511397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Flowchart: Connector 103"/>
          <p:cNvSpPr/>
          <p:nvPr/>
        </p:nvSpPr>
        <p:spPr>
          <a:xfrm>
            <a:off x="9877902" y="4673033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Flowchart: Connector 104"/>
          <p:cNvSpPr/>
          <p:nvPr/>
        </p:nvSpPr>
        <p:spPr>
          <a:xfrm>
            <a:off x="9882521" y="4834669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Flowchart: Connector 105"/>
          <p:cNvSpPr/>
          <p:nvPr/>
        </p:nvSpPr>
        <p:spPr>
          <a:xfrm>
            <a:off x="9877905" y="4996305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Flowchart: Connector 106"/>
          <p:cNvSpPr/>
          <p:nvPr/>
        </p:nvSpPr>
        <p:spPr>
          <a:xfrm>
            <a:off x="9882526" y="5157941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Flowchart: Connector 107"/>
          <p:cNvSpPr/>
          <p:nvPr/>
        </p:nvSpPr>
        <p:spPr>
          <a:xfrm>
            <a:off x="9877908" y="5310341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Flowchart: Connector 108"/>
          <p:cNvSpPr/>
          <p:nvPr/>
        </p:nvSpPr>
        <p:spPr>
          <a:xfrm>
            <a:off x="11004730" y="4192746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Flowchart: Connector 109"/>
          <p:cNvSpPr/>
          <p:nvPr/>
        </p:nvSpPr>
        <p:spPr>
          <a:xfrm>
            <a:off x="11000116" y="4354382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Flowchart: Connector 110"/>
          <p:cNvSpPr/>
          <p:nvPr/>
        </p:nvSpPr>
        <p:spPr>
          <a:xfrm>
            <a:off x="11004737" y="4516018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Flowchart: Connector 111"/>
          <p:cNvSpPr/>
          <p:nvPr/>
        </p:nvSpPr>
        <p:spPr>
          <a:xfrm>
            <a:off x="11000121" y="4677654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Flowchart: Connector 112"/>
          <p:cNvSpPr/>
          <p:nvPr/>
        </p:nvSpPr>
        <p:spPr>
          <a:xfrm>
            <a:off x="11004740" y="4839290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Flowchart: Connector 113"/>
          <p:cNvSpPr/>
          <p:nvPr/>
        </p:nvSpPr>
        <p:spPr>
          <a:xfrm>
            <a:off x="11000124" y="5000926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Flowchart: Connector 114"/>
          <p:cNvSpPr/>
          <p:nvPr/>
        </p:nvSpPr>
        <p:spPr>
          <a:xfrm>
            <a:off x="11004745" y="5162562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Flowchart: Connector 115"/>
          <p:cNvSpPr/>
          <p:nvPr/>
        </p:nvSpPr>
        <p:spPr>
          <a:xfrm>
            <a:off x="11000127" y="5314962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6149558" y="631701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100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7308719" y="63216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8504826" y="63447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100</a:t>
            </a:r>
            <a:endParaRPr lang="ko-KR" alt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9691697" y="635858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100</a:t>
            </a:r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0758494" y="634473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979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 </a:t>
            </a:r>
            <a:r>
              <a:rPr lang="ko-KR" altLang="en-US" dirty="0" smtClean="0"/>
              <a:t>가중치의 초깃값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30" y="3737929"/>
            <a:ext cx="7909215" cy="302196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6.2.2 </a:t>
            </a:r>
            <a:r>
              <a:rPr lang="ko-KR" altLang="en-US" dirty="0"/>
              <a:t>은닉층의 활성화값 </a:t>
            </a:r>
            <a:r>
              <a:rPr lang="ko-KR" altLang="en-US" dirty="0" smtClean="0"/>
              <a:t>분포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층의 활성화값들이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치우쳐 분포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시그모이드함수는 출력이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혹은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가까워지자 미분은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다가감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치우쳐 분포하게 되면 역전파의 기울기 값이 점점 작아지다가 사라지는데 이것을 </a:t>
            </a:r>
            <a:r>
              <a:rPr lang="ko-KR" altLang="en-US" dirty="0" smtClean="0">
                <a:solidFill>
                  <a:srgbClr val="FF0000"/>
                </a:solidFill>
              </a:rPr>
              <a:t>기울기 소실</a:t>
            </a:r>
            <a:r>
              <a:rPr lang="en-US" altLang="ko-KR" dirty="0" smtClean="0">
                <a:solidFill>
                  <a:srgbClr val="FF0000"/>
                </a:solidFill>
              </a:rPr>
              <a:t>(gradient vanishing)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253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</a:t>
            </a:r>
            <a:r>
              <a:rPr lang="ko-KR" altLang="en-US" dirty="0"/>
              <a:t>가중치의 초깃값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72120"/>
          </a:xfrm>
        </p:spPr>
        <p:txBody>
          <a:bodyPr/>
          <a:lstStyle/>
          <a:p>
            <a:r>
              <a:rPr lang="en-US" altLang="ko-KR" dirty="0" smtClean="0"/>
              <a:t>6.2.2 </a:t>
            </a:r>
            <a:r>
              <a:rPr lang="ko-KR" altLang="en-US" dirty="0" smtClean="0"/>
              <a:t>은닉층의 활성화값 분포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표준편차를 </a:t>
            </a:r>
            <a:r>
              <a:rPr lang="en-US" altLang="ko-KR" dirty="0" smtClean="0"/>
              <a:t>0.01</a:t>
            </a:r>
            <a:r>
              <a:rPr lang="ko-KR" altLang="en-US" dirty="0" smtClean="0"/>
              <a:t>로 바꿔서 실험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기울기소실 문제는 일어나지 않았지만 표현력에 문제가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많은 값들이 같은 값을 출력한다면 뉴런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개짜리와 별반 다른게 없다</a:t>
            </a:r>
            <a:endParaRPr lang="en-US" altLang="ko-K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32" y="3592941"/>
            <a:ext cx="8145951" cy="311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</a:t>
            </a:r>
            <a:r>
              <a:rPr lang="ko-KR" altLang="en-US" dirty="0"/>
              <a:t>가중치의 초깃값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6.2.2 </a:t>
            </a:r>
            <a:r>
              <a:rPr lang="ko-KR" altLang="en-US" dirty="0"/>
              <a:t>은닉층의 활성화값 분포</a:t>
            </a:r>
            <a:endParaRPr lang="en-US" altLang="ko-KR" dirty="0"/>
          </a:p>
          <a:p>
            <a:pPr lvl="1"/>
            <a:r>
              <a:rPr lang="ko-KR" altLang="en-US" dirty="0" smtClean="0"/>
              <a:t>사비에르 글로로트</a:t>
            </a:r>
            <a:r>
              <a:rPr lang="en-US" altLang="ko-KR" dirty="0" smtClean="0"/>
              <a:t>(Xavier </a:t>
            </a:r>
            <a:r>
              <a:rPr lang="en-US" altLang="ko-KR" dirty="0" err="1" smtClean="0"/>
              <a:t>Glorot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요슈아 벤지오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Yoshua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Bengio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논문에서 권장하는 가중치 초깃값인 </a:t>
            </a:r>
            <a:r>
              <a:rPr lang="en-US" altLang="ko-KR" dirty="0" smtClean="0"/>
              <a:t>Xavier </a:t>
            </a:r>
            <a:r>
              <a:rPr lang="ko-KR" altLang="en-US" dirty="0" smtClean="0"/>
              <a:t>초깃값을 써보자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 계층의 노드가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개라면 표준편차가 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855" y="2958398"/>
            <a:ext cx="551017" cy="511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68" y="3414326"/>
            <a:ext cx="8259792" cy="314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20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</a:t>
            </a:r>
            <a:r>
              <a:rPr lang="ko-KR" altLang="en-US" dirty="0"/>
              <a:t>가중치의 초깃값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6.2.3 </a:t>
            </a:r>
            <a:r>
              <a:rPr lang="en-US" altLang="ko-KR" dirty="0" err="1" smtClean="0"/>
              <a:t>ReLU</a:t>
            </a:r>
            <a:r>
              <a:rPr lang="ko-KR" altLang="en-US" dirty="0" smtClean="0"/>
              <a:t>를 사용할 때의 가중치 초깃값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Xavier</a:t>
            </a:r>
            <a:r>
              <a:rPr lang="ko-KR" altLang="en-US" dirty="0" smtClean="0"/>
              <a:t>초깃값은 활성화 함수가 선형인 것을 전제로 이끈 결과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반면 </a:t>
            </a:r>
            <a:r>
              <a:rPr lang="en-US" altLang="ko-KR" dirty="0" err="1" smtClean="0"/>
              <a:t>ReLU</a:t>
            </a:r>
            <a:r>
              <a:rPr lang="ko-KR" altLang="en-US" dirty="0" smtClean="0"/>
              <a:t>를 이용할 때는 </a:t>
            </a:r>
            <a:r>
              <a:rPr lang="en-US" altLang="ko-KR" dirty="0" err="1" smtClean="0"/>
              <a:t>ReLU</a:t>
            </a:r>
            <a:r>
              <a:rPr lang="ko-KR" altLang="en-US" dirty="0" smtClean="0"/>
              <a:t>에 특화된 초깃값을 이용하라고 권장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특화된 초깃값을 찾아낸 카이밍 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Kaiming</a:t>
            </a:r>
            <a:r>
              <a:rPr lang="en-US" altLang="ko-KR" dirty="0" smtClean="0"/>
              <a:t> He)</a:t>
            </a:r>
            <a:r>
              <a:rPr lang="ko-KR" altLang="en-US" dirty="0" smtClean="0"/>
              <a:t>의 이름을 따 </a:t>
            </a:r>
            <a:r>
              <a:rPr lang="en-US" altLang="ko-KR" dirty="0" smtClean="0"/>
              <a:t>He </a:t>
            </a:r>
            <a:r>
              <a:rPr lang="ko-KR" altLang="en-US" dirty="0" smtClean="0"/>
              <a:t>초깃값이라고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표준편차는 </a:t>
            </a:r>
            <a:endParaRPr lang="en-US" altLang="ko-K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307" y="3482108"/>
            <a:ext cx="1395747" cy="143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81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</a:t>
            </a:r>
            <a:r>
              <a:rPr lang="ko-KR" altLang="en-US" dirty="0"/>
              <a:t>가중치의 초깃값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993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6.2.3 </a:t>
            </a:r>
            <a:r>
              <a:rPr lang="en-US" altLang="ko-KR" dirty="0" err="1"/>
              <a:t>ReLU</a:t>
            </a:r>
            <a:r>
              <a:rPr lang="ko-KR" altLang="en-US" dirty="0"/>
              <a:t>를 사용할 때의 가중치 </a:t>
            </a:r>
            <a:r>
              <a:rPr lang="ko-KR" altLang="en-US" dirty="0" smtClean="0"/>
              <a:t>초깃값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46" y="0"/>
            <a:ext cx="7994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7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</a:t>
            </a:r>
            <a:r>
              <a:rPr lang="ko-KR" altLang="en-US" dirty="0"/>
              <a:t>가중치의 초깃값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411"/>
          </a:xfrm>
        </p:spPr>
        <p:txBody>
          <a:bodyPr/>
          <a:lstStyle/>
          <a:p>
            <a:r>
              <a:rPr lang="en-US" altLang="ko-KR" dirty="0" smtClean="0"/>
              <a:t>6.2.4 MNIST </a:t>
            </a:r>
            <a:r>
              <a:rPr lang="ko-KR" altLang="en-US" dirty="0" smtClean="0"/>
              <a:t>데이터셋으로 본 가중치 초깃값 비교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62" y="2275836"/>
            <a:ext cx="5849166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매개변수 갱신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신경망 학습의 목적</a:t>
            </a:r>
            <a:r>
              <a:rPr lang="en-US" altLang="ko-KR" dirty="0" smtClean="0"/>
              <a:t>? </a:t>
            </a:r>
            <a:r>
              <a:rPr lang="ko-KR" altLang="en-US" dirty="0" smtClean="0"/>
              <a:t>손실함수의 값을 낮추는 매개변수 찾는 것</a:t>
            </a:r>
            <a:endParaRPr lang="en-US" altLang="ko-KR" dirty="0" smtClean="0"/>
          </a:p>
          <a:p>
            <a:r>
              <a:rPr lang="ko-KR" altLang="en-US" dirty="0" smtClean="0"/>
              <a:t>즉 매개변수의 최적값을 찾는 문제</a:t>
            </a:r>
            <a:endParaRPr lang="en-US" altLang="ko-KR" dirty="0" smtClean="0"/>
          </a:p>
          <a:p>
            <a:r>
              <a:rPr lang="ko-KR" altLang="en-US" dirty="0" smtClean="0"/>
              <a:t>이러한 문제를 푸는 것을 최적화</a:t>
            </a:r>
            <a:r>
              <a:rPr lang="en-US" altLang="ko-KR" dirty="0" smtClean="0"/>
              <a:t>(optimization)</a:t>
            </a:r>
            <a:r>
              <a:rPr lang="ko-KR" altLang="en-US" dirty="0" smtClean="0"/>
              <a:t>라고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신경망의 최적화는 굉장히 어려운 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매개변수 공간은 매우 넓고 복잡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매개변수의 수가 엄청나게 많음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5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</a:t>
            </a:r>
            <a:r>
              <a:rPr lang="ko-KR" altLang="en-US" dirty="0"/>
              <a:t>가중치의 초깃값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6.2.4 MNIST </a:t>
            </a:r>
            <a:r>
              <a:rPr lang="ko-KR" altLang="en-US" dirty="0"/>
              <a:t>데이터셋으로 본 가중치 초깃값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Std</a:t>
            </a:r>
            <a:r>
              <a:rPr lang="en-US" altLang="ko-KR" dirty="0" smtClean="0"/>
              <a:t> = 0.01</a:t>
            </a:r>
            <a:r>
              <a:rPr lang="ko-KR" altLang="en-US" dirty="0" smtClean="0"/>
              <a:t>일때 학습이 전혀 이루어지지 않음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순전파 때 너무 작은 값이 흐르기 때문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Xavier</a:t>
            </a:r>
            <a:r>
              <a:rPr lang="ko-KR" altLang="en-US" dirty="0" smtClean="0"/>
              <a:t>와</a:t>
            </a:r>
            <a:r>
              <a:rPr lang="en-US" altLang="ko-KR" dirty="0" smtClean="0"/>
              <a:t>He </a:t>
            </a:r>
            <a:r>
              <a:rPr lang="ko-KR" altLang="en-US" dirty="0" smtClean="0"/>
              <a:t>초깃값의 경우는 학습이 순조롭게 이루어지고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학습진도는 </a:t>
            </a:r>
            <a:r>
              <a:rPr lang="en-US" altLang="ko-KR" dirty="0" smtClean="0"/>
              <a:t>He </a:t>
            </a:r>
            <a:r>
              <a:rPr lang="ko-KR" altLang="en-US" dirty="0" smtClean="0"/>
              <a:t>초깃값 쪽이 더 빠릅니다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가중치 초깃값이 매우 중요</a:t>
            </a:r>
            <a:r>
              <a:rPr lang="en-US" altLang="ko-KR" dirty="0" smtClean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407286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매개변수 갱신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0152"/>
            <a:ext cx="12192000" cy="391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매개변수 갱신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2817"/>
            <a:ext cx="12192000" cy="273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매개변수 갱신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우리는 지금까지 최적의 매개변수 값을 찾는 단서로 매개변수의 기울기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미분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이용</a:t>
            </a:r>
            <a:endParaRPr lang="en-US" altLang="ko-KR" dirty="0" smtClean="0"/>
          </a:p>
          <a:p>
            <a:r>
              <a:rPr lang="ko-KR" altLang="en-US" dirty="0" smtClean="0"/>
              <a:t>기울기를 구해 기울어진 방향으로 매개변수 값을 갱신하는 일을 반복하여 최적의 값에 접근</a:t>
            </a:r>
            <a:endParaRPr lang="en-US" altLang="ko-KR" dirty="0" smtClean="0"/>
          </a:p>
          <a:p>
            <a:r>
              <a:rPr lang="ko-KR" altLang="en-US" dirty="0" smtClean="0"/>
              <a:t>확률적 경사 하강법</a:t>
            </a:r>
            <a:r>
              <a:rPr lang="en-US" altLang="ko-KR" dirty="0" smtClean="0"/>
              <a:t>(SGD) – </a:t>
            </a:r>
            <a:r>
              <a:rPr lang="zh-CN" altLang="en-US" dirty="0" smtClean="0"/>
              <a:t>梯度下降法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40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매개변수 갱신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6.1.1 </a:t>
            </a:r>
            <a:r>
              <a:rPr lang="ko-KR" altLang="en-US" dirty="0" smtClean="0"/>
              <a:t>모험가 이야기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78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매개변수 갱신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8120"/>
          </a:xfrm>
        </p:spPr>
        <p:txBody>
          <a:bodyPr/>
          <a:lstStyle/>
          <a:p>
            <a:r>
              <a:rPr lang="en-US" altLang="ko-KR" dirty="0" smtClean="0"/>
              <a:t>6.1.2 </a:t>
            </a:r>
            <a:r>
              <a:rPr lang="ko-KR" altLang="en-US" dirty="0" smtClean="0"/>
              <a:t>확률적 경사 하강법</a:t>
            </a:r>
            <a:r>
              <a:rPr lang="en-US" altLang="ko-KR" dirty="0" smtClean="0"/>
              <a:t>(SGD)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26" y="2438765"/>
            <a:ext cx="2314898" cy="1038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251" y="3743198"/>
            <a:ext cx="4696480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매개변수 갱신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66"/>
          </a:xfrm>
        </p:spPr>
        <p:txBody>
          <a:bodyPr/>
          <a:lstStyle/>
          <a:p>
            <a:r>
              <a:rPr lang="en-US" altLang="ko-KR" dirty="0" smtClean="0"/>
              <a:t>6.1.3 SGD</a:t>
            </a:r>
            <a:r>
              <a:rPr lang="ko-KR" altLang="en-US" dirty="0" smtClean="0"/>
              <a:t>의 단점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287" y="2440500"/>
            <a:ext cx="2505425" cy="924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37" y="3463120"/>
            <a:ext cx="7173326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6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663</Words>
  <Application>Microsoft Office PowerPoint</Application>
  <PresentationFormat>Widescreen</PresentationFormat>
  <Paragraphs>107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等线</vt:lpstr>
      <vt:lpstr>맑은 고딕</vt:lpstr>
      <vt:lpstr>Arial</vt:lpstr>
      <vt:lpstr>Office Theme</vt:lpstr>
      <vt:lpstr>Chap.06 학습 관련 기술들</vt:lpstr>
      <vt:lpstr>목차</vt:lpstr>
      <vt:lpstr>6.1 매개변수 갱신</vt:lpstr>
      <vt:lpstr>6.1 매개변수 갱신</vt:lpstr>
      <vt:lpstr>6.1 매개변수 갱신</vt:lpstr>
      <vt:lpstr>6.1 매개변수 갱신</vt:lpstr>
      <vt:lpstr>6.1 매개변수 갱신</vt:lpstr>
      <vt:lpstr>6.1 매개변수 갱신</vt:lpstr>
      <vt:lpstr>6.1 매개변수 갱신</vt:lpstr>
      <vt:lpstr>6.1 매개변수 갱신</vt:lpstr>
      <vt:lpstr>6.1 매개변수 갱신</vt:lpstr>
      <vt:lpstr>6.1 매개변수 갱신</vt:lpstr>
      <vt:lpstr>6.1 매개변수 갱신</vt:lpstr>
      <vt:lpstr>6.1 매개변수 갱신</vt:lpstr>
      <vt:lpstr>6.1 매개변수 갱신</vt:lpstr>
      <vt:lpstr>6.1 매개변수 갱신</vt:lpstr>
      <vt:lpstr>6.1 매개변수 갱신</vt:lpstr>
      <vt:lpstr>6.1 매개변수 갱신</vt:lpstr>
      <vt:lpstr>6.1 매개변수 갱신</vt:lpstr>
      <vt:lpstr>6.2 가중치의 초깃값</vt:lpstr>
      <vt:lpstr>6.2 가중치의 초깃값</vt:lpstr>
      <vt:lpstr>6.2 가중치의 초깃값</vt:lpstr>
      <vt:lpstr>6.2 가중치의 초깃값</vt:lpstr>
      <vt:lpstr>6.2 가중치의 초깃값</vt:lpstr>
      <vt:lpstr>6.2 가중치의 초깃값</vt:lpstr>
      <vt:lpstr>6.2 가중치의 초깃값</vt:lpstr>
      <vt:lpstr>6.2 가중치의 초깃값</vt:lpstr>
      <vt:lpstr>6.2 가중치의 초깃값</vt:lpstr>
      <vt:lpstr>6.2 가중치의 초깃값</vt:lpstr>
      <vt:lpstr>6.2 가중치의 초깃값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Chap.06 학습 관련 기술들</dc:title>
  <dc:creator>S onG</dc:creator>
  <cp:lastModifiedBy>S onG</cp:lastModifiedBy>
  <cp:revision>62</cp:revision>
  <dcterms:created xsi:type="dcterms:W3CDTF">2019-02-20T14:37:07Z</dcterms:created>
  <dcterms:modified xsi:type="dcterms:W3CDTF">2019-02-21T14:19:34Z</dcterms:modified>
</cp:coreProperties>
</file>