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&lt;Deep Learning from scratch&gt;"/>
          <p:cNvSpPr txBox="1"/>
          <p:nvPr/>
        </p:nvSpPr>
        <p:spPr>
          <a:xfrm>
            <a:off x="25400" y="12700"/>
            <a:ext cx="2870498" cy="321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39522">
              <a:defRPr b="0" sz="1517"/>
            </a:lvl1pPr>
          </a:lstStyle>
          <a:p>
            <a:pPr/>
            <a:r>
              <a:t>&lt;Deep Learning from scratch&gt;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&lt;Deep Learning from scratch&gt;"/>
          <p:cNvSpPr txBox="1"/>
          <p:nvPr/>
        </p:nvSpPr>
        <p:spPr>
          <a:xfrm>
            <a:off x="25400" y="12700"/>
            <a:ext cx="2870498" cy="321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39522">
              <a:defRPr b="0" sz="1517"/>
            </a:lvl1pPr>
          </a:lstStyle>
          <a:p>
            <a:pPr/>
            <a:r>
              <a:t>&lt;Deep Learning from scratch&gt;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3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1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8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https://github.com/DL-StudyGroup/deep_learning_from_scratch/blob/master/files/book_from_scratch_.pdf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hyperlink" Target="https://github.com/DL-StudyGroup/deep_learning_from_scratch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anaconda.com/download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스터디 관하여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스터디 관하여</a:t>
            </a:r>
          </a:p>
        </p:txBody>
      </p:sp>
      <p:sp>
        <p:nvSpPr>
          <p:cNvPr id="122" name="&lt;Deep Learning from scratch&gt;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&lt;Deep Learning from scratch&gt;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스터디 형식?…"/>
          <p:cNvSpPr txBox="1"/>
          <p:nvPr/>
        </p:nvSpPr>
        <p:spPr>
          <a:xfrm>
            <a:off x="697049" y="656520"/>
            <a:ext cx="5198313" cy="1586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800"/>
            </a:pPr>
            <a:r>
              <a:t>스터디 형식?</a:t>
            </a:r>
          </a:p>
          <a:p>
            <a:pPr algn="l">
              <a:defRPr b="0" sz="2600"/>
            </a:pPr>
            <a:r>
              <a:t>토요일: 모임 - 발표 / 토론</a:t>
            </a:r>
          </a:p>
          <a:p>
            <a:pPr algn="l">
              <a:defRPr b="0" sz="2600"/>
            </a:pPr>
            <a:r>
              <a:t>주중: 각자 챕터 학습 / 발표자 발표준비</a:t>
            </a:r>
          </a:p>
        </p:txBody>
      </p:sp>
      <p:sp>
        <p:nvSpPr>
          <p:cNvPr id="125" name="발표?…"/>
          <p:cNvSpPr txBox="1"/>
          <p:nvPr/>
        </p:nvSpPr>
        <p:spPr>
          <a:xfrm>
            <a:off x="599718" y="4150297"/>
            <a:ext cx="3715131" cy="1586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800"/>
            </a:pPr>
            <a:r>
              <a:t>발표?</a:t>
            </a:r>
          </a:p>
          <a:p>
            <a:pPr algn="l">
              <a:defRPr b="0" sz="2600"/>
            </a:pPr>
            <a:r>
              <a:t>해야함: 기록 / 정리 / 토론 / 게으름 치료처방전</a:t>
            </a:r>
          </a:p>
        </p:txBody>
      </p:sp>
      <p:sp>
        <p:nvSpPr>
          <p:cNvPr id="126" name="목적?…"/>
          <p:cNvSpPr txBox="1"/>
          <p:nvPr/>
        </p:nvSpPr>
        <p:spPr>
          <a:xfrm>
            <a:off x="741991" y="8278552"/>
            <a:ext cx="2570659" cy="1151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800"/>
            </a:pPr>
            <a:r>
              <a:t>목적?</a:t>
            </a:r>
          </a:p>
          <a:p>
            <a:pPr algn="l">
              <a:defRPr b="0" sz="2600"/>
            </a:pPr>
            <a:r>
              <a:t>연봉 1억, 가즈아~!</a:t>
            </a:r>
          </a:p>
        </p:txBody>
      </p:sp>
      <p:sp>
        <p:nvSpPr>
          <p:cNvPr id="127" name="어떻게?…"/>
          <p:cNvSpPr txBox="1"/>
          <p:nvPr/>
        </p:nvSpPr>
        <p:spPr>
          <a:xfrm>
            <a:off x="1058086" y="5793660"/>
            <a:ext cx="4030814" cy="2428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800"/>
            </a:pPr>
            <a:r>
              <a:t>어떻게?</a:t>
            </a:r>
          </a:p>
          <a:p>
            <a:pPr algn="l">
              <a:defRPr b="0" sz="2600"/>
            </a:pPr>
            <a:r>
              <a:t>이쁘게 할 필요? 없음</a:t>
            </a:r>
          </a:p>
          <a:p>
            <a:pPr algn="l">
              <a:defRPr b="0" sz="2600"/>
            </a:pPr>
            <a:r>
              <a:t>내용 서술 필요? 없음, 가능한 copy&amp;paste</a:t>
            </a:r>
          </a:p>
          <a:p>
            <a:pPr algn="l">
              <a:defRPr b="0" sz="2600"/>
            </a:pPr>
            <a:r>
              <a:t>포인트는 꼭 정리</a:t>
            </a:r>
          </a:p>
        </p:txBody>
      </p:sp>
      <p:sp>
        <p:nvSpPr>
          <p:cNvPr id="128" name="아니… 그니까 좀 더 구체적으로?…"/>
          <p:cNvSpPr txBox="1"/>
          <p:nvPr/>
        </p:nvSpPr>
        <p:spPr>
          <a:xfrm>
            <a:off x="6022355" y="1024820"/>
            <a:ext cx="6504351" cy="1586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800"/>
            </a:pPr>
            <a:r>
              <a:t>아니… 그니까 좀 더 구체적으로?</a:t>
            </a:r>
          </a:p>
          <a:p>
            <a:pPr algn="l">
              <a:defRPr b="0" sz="2600"/>
            </a:pPr>
            <a:r>
              <a:t>딥러닝 개념 범접 -&gt; 신경망 이해 -&gt; Demo 프로젝트 구축</a:t>
            </a:r>
          </a:p>
        </p:txBody>
      </p:sp>
      <p:sp>
        <p:nvSpPr>
          <p:cNvPr id="129" name="시간?…"/>
          <p:cNvSpPr txBox="1"/>
          <p:nvPr/>
        </p:nvSpPr>
        <p:spPr>
          <a:xfrm>
            <a:off x="4622620" y="2824953"/>
            <a:ext cx="4902201" cy="115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800"/>
            </a:pPr>
            <a:r>
              <a:t>시간?</a:t>
            </a:r>
          </a:p>
          <a:p>
            <a:pPr algn="l">
              <a:defRPr b="0" sz="2600"/>
            </a:pPr>
            <a:r>
              <a:t>매주 토요일 이라고 말 했습니다 만…</a:t>
            </a:r>
          </a:p>
        </p:txBody>
      </p:sp>
      <p:sp>
        <p:nvSpPr>
          <p:cNvPr id="130" name="3개월로 예상 / 구정 휴식"/>
          <p:cNvSpPr txBox="1"/>
          <p:nvPr/>
        </p:nvSpPr>
        <p:spPr>
          <a:xfrm>
            <a:off x="4671569" y="3875431"/>
            <a:ext cx="3345639" cy="527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 sz="2600"/>
            </a:lvl1pPr>
          </a:lstStyle>
          <a:p>
            <a:pPr/>
            <a:r>
              <a:t>3개월로 예상 / 구정 휴식</a:t>
            </a:r>
          </a:p>
        </p:txBody>
      </p:sp>
      <p:sp>
        <p:nvSpPr>
          <p:cNvPr id="131" name="장소?…"/>
          <p:cNvSpPr txBox="1"/>
          <p:nvPr/>
        </p:nvSpPr>
        <p:spPr>
          <a:xfrm>
            <a:off x="7076610" y="4947155"/>
            <a:ext cx="3715132" cy="115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800"/>
            </a:pPr>
            <a:r>
              <a:t>장소?</a:t>
            </a:r>
          </a:p>
          <a:p>
            <a:pPr algn="l">
              <a:defRPr b="0" sz="2600"/>
            </a:pPr>
            <a:r>
              <a:t>향후 스터디 공간 마련 요망.</a:t>
            </a:r>
          </a:p>
        </p:txBody>
      </p:sp>
      <p:sp>
        <p:nvSpPr>
          <p:cNvPr id="132" name="인원?…"/>
          <p:cNvSpPr txBox="1"/>
          <p:nvPr/>
        </p:nvSpPr>
        <p:spPr>
          <a:xfrm>
            <a:off x="1083593" y="2419210"/>
            <a:ext cx="2980767" cy="1586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800"/>
            </a:pPr>
            <a:r>
              <a:t>인원?</a:t>
            </a:r>
          </a:p>
          <a:p>
            <a:pPr algn="l">
              <a:defRPr b="0" sz="2600"/>
            </a:pPr>
            <a:r>
              <a:t>4~6으로 계획 -  실패</a:t>
            </a:r>
          </a:p>
          <a:p>
            <a:pPr algn="l">
              <a:defRPr b="0" sz="2600"/>
            </a:pPr>
            <a:r>
              <a:t>남여공학 계획 -  참패</a:t>
            </a:r>
          </a:p>
        </p:txBody>
      </p:sp>
      <p:grpSp>
        <p:nvGrpSpPr>
          <p:cNvPr id="145" name="成组"/>
          <p:cNvGrpSpPr/>
          <p:nvPr/>
        </p:nvGrpSpPr>
        <p:grpSpPr>
          <a:xfrm>
            <a:off x="9582223" y="3118615"/>
            <a:ext cx="3091039" cy="1350062"/>
            <a:chOff x="0" y="0"/>
            <a:chExt cx="3091037" cy="1350060"/>
          </a:xfrm>
        </p:grpSpPr>
        <p:grpSp>
          <p:nvGrpSpPr>
            <p:cNvPr id="139" name="成组"/>
            <p:cNvGrpSpPr/>
            <p:nvPr/>
          </p:nvGrpSpPr>
          <p:grpSpPr>
            <a:xfrm>
              <a:off x="0" y="0"/>
              <a:ext cx="3091038" cy="1350061"/>
              <a:chOff x="0" y="0"/>
              <a:chExt cx="3091037" cy="1350060"/>
            </a:xfrm>
          </p:grpSpPr>
          <p:sp>
            <p:nvSpPr>
              <p:cNvPr id="133" name="矩形"/>
              <p:cNvSpPr/>
              <p:nvPr/>
            </p:nvSpPr>
            <p:spPr>
              <a:xfrm>
                <a:off x="0" y="0"/>
                <a:ext cx="3091038" cy="1350061"/>
              </a:xfrm>
              <a:prstGeom prst="rect">
                <a:avLst/>
              </a:pr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4" name="矩形"/>
              <p:cNvSpPr/>
              <p:nvPr/>
            </p:nvSpPr>
            <p:spPr>
              <a:xfrm>
                <a:off x="19946" y="26130"/>
                <a:ext cx="3051145" cy="12978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138" name="成组"/>
              <p:cNvGrpSpPr/>
              <p:nvPr/>
            </p:nvGrpSpPr>
            <p:grpSpPr>
              <a:xfrm>
                <a:off x="56439" y="53500"/>
                <a:ext cx="2978159" cy="1243061"/>
                <a:chOff x="0" y="0"/>
                <a:chExt cx="2978158" cy="1243059"/>
              </a:xfrm>
            </p:grpSpPr>
            <p:pic>
              <p:nvPicPr>
                <p:cNvPr id="135" name="图像" descr="图像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353775"/>
                  <a:ext cx="981081" cy="88928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36" name="图像" descr="图像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960881" y="0"/>
                  <a:ext cx="2017278" cy="12245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37" name="图像" descr="图像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31397" y="10078"/>
                  <a:ext cx="751918" cy="27644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grpSp>
          <p:nvGrpSpPr>
            <p:cNvPr id="144" name="成组"/>
            <p:cNvGrpSpPr/>
            <p:nvPr/>
          </p:nvGrpSpPr>
          <p:grpSpPr>
            <a:xfrm>
              <a:off x="132729" y="616941"/>
              <a:ext cx="2896548" cy="516754"/>
              <a:chOff x="0" y="0"/>
              <a:chExt cx="2896547" cy="516753"/>
            </a:xfrm>
          </p:grpSpPr>
          <p:sp>
            <p:nvSpPr>
              <p:cNvPr id="140" name="矩形"/>
              <p:cNvSpPr/>
              <p:nvPr/>
            </p:nvSpPr>
            <p:spPr>
              <a:xfrm>
                <a:off x="0" y="2165"/>
                <a:ext cx="1955493" cy="512424"/>
              </a:xfrm>
              <a:prstGeom prst="rect">
                <a:avLst/>
              </a:prstGeom>
              <a:solidFill>
                <a:schemeClr val="accent5">
                  <a:hueOff val="-82419"/>
                  <a:satOff val="-9513"/>
                  <a:lumOff val="-16343"/>
                  <a:alpha val="387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1" name="矩形"/>
              <p:cNvSpPr/>
              <p:nvPr/>
            </p:nvSpPr>
            <p:spPr>
              <a:xfrm>
                <a:off x="1956424" y="0"/>
                <a:ext cx="848363" cy="58133"/>
              </a:xfrm>
              <a:prstGeom prst="rect">
                <a:avLst/>
              </a:prstGeom>
              <a:solidFill>
                <a:schemeClr val="accent5">
                  <a:hueOff val="-82419"/>
                  <a:satOff val="-9513"/>
                  <a:lumOff val="-16343"/>
                  <a:alpha val="387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2" name="矩形"/>
              <p:cNvSpPr/>
              <p:nvPr/>
            </p:nvSpPr>
            <p:spPr>
              <a:xfrm>
                <a:off x="1956424" y="220187"/>
                <a:ext cx="848363" cy="292083"/>
              </a:xfrm>
              <a:prstGeom prst="rect">
                <a:avLst/>
              </a:prstGeom>
              <a:solidFill>
                <a:schemeClr val="accent5">
                  <a:hueOff val="-82419"/>
                  <a:satOff val="-9513"/>
                  <a:lumOff val="-16343"/>
                  <a:alpha val="387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3" name="矩形"/>
              <p:cNvSpPr/>
              <p:nvPr/>
            </p:nvSpPr>
            <p:spPr>
              <a:xfrm>
                <a:off x="2804254" y="0"/>
                <a:ext cx="92294" cy="516754"/>
              </a:xfrm>
              <a:prstGeom prst="rect">
                <a:avLst/>
              </a:prstGeom>
              <a:solidFill>
                <a:schemeClr val="accent5">
                  <a:hueOff val="-82419"/>
                  <a:satOff val="-9513"/>
                  <a:lumOff val="-16343"/>
                  <a:alpha val="387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146" name="Why Deep Learning?…"/>
          <p:cNvSpPr txBox="1"/>
          <p:nvPr/>
        </p:nvSpPr>
        <p:spPr>
          <a:xfrm>
            <a:off x="6250616" y="8207595"/>
            <a:ext cx="5012208" cy="1111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800"/>
            </a:pPr>
            <a:r>
              <a:t>Why Deep Learning?</a:t>
            </a:r>
          </a:p>
          <a:p>
            <a:pPr algn="l">
              <a:defRPr b="0" sz="2600"/>
            </a:pPr>
            <a:r>
              <a:t>어후..  요질문은 다음 페이지 로</a:t>
            </a:r>
          </a:p>
        </p:txBody>
      </p:sp>
      <p:sp>
        <p:nvSpPr>
          <p:cNvPr id="147" name="다 친한 사람들 끼리 존댓말?…"/>
          <p:cNvSpPr txBox="1"/>
          <p:nvPr/>
        </p:nvSpPr>
        <p:spPr>
          <a:xfrm>
            <a:off x="5813017" y="6577375"/>
            <a:ext cx="5645379" cy="115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800"/>
            </a:pPr>
            <a:r>
              <a:t>다 친한 사람들 끼리 존댓말?</a:t>
            </a:r>
          </a:p>
          <a:p>
            <a:pPr algn="l">
              <a:defRPr b="0" sz="2600"/>
            </a:pPr>
            <a:r>
              <a:t>발표할 때는 어쩔 수 없는거 같슴다…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8"/>
      <p:bldP build="whole" bldLvl="1" animBg="1" rev="0" advAuto="0" spid="147" grpId="10"/>
      <p:bldP build="whole" bldLvl="1" animBg="1" rev="0" advAuto="0" spid="126" grpId="4"/>
      <p:bldP build="whole" bldLvl="1" animBg="1" rev="0" advAuto="0" spid="125" grpId="2"/>
      <p:bldP build="whole" bldLvl="1" animBg="1" rev="0" advAuto="0" spid="146" grpId="11"/>
      <p:bldP build="whole" bldLvl="1" animBg="1" rev="0" advAuto="0" spid="131" grpId="9"/>
      <p:bldP build="whole" bldLvl="1" animBg="1" rev="0" advAuto="0" spid="130" grpId="7"/>
      <p:bldP build="whole" bldLvl="1" animBg="1" rev="0" advAuto="0" spid="127" grpId="3"/>
      <p:bldP build="whole" bldLvl="1" animBg="1" rev="0" advAuto="0" spid="132" grpId="1"/>
      <p:bldP build="whole" bldLvl="1" animBg="1" rev="0" advAuto="0" spid="129" grpId="6"/>
      <p:bldP build="whole" bldLvl="1" animBg="1" rev="0" advAuto="0" spid="128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Why Deep Learning?"/>
          <p:cNvSpPr txBox="1"/>
          <p:nvPr/>
        </p:nvSpPr>
        <p:spPr>
          <a:xfrm>
            <a:off x="590999" y="722025"/>
            <a:ext cx="4878046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800"/>
            </a:lvl1pPr>
          </a:lstStyle>
          <a:p>
            <a:pPr/>
            <a:r>
              <a:t>Why Deep Learning?</a:t>
            </a:r>
          </a:p>
        </p:txBody>
      </p:sp>
      <p:pic>
        <p:nvPicPr>
          <p:cNvPr id="15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450" y="2260600"/>
            <a:ext cx="9613900" cy="523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90949" y="7689736"/>
            <a:ext cx="5422901" cy="19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비…용?…"/>
          <p:cNvSpPr txBox="1"/>
          <p:nvPr/>
        </p:nvSpPr>
        <p:spPr>
          <a:xfrm>
            <a:off x="5585256" y="5321679"/>
            <a:ext cx="1834288" cy="115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800"/>
            </a:pPr>
            <a:r>
              <a:t>비…용?</a:t>
            </a:r>
          </a:p>
          <a:p>
            <a:pPr algn="l">
              <a:defRPr b="0" sz="2600"/>
            </a:pPr>
            <a:r>
              <a:t>N빵!</a:t>
            </a:r>
          </a:p>
        </p:txBody>
      </p:sp>
      <p:sp>
        <p:nvSpPr>
          <p:cNvPr id="154" name="The Most Important!"/>
          <p:cNvSpPr txBox="1"/>
          <p:nvPr/>
        </p:nvSpPr>
        <p:spPr>
          <a:xfrm>
            <a:off x="2881786" y="1568633"/>
            <a:ext cx="7630441" cy="101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6100"/>
            </a:lvl1pPr>
          </a:lstStyle>
          <a:p>
            <a:pPr/>
            <a:r>
              <a:t>The Most Important!</a:t>
            </a:r>
          </a:p>
        </p:txBody>
      </p:sp>
      <p:sp>
        <p:nvSpPr>
          <p:cNvPr id="155" name="The Most Important!"/>
          <p:cNvSpPr txBox="1"/>
          <p:nvPr/>
        </p:nvSpPr>
        <p:spPr>
          <a:xfrm>
            <a:off x="3734511" y="2317996"/>
            <a:ext cx="5535778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4400">
                <a:solidFill>
                  <a:srgbClr val="929292"/>
                </a:solidFill>
              </a:defRPr>
            </a:lvl1pPr>
          </a:lstStyle>
          <a:p>
            <a:pPr/>
            <a:r>
              <a:t>The Most Important!</a:t>
            </a:r>
          </a:p>
        </p:txBody>
      </p:sp>
      <p:sp>
        <p:nvSpPr>
          <p:cNvPr id="156" name="The Most Important!"/>
          <p:cNvSpPr txBox="1"/>
          <p:nvPr/>
        </p:nvSpPr>
        <p:spPr>
          <a:xfrm>
            <a:off x="4473803" y="2928651"/>
            <a:ext cx="4057194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>
                <a:solidFill>
                  <a:srgbClr val="D6D5D5"/>
                </a:solidFill>
              </a:defRPr>
            </a:lvl1pPr>
          </a:lstStyle>
          <a:p>
            <a:pPr/>
            <a:r>
              <a:t>The Most Important!</a:t>
            </a:r>
          </a:p>
        </p:txBody>
      </p:sp>
      <p:sp>
        <p:nvSpPr>
          <p:cNvPr id="157" name="The Most Important!"/>
          <p:cNvSpPr txBox="1"/>
          <p:nvPr/>
        </p:nvSpPr>
        <p:spPr>
          <a:xfrm>
            <a:off x="5076954" y="3396006"/>
            <a:ext cx="2578609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000">
                <a:solidFill>
                  <a:srgbClr val="F0F0F0"/>
                </a:solidFill>
              </a:defRPr>
            </a:lvl1pPr>
          </a:lstStyle>
          <a:p>
            <a:pPr/>
            <a:r>
              <a:t>The Most Important!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480" y="1135564"/>
            <a:ext cx="10931840" cy="57970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66502" y="5708603"/>
            <a:ext cx="2315946" cy="3299040"/>
          </a:xfrm>
          <a:prstGeom prst="rect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</p:pic>
      <p:sp>
        <p:nvSpPr>
          <p:cNvPr id="161" name="PDF (중문.ver)">
            <a:hlinkClick r:id="rId4" invalidUrl="" action="" tgtFrame="" tooltip="" history="1" highlightClick="0" endSnd="0"/>
          </p:cNvPr>
          <p:cNvSpPr txBox="1"/>
          <p:nvPr/>
        </p:nvSpPr>
        <p:spPr>
          <a:xfrm>
            <a:off x="6934345" y="7745437"/>
            <a:ext cx="2053438" cy="4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PDF (중문.ver)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Q&amp;A"/>
          <p:cNvSpPr txBox="1"/>
          <p:nvPr/>
        </p:nvSpPr>
        <p:spPr>
          <a:xfrm>
            <a:off x="3105448" y="3814975"/>
            <a:ext cx="1778357" cy="1018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6100"/>
            </a:lvl1pPr>
          </a:lstStyle>
          <a:p>
            <a:pPr/>
            <a:r>
              <a:t>Q&amp;A</a:t>
            </a:r>
          </a:p>
        </p:txBody>
      </p:sp>
      <p:pic>
        <p:nvPicPr>
          <p:cNvPr id="16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0" t="0" r="0" b="8720"/>
          <a:stretch>
            <a:fillRect/>
          </a:stretch>
        </p:blipFill>
        <p:spPr>
          <a:xfrm>
            <a:off x="5675939" y="2680890"/>
            <a:ext cx="5011814" cy="4391787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https://github.com/DL-StudyGroup/deep_learning_from_scratch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1545404" y="8020646"/>
            <a:ext cx="9427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https://github.com/DL-StudyGroup/deep_learning_from_scratch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hap 01. 헬로 파이썬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Chap 01. 헬로 파이썬</a:t>
            </a:r>
          </a:p>
        </p:txBody>
      </p:sp>
      <p:sp>
        <p:nvSpPr>
          <p:cNvPr id="168" name="&lt;Deep Learning from scratch&gt;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&lt;Deep Learning from scratch&gt;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使用 Python 不仅可以写出可读性高的代码，还可以写出性能高(处 理速度快)的代码。在需要处理大规模数据或者要求快速响应的情况下，使用 Python 可以稳妥地完成。因此，Python 不仅受到初学者的喜爱，同时也受到专业人士的喜爱。实际上，Google、Microsoft、Facebook 等战斗在 IT 行业最前沿的企业也经常使用 Python…"/>
          <p:cNvSpPr txBox="1"/>
          <p:nvPr/>
        </p:nvSpPr>
        <p:spPr>
          <a:xfrm>
            <a:off x="991310" y="2836630"/>
            <a:ext cx="10574857" cy="3769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lnSpc>
                <a:spcPct val="140000"/>
              </a:lnSpc>
              <a:spcBef>
                <a:spcPts val="1200"/>
              </a:spcBef>
              <a:defRPr b="0" sz="22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使用 Python 不仅可以写出可读性高的代码，还可以写出性能高(处 理速度快)的代码。在</a:t>
            </a:r>
            <a:r>
              <a:rPr>
                <a:solidFill>
                  <a:schemeClr val="accent5">
                    <a:lumOff val="-29866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rPr>
              <a:t>需要处理大规模数据或者要求快速响应</a:t>
            </a:r>
            <a:r>
              <a:t>的情况下，使用 Python 可以稳妥地完成。因此，Python 不仅受到初学者的喜爱，同时也受到专业人士的喜爱。实际上，</a:t>
            </a:r>
            <a:r>
              <a:rPr>
                <a:solidFill>
                  <a:schemeClr val="accent5">
                    <a:lumOff val="-29866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rPr>
              <a:t>Google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、</a:t>
            </a:r>
            <a:r>
              <a:rPr>
                <a:solidFill>
                  <a:schemeClr val="accent5">
                    <a:lumOff val="-29866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rPr>
              <a:t>Microsoft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、</a:t>
            </a:r>
            <a:r>
              <a:rPr>
                <a:solidFill>
                  <a:schemeClr val="accent5">
                    <a:lumOff val="-29866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rPr>
              <a:t>Facebook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 </a:t>
            </a:r>
            <a:r>
              <a:t>等战斗在 IT 行业最前沿的企业也经常使用 Python</a:t>
            </a:r>
          </a:p>
          <a:p>
            <a:pPr algn="l" defTabSz="457200">
              <a:lnSpc>
                <a:spcPct val="140000"/>
              </a:lnSpc>
              <a:spcBef>
                <a:spcPts val="1200"/>
              </a:spcBef>
              <a:defRPr b="0" sz="20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在科学领域，特别是在</a:t>
            </a:r>
            <a:r>
              <a:rPr>
                <a:solidFill>
                  <a:schemeClr val="accent5">
                    <a:lumOff val="-29866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rPr>
              <a:t>机器学习</a:t>
            </a:r>
            <a:r>
              <a:t>、</a:t>
            </a:r>
            <a:r>
              <a:rPr>
                <a:solidFill>
                  <a:schemeClr val="accent5">
                    <a:lumOff val="-29866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rPr>
              <a:t>数据科学领域</a:t>
            </a:r>
            <a:r>
              <a:t>，Python 也被 大量使用。Python 除了高性能之外，凭借着 </a:t>
            </a:r>
            <a:r>
              <a:rPr>
                <a:solidFill>
                  <a:schemeClr val="accent5">
                    <a:lumOff val="-29866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rPr>
              <a:t>NumPy</a:t>
            </a:r>
            <a:r>
              <a:t>、</a:t>
            </a:r>
            <a:r>
              <a:rPr>
                <a:solidFill>
                  <a:schemeClr val="accent5">
                    <a:lumOff val="-29866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rPr>
              <a:t>SciPy </a:t>
            </a:r>
            <a:r>
              <a:t>等优秀的数值计算、统计分析库，在数据科学领域占有不可动摇的地位。深度学习的框架中也有很多使用 Python 的 场 景，比如 </a:t>
            </a:r>
            <a:r>
              <a:rPr>
                <a:solidFill>
                  <a:schemeClr val="accent5">
                    <a:lumOff val="-29866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rPr>
              <a:t>Caffe、TensorFlow、Chainer、 Theano</a:t>
            </a:r>
            <a:r>
              <a:t> 等著名的深度学习框架都提供了 Python 接口。 </a:t>
            </a:r>
          </a:p>
        </p:txBody>
      </p:sp>
      <p:sp>
        <p:nvSpPr>
          <p:cNvPr id="171" name="1.1 파이썬이란?"/>
          <p:cNvSpPr txBox="1"/>
          <p:nvPr/>
        </p:nvSpPr>
        <p:spPr>
          <a:xfrm>
            <a:off x="760008" y="1342046"/>
            <a:ext cx="2110436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1.1 파이썬이란?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.2 파이썬 설치하기"/>
          <p:cNvSpPr txBox="1"/>
          <p:nvPr/>
        </p:nvSpPr>
        <p:spPr>
          <a:xfrm>
            <a:off x="538723" y="1096753"/>
            <a:ext cx="2553006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1.2 파이썬 설치하기</a:t>
            </a:r>
          </a:p>
        </p:txBody>
      </p:sp>
      <p:sp>
        <p:nvSpPr>
          <p:cNvPr id="174" name="버전 3.x 사용"/>
          <p:cNvSpPr txBox="1"/>
          <p:nvPr/>
        </p:nvSpPr>
        <p:spPr>
          <a:xfrm>
            <a:off x="1076340" y="2346043"/>
            <a:ext cx="1477773" cy="42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 sz="2000"/>
            </a:lvl1pPr>
          </a:lstStyle>
          <a:p>
            <a:pPr/>
            <a:r>
              <a:t>버전 3.x 사용</a:t>
            </a:r>
          </a:p>
        </p:txBody>
      </p:sp>
      <p:sp>
        <p:nvSpPr>
          <p:cNvPr id="175" name="1.2.2 사용하는 외부 라이브러리"/>
          <p:cNvSpPr txBox="1"/>
          <p:nvPr/>
        </p:nvSpPr>
        <p:spPr>
          <a:xfrm>
            <a:off x="778091" y="3037883"/>
            <a:ext cx="3627197" cy="4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200"/>
            </a:lvl1pPr>
          </a:lstStyle>
          <a:p>
            <a:pPr/>
            <a:r>
              <a:t>1.2.2 사용하는 외부 라이브러리</a:t>
            </a:r>
          </a:p>
        </p:txBody>
      </p:sp>
      <p:sp>
        <p:nvSpPr>
          <p:cNvPr id="176" name="NumPy 是用于数值计算的库，提供了很多高级的数学算法和便利的数 组(矩阵)操作方法。本书中将使用这些便利的方法来有效地促进深度学习 的实现。…"/>
          <p:cNvSpPr txBox="1"/>
          <p:nvPr/>
        </p:nvSpPr>
        <p:spPr>
          <a:xfrm>
            <a:off x="1078654" y="3622057"/>
            <a:ext cx="7970581" cy="4060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lnSpc>
                <a:spcPct val="140000"/>
              </a:lnSpc>
              <a:spcBef>
                <a:spcPts val="1200"/>
              </a:spcBef>
              <a:defRPr b="0" sz="20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>
                <a:solidFill>
                  <a:schemeClr val="accent5">
                    <a:lumOff val="-29866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rPr>
              <a:t>NumPy</a:t>
            </a:r>
            <a:r>
              <a:t> 是用于数值计算的库，提供了很多高级的数学算法和便利的数 组(矩阵)操作方法。本书中将使用这些便利的方法来有效地促进深度学习 的实现。 </a:t>
            </a:r>
          </a:p>
          <a:p>
            <a:pPr algn="l" defTabSz="457200">
              <a:lnSpc>
                <a:spcPct val="140000"/>
              </a:lnSpc>
              <a:spcBef>
                <a:spcPts val="1200"/>
              </a:spcBef>
              <a:defRPr b="0" sz="20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>
                <a:solidFill>
                  <a:schemeClr val="accent5">
                    <a:lumOff val="-29866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rPr>
              <a:t>Matplotlib</a:t>
            </a:r>
            <a:r>
              <a:t> 是用来画图的库。使用 Matplotlib 能将实验结果可视化，并 在视觉上确认深度学习运行期间的数据。 </a:t>
            </a:r>
          </a:p>
          <a:p>
            <a:pPr algn="l" defTabSz="457200">
              <a:lnSpc>
                <a:spcPct val="140000"/>
              </a:lnSpc>
              <a:spcBef>
                <a:spcPts val="1200"/>
              </a:spcBef>
              <a:defRPr b="0" sz="2000"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algn="l" defTabSz="457200">
              <a:lnSpc>
                <a:spcPct val="140000"/>
              </a:lnSpc>
              <a:spcBef>
                <a:spcPts val="1200"/>
              </a:spcBef>
              <a:defRPr b="0" sz="20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* 이 외에도 저희 스터디에서는 </a:t>
            </a:r>
            <a:r>
              <a:rPr>
                <a:solidFill>
                  <a:schemeClr val="accent5">
                    <a:lumOff val="-29866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rPr>
              <a:t>Keras</a:t>
            </a:r>
            <a:r>
              <a:t>, </a:t>
            </a:r>
            <a:r>
              <a:rPr>
                <a:solidFill>
                  <a:schemeClr val="accent5">
                    <a:lumOff val="-29866"/>
                  </a:schemeClr>
                </a:solidFill>
                <a:latin typeface="Heiti SC Medium"/>
                <a:ea typeface="Heiti SC Medium"/>
                <a:cs typeface="Heiti SC Medium"/>
                <a:sym typeface="Heiti SC Medium"/>
              </a:rPr>
              <a:t>TensorFlow</a:t>
            </a:r>
            <a:r>
              <a:t> 등을 사용하여 프로젝트를 진행 할 예정입니다.</a:t>
            </a:r>
          </a:p>
        </p:txBody>
      </p:sp>
      <p:sp>
        <p:nvSpPr>
          <p:cNvPr id="177" name="1.2.1 파이썬 버전"/>
          <p:cNvSpPr txBox="1"/>
          <p:nvPr/>
        </p:nvSpPr>
        <p:spPr>
          <a:xfrm>
            <a:off x="765507" y="1857430"/>
            <a:ext cx="2099438" cy="459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200"/>
            </a:lvl1pPr>
          </a:lstStyle>
          <a:p>
            <a:pPr/>
            <a:r>
              <a:t>1.2.1 파이썬 버전</a:t>
            </a:r>
          </a:p>
        </p:txBody>
      </p:sp>
      <p:sp>
        <p:nvSpPr>
          <p:cNvPr id="178" name="1.2.3 아나콘다 배포판"/>
          <p:cNvSpPr txBox="1"/>
          <p:nvPr/>
        </p:nvSpPr>
        <p:spPr>
          <a:xfrm>
            <a:off x="778091" y="7385284"/>
            <a:ext cx="2582800" cy="4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200"/>
            </a:lvl1pPr>
          </a:lstStyle>
          <a:p>
            <a:pPr/>
            <a:r>
              <a:t>1.2.3 아나콘다 배포판</a:t>
            </a:r>
          </a:p>
        </p:txBody>
      </p:sp>
      <p:sp>
        <p:nvSpPr>
          <p:cNvPr id="179" name="https://www.anaconda.com/download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1128877" y="8070980"/>
            <a:ext cx="4465067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https://www.anaconda.com/download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