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&lt;Deep Learning from scratch&gt;"/>
          <p:cNvSpPr txBox="1"/>
          <p:nvPr/>
        </p:nvSpPr>
        <p:spPr>
          <a:xfrm>
            <a:off x="25400" y="12700"/>
            <a:ext cx="2870498" cy="321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239522">
              <a:defRPr b="0" sz="1517"/>
            </a:lvl1pPr>
          </a:lstStyle>
          <a:p>
            <a:pPr/>
            <a:r>
              <a:t>&lt;Deep Learning from scratch&gt;</a:t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&lt;Deep Learning from scratch&gt;"/>
          <p:cNvSpPr txBox="1"/>
          <p:nvPr/>
        </p:nvSpPr>
        <p:spPr>
          <a:xfrm>
            <a:off x="25400" y="12700"/>
            <a:ext cx="2870498" cy="321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239522">
              <a:defRPr b="0" sz="1517"/>
            </a:lvl1pPr>
          </a:lstStyle>
          <a:p>
            <a:pPr/>
            <a:r>
              <a:t>&lt;Deep Learning from scratch&gt;</a:t>
            </a:r>
          </a:p>
        </p:txBody>
      </p:sp>
      <p:sp>
        <p:nvSpPr>
          <p:cNvPr id="1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3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0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1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8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tif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3" Type="http://schemas.openxmlformats.org/officeDocument/2006/relationships/hyperlink" Target="https://blog.csdn.net/u012526120/article/details/49149317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4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blog.csdn.net/u012526120/article/details/49149317" TargetMode="External"/><Relationship Id="rId3" Type="http://schemas.openxmlformats.org/officeDocument/2006/relationships/image" Target="../media/image5.tif"/><Relationship Id="rId4" Type="http://schemas.openxmlformats.org/officeDocument/2006/relationships/image" Target="../media/image4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3" Type="http://schemas.openxmlformats.org/officeDocument/2006/relationships/image" Target="../media/image25.png"/><Relationship Id="rId4" Type="http://schemas.openxmlformats.org/officeDocument/2006/relationships/image" Target="../media/image3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1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tif"/><Relationship Id="rId3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hap.03 신경망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Chap.03 신경망</a:t>
            </a:r>
          </a:p>
        </p:txBody>
      </p:sp>
      <p:sp>
        <p:nvSpPr>
          <p:cNvPr id="122" name="&lt;Deep Learning from scratch&gt;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&lt;Deep Learning from scratch&gt;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成组"/>
          <p:cNvGrpSpPr/>
          <p:nvPr/>
        </p:nvGrpSpPr>
        <p:grpSpPr>
          <a:xfrm>
            <a:off x="3659917" y="2991759"/>
            <a:ext cx="6033123" cy="4290285"/>
            <a:chOff x="0" y="0"/>
            <a:chExt cx="6033121" cy="4290283"/>
          </a:xfrm>
        </p:grpSpPr>
        <p:grpSp>
          <p:nvGrpSpPr>
            <p:cNvPr id="214" name="成组"/>
            <p:cNvGrpSpPr/>
            <p:nvPr/>
          </p:nvGrpSpPr>
          <p:grpSpPr>
            <a:xfrm>
              <a:off x="0" y="0"/>
              <a:ext cx="6033122" cy="4290284"/>
              <a:chOff x="0" y="0"/>
              <a:chExt cx="6033121" cy="4290283"/>
            </a:xfrm>
          </p:grpSpPr>
          <p:pic>
            <p:nvPicPr>
              <p:cNvPr id="205" name="图像" descr="图像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6011863" cy="429028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06" name="Alfred"/>
              <p:cNvSpPr txBox="1"/>
              <p:nvPr/>
            </p:nvSpPr>
            <p:spPr>
              <a:xfrm>
                <a:off x="397817" y="3124520"/>
                <a:ext cx="1345277" cy="4087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Alfred</a:t>
                </a:r>
              </a:p>
            </p:txBody>
          </p:sp>
          <p:sp>
            <p:nvSpPr>
              <p:cNvPr id="207" name="C.K"/>
              <p:cNvSpPr txBox="1"/>
              <p:nvPr/>
            </p:nvSpPr>
            <p:spPr>
              <a:xfrm>
                <a:off x="2778849" y="2078651"/>
                <a:ext cx="842044" cy="3431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C.K</a:t>
                </a:r>
              </a:p>
            </p:txBody>
          </p:sp>
          <p:sp>
            <p:nvSpPr>
              <p:cNvPr id="208" name="Song"/>
              <p:cNvSpPr txBox="1"/>
              <p:nvPr/>
            </p:nvSpPr>
            <p:spPr>
              <a:xfrm>
                <a:off x="3480604" y="1868484"/>
                <a:ext cx="801705" cy="3431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Song</a:t>
                </a:r>
              </a:p>
            </p:txBody>
          </p:sp>
          <p:sp>
            <p:nvSpPr>
              <p:cNvPr id="209" name="SulMay"/>
              <p:cNvSpPr txBox="1"/>
              <p:nvPr/>
            </p:nvSpPr>
            <p:spPr>
              <a:xfrm>
                <a:off x="3247435" y="3590472"/>
                <a:ext cx="1268043" cy="6140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SulMay</a:t>
                </a:r>
              </a:p>
            </p:txBody>
          </p:sp>
          <p:sp>
            <p:nvSpPr>
              <p:cNvPr id="210" name="Gokoo"/>
              <p:cNvSpPr txBox="1"/>
              <p:nvPr/>
            </p:nvSpPr>
            <p:spPr>
              <a:xfrm>
                <a:off x="4261149" y="1729444"/>
                <a:ext cx="918176" cy="3431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Gokoo</a:t>
                </a:r>
              </a:p>
            </p:txBody>
          </p:sp>
          <p:sp>
            <p:nvSpPr>
              <p:cNvPr id="211" name="KingKong"/>
              <p:cNvSpPr txBox="1"/>
              <p:nvPr/>
            </p:nvSpPr>
            <p:spPr>
              <a:xfrm>
                <a:off x="4583422" y="3555403"/>
                <a:ext cx="1295822" cy="3431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KingKong</a:t>
                </a:r>
              </a:p>
            </p:txBody>
          </p:sp>
          <p:sp>
            <p:nvSpPr>
              <p:cNvPr id="212" name="Caesar"/>
              <p:cNvSpPr txBox="1"/>
              <p:nvPr/>
            </p:nvSpPr>
            <p:spPr>
              <a:xfrm>
                <a:off x="5191988" y="1526963"/>
                <a:ext cx="788149" cy="3431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Caesar</a:t>
                </a:r>
              </a:p>
            </p:txBody>
          </p:sp>
          <p:pic>
            <p:nvPicPr>
              <p:cNvPr id="213" name="图像" descr="图像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139003" y="1854739"/>
                <a:ext cx="894119" cy="106883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15" name="开始, 三天给一次橡果"/>
            <p:cNvSpPr txBox="1"/>
            <p:nvPr/>
          </p:nvSpPr>
          <p:spPr>
            <a:xfrm>
              <a:off x="2438131" y="476442"/>
              <a:ext cx="2071758" cy="71746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700"/>
              </a:lvl1pPr>
            </a:lstStyle>
            <a:p>
              <a:pPr/>
              <a:r>
                <a:t>开始, 三天给一次橡果</a:t>
              </a:r>
            </a:p>
          </p:txBody>
        </p:sp>
      </p:grpSp>
      <p:pic>
        <p:nvPicPr>
          <p:cNvPr id="217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32611" y="3945429"/>
            <a:ext cx="7687734" cy="5069668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朝生暮死 ( zhao si )"/>
          <p:cNvSpPr txBox="1"/>
          <p:nvPr/>
        </p:nvSpPr>
        <p:spPr>
          <a:xfrm>
            <a:off x="4490338" y="1940983"/>
            <a:ext cx="402412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朝生暮死 ( zhao si 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2573993"/>
            <a:ext cx="5117294" cy="38379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26537" y="2594630"/>
            <a:ext cx="5062263" cy="3796698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공통점?"/>
          <p:cNvSpPr txBox="1"/>
          <p:nvPr/>
        </p:nvSpPr>
        <p:spPr>
          <a:xfrm>
            <a:off x="5724931" y="1486255"/>
            <a:ext cx="1554938" cy="685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5E5E5E"/>
                </a:solidFill>
              </a:defRPr>
            </a:lvl1pPr>
          </a:lstStyle>
          <a:p>
            <a:pPr/>
            <a:r>
              <a:t>공통점?</a:t>
            </a:r>
          </a:p>
        </p:txBody>
      </p:sp>
      <p:sp>
        <p:nvSpPr>
          <p:cNvPr id="223" name="线条"/>
          <p:cNvSpPr/>
          <p:nvPr/>
        </p:nvSpPr>
        <p:spPr>
          <a:xfrm flipV="1">
            <a:off x="1650999" y="2762277"/>
            <a:ext cx="4106136" cy="3064934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线条"/>
          <p:cNvSpPr/>
          <p:nvPr/>
        </p:nvSpPr>
        <p:spPr>
          <a:xfrm flipV="1">
            <a:off x="7552266" y="2762277"/>
            <a:ext cx="4106136" cy="3064934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箭头 7"/>
          <p:cNvSpPr/>
          <p:nvPr/>
        </p:nvSpPr>
        <p:spPr>
          <a:xfrm rot="1071105">
            <a:off x="4017781" y="4042222"/>
            <a:ext cx="1241523" cy="1588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233" y="0"/>
                </a:moveTo>
                <a:lnTo>
                  <a:pt x="21600" y="7818"/>
                </a:lnTo>
                <a:lnTo>
                  <a:pt x="17473" y="7818"/>
                </a:lnTo>
                <a:cubicBezTo>
                  <a:pt x="17473" y="7860"/>
                  <a:pt x="17475" y="7904"/>
                  <a:pt x="17475" y="7946"/>
                </a:cubicBezTo>
                <a:cubicBezTo>
                  <a:pt x="17475" y="15487"/>
                  <a:pt x="9652" y="21600"/>
                  <a:pt x="2" y="21600"/>
                </a:cubicBezTo>
                <a:cubicBezTo>
                  <a:pt x="2" y="21600"/>
                  <a:pt x="0" y="21600"/>
                  <a:pt x="0" y="21600"/>
                </a:cubicBezTo>
                <a:lnTo>
                  <a:pt x="0" y="16556"/>
                </a:lnTo>
                <a:cubicBezTo>
                  <a:pt x="0" y="16556"/>
                  <a:pt x="2" y="16556"/>
                  <a:pt x="2" y="16556"/>
                </a:cubicBezTo>
                <a:cubicBezTo>
                  <a:pt x="6088" y="16556"/>
                  <a:pt x="11022" y="12702"/>
                  <a:pt x="11022" y="7946"/>
                </a:cubicBezTo>
                <a:cubicBezTo>
                  <a:pt x="11022" y="7903"/>
                  <a:pt x="11018" y="7860"/>
                  <a:pt x="11018" y="7818"/>
                </a:cubicBezTo>
                <a:lnTo>
                  <a:pt x="6864" y="7818"/>
                </a:lnTo>
                <a:lnTo>
                  <a:pt x="14233" y="0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箭头 7"/>
          <p:cNvSpPr/>
          <p:nvPr/>
        </p:nvSpPr>
        <p:spPr>
          <a:xfrm rot="1071105">
            <a:off x="9631181" y="4042222"/>
            <a:ext cx="1241523" cy="1588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233" y="0"/>
                </a:moveTo>
                <a:lnTo>
                  <a:pt x="21600" y="7818"/>
                </a:lnTo>
                <a:lnTo>
                  <a:pt x="17473" y="7818"/>
                </a:lnTo>
                <a:cubicBezTo>
                  <a:pt x="17473" y="7860"/>
                  <a:pt x="17475" y="7904"/>
                  <a:pt x="17475" y="7946"/>
                </a:cubicBezTo>
                <a:cubicBezTo>
                  <a:pt x="17475" y="15487"/>
                  <a:pt x="9652" y="21600"/>
                  <a:pt x="2" y="21600"/>
                </a:cubicBezTo>
                <a:cubicBezTo>
                  <a:pt x="2" y="21600"/>
                  <a:pt x="0" y="21600"/>
                  <a:pt x="0" y="21600"/>
                </a:cubicBezTo>
                <a:lnTo>
                  <a:pt x="0" y="16556"/>
                </a:lnTo>
                <a:cubicBezTo>
                  <a:pt x="0" y="16556"/>
                  <a:pt x="2" y="16556"/>
                  <a:pt x="2" y="16556"/>
                </a:cubicBezTo>
                <a:cubicBezTo>
                  <a:pt x="6088" y="16556"/>
                  <a:pt x="11022" y="12702"/>
                  <a:pt x="11022" y="7946"/>
                </a:cubicBezTo>
                <a:cubicBezTo>
                  <a:pt x="11022" y="7903"/>
                  <a:pt x="11018" y="7860"/>
                  <a:pt x="11018" y="7818"/>
                </a:cubicBezTo>
                <a:lnTo>
                  <a:pt x="6864" y="7818"/>
                </a:lnTo>
                <a:lnTo>
                  <a:pt x="14233" y="0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" name="비선형 함수"/>
          <p:cNvSpPr txBox="1"/>
          <p:nvPr/>
        </p:nvSpPr>
        <p:spPr>
          <a:xfrm>
            <a:off x="5393004" y="7223667"/>
            <a:ext cx="2218792" cy="68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5E5E5E"/>
                </a:solidFill>
              </a:defRPr>
            </a:lvl1pPr>
          </a:lstStyle>
          <a:p>
            <a:pPr/>
            <a:r>
              <a:t>비선형 함수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선형 함수?  신경망: “극혐..”"/>
          <p:cNvSpPr txBox="1"/>
          <p:nvPr/>
        </p:nvSpPr>
        <p:spPr>
          <a:xfrm>
            <a:off x="766318" y="1383894"/>
            <a:ext cx="5240884" cy="68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5E5E5E"/>
                </a:solidFill>
              </a:defRPr>
            </a:lvl1pPr>
          </a:lstStyle>
          <a:p>
            <a:pPr/>
            <a:r>
              <a:t>선형 함수?  신경망: “극혐..”</a:t>
            </a:r>
          </a:p>
        </p:txBody>
      </p:sp>
      <p:pic>
        <p:nvPicPr>
          <p:cNvPr id="23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4050" y="2129266"/>
            <a:ext cx="7744316" cy="4569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11782" y="2027326"/>
            <a:ext cx="3353095" cy="3575077"/>
          </a:xfrm>
          <a:prstGeom prst="rect">
            <a:avLst/>
          </a:prstGeom>
          <a:ln w="12700">
            <a:solidFill>
              <a:srgbClr val="D6D5D5"/>
            </a:solidFill>
            <a:miter lim="400000"/>
          </a:ln>
          <a:effectLst>
            <a:outerShdw sx="100000" sy="100000" kx="0" ky="0" algn="b" rotWithShape="0" blurRad="165100" dist="31312" dir="5400000">
              <a:srgbClr val="000000">
                <a:alpha val="16203"/>
              </a:srgbClr>
            </a:outerShdw>
          </a:effectLst>
        </p:spPr>
      </p:pic>
      <p:sp>
        <p:nvSpPr>
          <p:cNvPr id="232" name="h(x) = cx"/>
          <p:cNvSpPr txBox="1"/>
          <p:nvPr/>
        </p:nvSpPr>
        <p:spPr>
          <a:xfrm>
            <a:off x="8797498" y="6242767"/>
            <a:ext cx="133014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h(x) = cx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신경망 에서 사용하는 함수:"/>
          <p:cNvSpPr txBox="1"/>
          <p:nvPr/>
        </p:nvSpPr>
        <p:spPr>
          <a:xfrm>
            <a:off x="641498" y="954162"/>
            <a:ext cx="4163188" cy="592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>
                <a:solidFill>
                  <a:srgbClr val="5E5E5E"/>
                </a:solidFill>
              </a:defRPr>
            </a:lvl1pPr>
          </a:lstStyle>
          <a:p>
            <a:pPr/>
            <a:r>
              <a:t>신경망 에서 사용하는 함수:</a:t>
            </a:r>
          </a:p>
        </p:txBody>
      </p:sp>
      <p:sp>
        <p:nvSpPr>
          <p:cNvPr id="235" name="ReLU (Rectified Linear Unit)"/>
          <p:cNvSpPr txBox="1"/>
          <p:nvPr/>
        </p:nvSpPr>
        <p:spPr>
          <a:xfrm>
            <a:off x="1073803" y="1637048"/>
            <a:ext cx="4828490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E5E5E"/>
                </a:solidFill>
              </a:defRPr>
            </a:lvl1pPr>
          </a:lstStyle>
          <a:p>
            <a:pPr/>
            <a:r>
              <a:t>ReLU (Rectified Linear Unit)</a:t>
            </a:r>
          </a:p>
        </p:txBody>
      </p:sp>
      <p:pic>
        <p:nvPicPr>
          <p:cNvPr id="23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7316" y="2563283"/>
            <a:ext cx="3791826" cy="1496391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https://blog.csdn.net/u012526120/article/details/49149317">
            <a:hlinkClick r:id="rId3" invalidUrl="" action="" tgtFrame="" tooltip="" history="1" highlightClick="0" endSnd="0"/>
          </p:cNvPr>
          <p:cNvSpPr txBox="1"/>
          <p:nvPr/>
        </p:nvSpPr>
        <p:spPr>
          <a:xfrm>
            <a:off x="2623914" y="8260822"/>
            <a:ext cx="853226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https://blog.csdn.net/u012526120/article/details/49149317</a:t>
            </a:r>
          </a:p>
        </p:txBody>
      </p:sp>
      <p:pic>
        <p:nvPicPr>
          <p:cNvPr id="238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76725" y="2707346"/>
            <a:ext cx="5471960" cy="827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73803" y="4462823"/>
            <a:ext cx="4828490" cy="3621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https://blog.csdn.net/u012526120/article/details/49149317">
            <a:hlinkClick r:id="rId2" invalidUrl="" action="" tgtFrame="" tooltip="" history="1" highlightClick="0" endSnd="0"/>
          </p:cNvPr>
          <p:cNvSpPr txBox="1"/>
          <p:nvPr/>
        </p:nvSpPr>
        <p:spPr>
          <a:xfrm>
            <a:off x="2236266" y="8826248"/>
            <a:ext cx="853226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https://blog.csdn.net/u012526120/article/details/49149317</a:t>
            </a:r>
          </a:p>
        </p:txBody>
      </p:sp>
      <p:sp>
        <p:nvSpPr>
          <p:cNvPr id="242" name="梯度饱和。当函数激活值接近于0或者1时，函数的梯度接近于0。在反向传播计算梯度过程中：δ(l)=(W(l))Tδ(l+1)∗f′(z(L))δ(l)=(W(l))Tδ(l+1)∗f′(z(L))，每层残差接近于0，计算出的梯度也不可避免地接近于0。这样在参数微调过程中，会引起参数弥散问题，传到前几层的梯度已经非常靠近0了，参数几乎不会再更新。…"/>
          <p:cNvSpPr txBox="1"/>
          <p:nvPr/>
        </p:nvSpPr>
        <p:spPr>
          <a:xfrm>
            <a:off x="842259" y="1518170"/>
            <a:ext cx="11685228" cy="125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22250" indent="-222250" algn="l">
              <a:buSzPct val="145000"/>
              <a:buChar char="•"/>
              <a:defRPr b="0" sz="1600">
                <a:solidFill>
                  <a:srgbClr val="5E5E5E"/>
                </a:solidFill>
              </a:defRPr>
            </a:pPr>
            <a:r>
              <a:t>梯度饱和。当函数激活值接近于0或者1时，函数的梯度接近于0。在反向传播计算梯度过程中：δ(l)=(W(l))Tδ(l+1)∗f′(z(L))δ(l)=(W(l))Tδ(l+1)∗f′(z(L))，每层残差接近于0，计算出的梯度也不可避免地接近于0。这样在参数微调过程中，会引起参数弥散问题，传到前几层的梯度已经非常靠近0了，参数几乎不会再更新。</a:t>
            </a:r>
          </a:p>
          <a:p>
            <a:pPr marL="222250" indent="-222250" algn="l" defTabSz="457200">
              <a:lnSpc>
                <a:spcPts val="3600"/>
              </a:lnSpc>
              <a:buSzPct val="145000"/>
              <a:buChar char="•"/>
              <a:defRPr b="0" sz="16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函数输出不是以0为中心的。我们更偏向于当激活函数的输入是0时，输出也是0的函数。</a:t>
            </a:r>
          </a:p>
        </p:txBody>
      </p:sp>
      <p:sp>
        <p:nvSpPr>
          <p:cNvPr id="243" name="sigmoid:"/>
          <p:cNvSpPr txBox="1"/>
          <p:nvPr/>
        </p:nvSpPr>
        <p:spPr>
          <a:xfrm>
            <a:off x="733340" y="881808"/>
            <a:ext cx="135483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sigmoid:</a:t>
            </a:r>
          </a:p>
        </p:txBody>
      </p:sp>
      <p:pic>
        <p:nvPicPr>
          <p:cNvPr id="24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rcRect l="0" t="0" r="0" b="18045"/>
          <a:stretch>
            <a:fillRect/>
          </a:stretch>
        </p:blipFill>
        <p:spPr>
          <a:xfrm>
            <a:off x="1879210" y="3042579"/>
            <a:ext cx="8328063" cy="2266659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tanh"/>
          <p:cNvSpPr txBox="1"/>
          <p:nvPr/>
        </p:nvSpPr>
        <p:spPr>
          <a:xfrm>
            <a:off x="8658950" y="4493508"/>
            <a:ext cx="75803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tanh</a:t>
            </a:r>
          </a:p>
        </p:txBody>
      </p:sp>
      <p:sp>
        <p:nvSpPr>
          <p:cNvPr id="246" name="梯度不饱和。梯度计算公式为：1{x&gt;0}1{x&gt;0}。因此在反向传播过程中，减轻了梯度弥散的问题，神经网络前几层的参数也可以很快的更新。计算速度快。正向传播过程中，sigmoid和tanh函数计算激活值时需要计算指数，而Relu函数仅需要设置阈值。如果x&lt;0,f(x)=0x&lt;0,f(x)=0，如果x&gt;0,f(x)=xx&gt;0,f(x)=x。加快了正向传播的计算速度。"/>
          <p:cNvSpPr txBox="1"/>
          <p:nvPr/>
        </p:nvSpPr>
        <p:spPr>
          <a:xfrm>
            <a:off x="4912847" y="6494407"/>
            <a:ext cx="6872428" cy="1451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208359" indent="-208359" algn="l">
              <a:buSzPct val="145000"/>
              <a:buChar char="•"/>
              <a:defRPr b="0" sz="1500">
                <a:solidFill>
                  <a:srgbClr val="5E5E5E"/>
                </a:solidFill>
              </a:defRPr>
            </a:lvl1pPr>
          </a:lstStyle>
          <a:p>
            <a:pPr/>
            <a:r>
              <a:t>梯度不饱和。梯度计算公式为：1{x&gt;0}1{x&gt;0}。因此在反向传播过程中，减轻了梯度弥散的问题，神经网络前几层的参数也可以很快的更新。计算速度快。正向传播过程中，sigmoid和tanh函数计算激活值时需要计算指数，而Relu函数仅需要设置阈值。如果x&lt;0,f(x)=0x&lt;0,f(x)=0，如果x&gt;0,f(x)=xx&gt;0,f(x)=x。加快了正向传播的计算速度。</a:t>
            </a:r>
          </a:p>
        </p:txBody>
      </p:sp>
      <p:sp>
        <p:nvSpPr>
          <p:cNvPr id="247" name="ReLU:"/>
          <p:cNvSpPr txBox="1"/>
          <p:nvPr/>
        </p:nvSpPr>
        <p:spPr>
          <a:xfrm>
            <a:off x="1142792" y="5344986"/>
            <a:ext cx="100066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ReLU:</a:t>
            </a:r>
          </a:p>
        </p:txBody>
      </p:sp>
      <p:pic>
        <p:nvPicPr>
          <p:cNvPr id="248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0652" y="6048404"/>
            <a:ext cx="3124146" cy="2343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3.3 다차원 배열의 계산"/>
          <p:cNvSpPr txBox="1"/>
          <p:nvPr/>
        </p:nvSpPr>
        <p:spPr>
          <a:xfrm>
            <a:off x="584200" y="889000"/>
            <a:ext cx="4422039" cy="68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600">
                <a:solidFill>
                  <a:srgbClr val="5E5E5E"/>
                </a:solidFill>
              </a:defRPr>
            </a:lvl1pPr>
          </a:lstStyle>
          <a:p>
            <a:pPr/>
            <a:r>
              <a:t>3.3 다차원 배열의 계산 </a:t>
            </a:r>
          </a:p>
        </p:txBody>
      </p:sp>
      <p:pic>
        <p:nvPicPr>
          <p:cNvPr id="25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278" y="1831139"/>
            <a:ext cx="6223001" cy="3695701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矩形"/>
          <p:cNvSpPr/>
          <p:nvPr/>
        </p:nvSpPr>
        <p:spPr>
          <a:xfrm>
            <a:off x="1695122" y="3783012"/>
            <a:ext cx="1843501" cy="421118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3" name="矩形"/>
          <p:cNvSpPr/>
          <p:nvPr/>
        </p:nvSpPr>
        <p:spPr>
          <a:xfrm>
            <a:off x="1695122" y="4485583"/>
            <a:ext cx="1843501" cy="421118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5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90971" y="4516340"/>
            <a:ext cx="6473659" cy="2999634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배열 간 곱하기"/>
          <p:cNvSpPr txBox="1"/>
          <p:nvPr/>
        </p:nvSpPr>
        <p:spPr>
          <a:xfrm>
            <a:off x="5574901" y="3951854"/>
            <a:ext cx="2157578" cy="552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E5E5E"/>
                </a:solidFill>
              </a:defRPr>
            </a:lvl1pPr>
          </a:lstStyle>
          <a:p>
            <a:pPr/>
            <a:r>
              <a:t>배열 간 곱하기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337" y="1682490"/>
            <a:ext cx="6504742" cy="2570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MG_0143_.png" descr="IMG_0143_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9577" y="4854832"/>
            <a:ext cx="9861971" cy="3487183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1. ( a , b ) * ( c , d ) = ( a , d )"/>
          <p:cNvSpPr txBox="1"/>
          <p:nvPr/>
        </p:nvSpPr>
        <p:spPr>
          <a:xfrm>
            <a:off x="753200" y="859445"/>
            <a:ext cx="4318407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pPr/>
            <a:r>
              <a:t>1. ( a , b ) * ( c , d ) = ( a , d 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成组"/>
          <p:cNvGrpSpPr/>
          <p:nvPr/>
        </p:nvGrpSpPr>
        <p:grpSpPr>
          <a:xfrm>
            <a:off x="678035" y="1656293"/>
            <a:ext cx="10890455" cy="4721471"/>
            <a:chOff x="0" y="0"/>
            <a:chExt cx="10890453" cy="4721469"/>
          </a:xfrm>
        </p:grpSpPr>
        <p:pic>
          <p:nvPicPr>
            <p:cNvPr id="261" name="IMG_0143.png" descr="IMG_0143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890454" cy="47214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2" name="椭圆形"/>
            <p:cNvSpPr/>
            <p:nvPr/>
          </p:nvSpPr>
          <p:spPr>
            <a:xfrm>
              <a:off x="4042288" y="3195862"/>
              <a:ext cx="124598" cy="115475"/>
            </a:xfrm>
            <a:prstGeom prst="ellipse">
              <a:avLst/>
            </a:prstGeom>
            <a:noFill/>
            <a:ln w="127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64" name="2. 행? 열?"/>
          <p:cNvSpPr txBox="1"/>
          <p:nvPr/>
        </p:nvSpPr>
        <p:spPr>
          <a:xfrm>
            <a:off x="753200" y="859445"/>
            <a:ext cx="1511707" cy="525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pPr/>
            <a:r>
              <a:t>2. 행? 열?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9848" y="1910900"/>
            <a:ext cx="7297397" cy="3189174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신경망 구축시 주의해야 할 점"/>
          <p:cNvSpPr txBox="1"/>
          <p:nvPr/>
        </p:nvSpPr>
        <p:spPr>
          <a:xfrm>
            <a:off x="753200" y="859445"/>
            <a:ext cx="3908959" cy="525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pPr/>
            <a:r>
              <a:t>신경망 구축시 주의해야 할 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2310" y="2753929"/>
            <a:ext cx="9600180" cy="4784090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갑작스러운 잠깐의 휴식 타임~"/>
          <p:cNvSpPr txBox="1"/>
          <p:nvPr/>
        </p:nvSpPr>
        <p:spPr>
          <a:xfrm>
            <a:off x="4644796" y="1957920"/>
            <a:ext cx="3715208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갑작스러운 잠깐의 휴식 타임~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3.1 퍼셉트론에서 신경망으로…"/>
          <p:cNvSpPr txBox="1"/>
          <p:nvPr/>
        </p:nvSpPr>
        <p:spPr>
          <a:xfrm>
            <a:off x="1803534" y="2552700"/>
            <a:ext cx="5275441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lnSpc>
                <a:spcPct val="150000"/>
              </a:lnSpc>
              <a:defRPr sz="296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3.1 퍼셉트론에서 신경망으로 </a:t>
            </a:r>
          </a:p>
          <a:p>
            <a:pPr algn="l" defTabSz="457200">
              <a:lnSpc>
                <a:spcPct val="150000"/>
              </a:lnSpc>
              <a:defRPr sz="296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3.2 활성화 함수 </a:t>
            </a:r>
          </a:p>
          <a:p>
            <a:pPr algn="l" defTabSz="457200">
              <a:lnSpc>
                <a:spcPct val="150000"/>
              </a:lnSpc>
              <a:defRPr sz="296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3.3 다차원 배열의 계산 </a:t>
            </a:r>
          </a:p>
          <a:p>
            <a:pPr algn="l" defTabSz="457200">
              <a:lnSpc>
                <a:spcPct val="150000"/>
              </a:lnSpc>
              <a:defRPr sz="296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3.4 3층 신경망 구현하기 </a:t>
            </a:r>
          </a:p>
          <a:p>
            <a:pPr algn="l" defTabSz="457200">
              <a:lnSpc>
                <a:spcPct val="150000"/>
              </a:lnSpc>
              <a:defRPr sz="296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3.5 출력층 설계하기 </a:t>
            </a:r>
          </a:p>
          <a:p>
            <a:pPr algn="l" defTabSz="457200">
              <a:lnSpc>
                <a:spcPct val="150000"/>
              </a:lnSpc>
              <a:defRPr sz="296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3.6 손글씨 숫자 인식 </a:t>
            </a:r>
          </a:p>
        </p:txBody>
      </p:sp>
      <p:sp>
        <p:nvSpPr>
          <p:cNvPr id="125" name="矩形"/>
          <p:cNvSpPr/>
          <p:nvPr/>
        </p:nvSpPr>
        <p:spPr>
          <a:xfrm>
            <a:off x="1735162" y="2426172"/>
            <a:ext cx="5412185" cy="2872387"/>
          </a:xfrm>
          <a:prstGeom prst="rect">
            <a:avLst/>
          </a:prstGeom>
          <a:ln w="25400">
            <a:solidFill>
              <a:schemeClr val="accent2">
                <a:hueOff val="167855"/>
                <a:satOff val="17755"/>
                <a:lumOff val="-166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9848" y="1910900"/>
            <a:ext cx="7297397" cy="3189174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신경망 구축시 주의해야 할 점"/>
          <p:cNvSpPr txBox="1"/>
          <p:nvPr/>
        </p:nvSpPr>
        <p:spPr>
          <a:xfrm>
            <a:off x="753200" y="859445"/>
            <a:ext cx="3908959" cy="525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pPr/>
            <a:r>
              <a:t>신경망 구축시 주의해야 할 점</a:t>
            </a:r>
          </a:p>
        </p:txBody>
      </p:sp>
      <p:sp>
        <p:nvSpPr>
          <p:cNvPr id="274" name="자 그러면 머리도 쉬어 볼 겸, 위에 식을 코드로 표현 해볼까요?…"/>
          <p:cNvSpPr txBox="1"/>
          <p:nvPr/>
        </p:nvSpPr>
        <p:spPr>
          <a:xfrm>
            <a:off x="2324431" y="6335475"/>
            <a:ext cx="7628231" cy="1222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자 그러면 머리도 쉬어 볼 겸, 위에 식을 코드로 표현 해볼까요?</a:t>
            </a:r>
          </a:p>
          <a:p>
            <a:pPr algn="l"/>
          </a:p>
          <a:p>
            <a:pPr algn="l"/>
            <a:r>
              <a:t>* np.dot ( Array1, Array2 )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3.4 3층 신경망 구현하기"/>
          <p:cNvSpPr txBox="1"/>
          <p:nvPr/>
        </p:nvSpPr>
        <p:spPr>
          <a:xfrm>
            <a:off x="584200" y="889000"/>
            <a:ext cx="4549140" cy="68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600">
                <a:solidFill>
                  <a:srgbClr val="5E5E5E"/>
                </a:solidFill>
              </a:defRPr>
            </a:lvl1pPr>
          </a:lstStyle>
          <a:p>
            <a:pPr/>
            <a:r>
              <a:t>3.4 3층 신경망 구현하기</a:t>
            </a:r>
          </a:p>
        </p:txBody>
      </p:sp>
      <p:pic>
        <p:nvPicPr>
          <p:cNvPr id="27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350" y="2129266"/>
            <a:ext cx="10960100" cy="5854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7150" y="2433217"/>
            <a:ext cx="10350500" cy="4876801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표기법"/>
          <p:cNvSpPr txBox="1"/>
          <p:nvPr/>
        </p:nvSpPr>
        <p:spPr>
          <a:xfrm>
            <a:off x="1164648" y="958100"/>
            <a:ext cx="116890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200">
                <a:solidFill>
                  <a:srgbClr val="5E5E5E"/>
                </a:solidFill>
              </a:defRPr>
            </a:lvl1pPr>
          </a:lstStyle>
          <a:p>
            <a:pPr/>
            <a:r>
              <a:t>표기법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2962" y="1971172"/>
            <a:ext cx="8589660" cy="54651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12115" y="2122135"/>
            <a:ext cx="5721139" cy="10823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09950" y="6791932"/>
            <a:ext cx="3818413" cy="866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70049" y="7876290"/>
            <a:ext cx="8098216" cy="14749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8650" y="1722017"/>
            <a:ext cx="9207500" cy="629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오늘의 마지막:"/>
          <p:cNvSpPr txBox="1"/>
          <p:nvPr/>
        </p:nvSpPr>
        <p:spPr>
          <a:xfrm>
            <a:off x="368853" y="532298"/>
            <a:ext cx="1865682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pPr/>
            <a:r>
              <a:t>오늘의 마지막:</a:t>
            </a:r>
          </a:p>
        </p:txBody>
      </p:sp>
      <p:sp>
        <p:nvSpPr>
          <p:cNvPr id="290" name="x1"/>
          <p:cNvSpPr/>
          <p:nvPr/>
        </p:nvSpPr>
        <p:spPr>
          <a:xfrm>
            <a:off x="2013500" y="3782138"/>
            <a:ext cx="1270001" cy="1270001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x1</a:t>
            </a:r>
          </a:p>
        </p:txBody>
      </p:sp>
      <p:sp>
        <p:nvSpPr>
          <p:cNvPr id="291" name="x2"/>
          <p:cNvSpPr/>
          <p:nvPr/>
        </p:nvSpPr>
        <p:spPr>
          <a:xfrm>
            <a:off x="2013500" y="5676449"/>
            <a:ext cx="1270001" cy="1270001"/>
          </a:xfrm>
          <a:prstGeom prst="ellipse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x2</a:t>
            </a:r>
          </a:p>
        </p:txBody>
      </p:sp>
      <p:sp>
        <p:nvSpPr>
          <p:cNvPr id="292" name="a1 -&gt; z1"/>
          <p:cNvSpPr/>
          <p:nvPr/>
        </p:nvSpPr>
        <p:spPr>
          <a:xfrm>
            <a:off x="4793977" y="3176667"/>
            <a:ext cx="1270001" cy="1270001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1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a1 -&gt; z1</a:t>
            </a:r>
          </a:p>
        </p:txBody>
      </p:sp>
      <p:sp>
        <p:nvSpPr>
          <p:cNvPr id="293" name="圆形"/>
          <p:cNvSpPr/>
          <p:nvPr/>
        </p:nvSpPr>
        <p:spPr>
          <a:xfrm>
            <a:off x="4793977" y="5024281"/>
            <a:ext cx="1270001" cy="1270001"/>
          </a:xfrm>
          <a:prstGeom prst="ellipse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" name="圆形"/>
          <p:cNvSpPr/>
          <p:nvPr/>
        </p:nvSpPr>
        <p:spPr>
          <a:xfrm>
            <a:off x="4793977" y="6871896"/>
            <a:ext cx="1270001" cy="1270001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a2 -&gt; z2"/>
          <p:cNvSpPr/>
          <p:nvPr/>
        </p:nvSpPr>
        <p:spPr>
          <a:xfrm>
            <a:off x="7574454" y="3828835"/>
            <a:ext cx="1270001" cy="1270001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1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a2 -&gt; z2</a:t>
            </a:r>
          </a:p>
        </p:txBody>
      </p:sp>
      <p:sp>
        <p:nvSpPr>
          <p:cNvPr id="296" name="圆形"/>
          <p:cNvSpPr/>
          <p:nvPr/>
        </p:nvSpPr>
        <p:spPr>
          <a:xfrm>
            <a:off x="7574454" y="5676449"/>
            <a:ext cx="1270001" cy="1270001"/>
          </a:xfrm>
          <a:prstGeom prst="ellipse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7" name="y1"/>
          <p:cNvSpPr/>
          <p:nvPr/>
        </p:nvSpPr>
        <p:spPr>
          <a:xfrm>
            <a:off x="10258190" y="3845273"/>
            <a:ext cx="1270001" cy="1270001"/>
          </a:xfrm>
          <a:prstGeom prst="ellipse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0">
            <a:solidFill>
              <a:srgbClr val="FFFFFF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y1</a:t>
            </a:r>
          </a:p>
        </p:txBody>
      </p:sp>
      <p:sp>
        <p:nvSpPr>
          <p:cNvPr id="298" name="y2"/>
          <p:cNvSpPr/>
          <p:nvPr/>
        </p:nvSpPr>
        <p:spPr>
          <a:xfrm>
            <a:off x="10258190" y="5692887"/>
            <a:ext cx="1270001" cy="1270001"/>
          </a:xfrm>
          <a:prstGeom prst="ellipse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0">
            <a:solidFill>
              <a:srgbClr val="FFFFFF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y2</a:t>
            </a:r>
          </a:p>
        </p:txBody>
      </p:sp>
      <p:sp>
        <p:nvSpPr>
          <p:cNvPr id="299" name="线条"/>
          <p:cNvSpPr/>
          <p:nvPr/>
        </p:nvSpPr>
        <p:spPr>
          <a:xfrm flipV="1">
            <a:off x="3274323" y="3888165"/>
            <a:ext cx="1550957" cy="448222"/>
          </a:xfrm>
          <a:prstGeom prst="line">
            <a:avLst/>
          </a:prstGeom>
          <a:ln w="508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0" name="1"/>
          <p:cNvSpPr/>
          <p:nvPr/>
        </p:nvSpPr>
        <p:spPr>
          <a:xfrm>
            <a:off x="2013500" y="2023691"/>
            <a:ext cx="1270001" cy="127000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01" name="1"/>
          <p:cNvSpPr/>
          <p:nvPr/>
        </p:nvSpPr>
        <p:spPr>
          <a:xfrm>
            <a:off x="4793977" y="1611704"/>
            <a:ext cx="1270001" cy="127000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02" name="1"/>
          <p:cNvSpPr/>
          <p:nvPr/>
        </p:nvSpPr>
        <p:spPr>
          <a:xfrm>
            <a:off x="7574454" y="2023691"/>
            <a:ext cx="1270001" cy="127000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03" name="线条"/>
          <p:cNvSpPr/>
          <p:nvPr/>
        </p:nvSpPr>
        <p:spPr>
          <a:xfrm>
            <a:off x="3146664" y="4434295"/>
            <a:ext cx="1593724" cy="1167193"/>
          </a:xfrm>
          <a:prstGeom prst="line">
            <a:avLst/>
          </a:prstGeom>
          <a:ln w="508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4" name="线条"/>
          <p:cNvSpPr/>
          <p:nvPr/>
        </p:nvSpPr>
        <p:spPr>
          <a:xfrm>
            <a:off x="3146856" y="4434341"/>
            <a:ext cx="1597010" cy="2956623"/>
          </a:xfrm>
          <a:prstGeom prst="line">
            <a:avLst/>
          </a:prstGeom>
          <a:ln w="508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5" name="线条"/>
          <p:cNvSpPr/>
          <p:nvPr/>
        </p:nvSpPr>
        <p:spPr>
          <a:xfrm flipV="1">
            <a:off x="3233372" y="3973624"/>
            <a:ext cx="1423357" cy="2284071"/>
          </a:xfrm>
          <a:prstGeom prst="line">
            <a:avLst/>
          </a:prstGeom>
          <a:ln w="508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6" name="线条"/>
          <p:cNvSpPr/>
          <p:nvPr/>
        </p:nvSpPr>
        <p:spPr>
          <a:xfrm flipV="1">
            <a:off x="3142655" y="5676448"/>
            <a:ext cx="1599530" cy="685141"/>
          </a:xfrm>
          <a:prstGeom prst="line">
            <a:avLst/>
          </a:prstGeom>
          <a:ln w="508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7" name="线条"/>
          <p:cNvSpPr/>
          <p:nvPr/>
        </p:nvSpPr>
        <p:spPr>
          <a:xfrm>
            <a:off x="3143236" y="6450623"/>
            <a:ext cx="1600322" cy="984015"/>
          </a:xfrm>
          <a:prstGeom prst="line">
            <a:avLst/>
          </a:prstGeom>
          <a:ln w="508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8" name="线条"/>
          <p:cNvSpPr/>
          <p:nvPr/>
        </p:nvSpPr>
        <p:spPr>
          <a:xfrm>
            <a:off x="6065343" y="3819857"/>
            <a:ext cx="1512917" cy="577892"/>
          </a:xfrm>
          <a:prstGeom prst="line">
            <a:avLst/>
          </a:prstGeom>
          <a:ln w="508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9" name="线条"/>
          <p:cNvSpPr/>
          <p:nvPr/>
        </p:nvSpPr>
        <p:spPr>
          <a:xfrm>
            <a:off x="6065534" y="3819902"/>
            <a:ext cx="1518595" cy="2120804"/>
          </a:xfrm>
          <a:prstGeom prst="line">
            <a:avLst/>
          </a:prstGeom>
          <a:ln w="508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0" name="线条"/>
          <p:cNvSpPr/>
          <p:nvPr/>
        </p:nvSpPr>
        <p:spPr>
          <a:xfrm flipV="1">
            <a:off x="6054543" y="4372674"/>
            <a:ext cx="1440783" cy="1270474"/>
          </a:xfrm>
          <a:prstGeom prst="line">
            <a:avLst/>
          </a:prstGeom>
          <a:ln w="508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1" name="线条"/>
          <p:cNvSpPr/>
          <p:nvPr/>
        </p:nvSpPr>
        <p:spPr>
          <a:xfrm>
            <a:off x="6022271" y="5717452"/>
            <a:ext cx="1499430" cy="272931"/>
          </a:xfrm>
          <a:prstGeom prst="line">
            <a:avLst/>
          </a:prstGeom>
          <a:ln w="508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2" name="线条"/>
          <p:cNvSpPr/>
          <p:nvPr/>
        </p:nvSpPr>
        <p:spPr>
          <a:xfrm flipV="1">
            <a:off x="6117865" y="4499917"/>
            <a:ext cx="1362983" cy="3036641"/>
          </a:xfrm>
          <a:prstGeom prst="line">
            <a:avLst/>
          </a:prstGeom>
          <a:ln w="508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3" name="线条"/>
          <p:cNvSpPr/>
          <p:nvPr/>
        </p:nvSpPr>
        <p:spPr>
          <a:xfrm flipV="1">
            <a:off x="6141464" y="6402538"/>
            <a:ext cx="1364422" cy="1059735"/>
          </a:xfrm>
          <a:prstGeom prst="line">
            <a:avLst/>
          </a:prstGeom>
          <a:ln w="508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4" name="线条"/>
          <p:cNvSpPr/>
          <p:nvPr/>
        </p:nvSpPr>
        <p:spPr>
          <a:xfrm>
            <a:off x="8872708" y="4389103"/>
            <a:ext cx="1357228" cy="1"/>
          </a:xfrm>
          <a:prstGeom prst="line">
            <a:avLst/>
          </a:prstGeom>
          <a:ln w="508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5" name="线条"/>
          <p:cNvSpPr/>
          <p:nvPr/>
        </p:nvSpPr>
        <p:spPr>
          <a:xfrm>
            <a:off x="8872899" y="4389148"/>
            <a:ext cx="1422176" cy="1830418"/>
          </a:xfrm>
          <a:prstGeom prst="line">
            <a:avLst/>
          </a:prstGeom>
          <a:ln w="508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6" name="线条"/>
          <p:cNvSpPr/>
          <p:nvPr/>
        </p:nvSpPr>
        <p:spPr>
          <a:xfrm flipV="1">
            <a:off x="8861908" y="4364736"/>
            <a:ext cx="1368028" cy="1847658"/>
          </a:xfrm>
          <a:prstGeom prst="line">
            <a:avLst/>
          </a:prstGeom>
          <a:ln w="508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7" name="线条"/>
          <p:cNvSpPr/>
          <p:nvPr/>
        </p:nvSpPr>
        <p:spPr>
          <a:xfrm>
            <a:off x="8889944" y="6339393"/>
            <a:ext cx="1223792" cy="1"/>
          </a:xfrm>
          <a:prstGeom prst="line">
            <a:avLst/>
          </a:prstGeom>
          <a:ln w="508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8" name="0.3"/>
          <p:cNvSpPr txBox="1"/>
          <p:nvPr/>
        </p:nvSpPr>
        <p:spPr>
          <a:xfrm>
            <a:off x="3391752" y="4302838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319" name="0.1"/>
          <p:cNvSpPr txBox="1"/>
          <p:nvPr/>
        </p:nvSpPr>
        <p:spPr>
          <a:xfrm>
            <a:off x="3293891" y="3872322"/>
            <a:ext cx="537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320" name="0.5"/>
          <p:cNvSpPr txBox="1"/>
          <p:nvPr/>
        </p:nvSpPr>
        <p:spPr>
          <a:xfrm>
            <a:off x="2988726" y="4891846"/>
            <a:ext cx="537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pPr/>
            <a:r>
              <a:t>0.5</a:t>
            </a:r>
          </a:p>
        </p:txBody>
      </p:sp>
      <p:sp>
        <p:nvSpPr>
          <p:cNvPr id="321" name="0.4"/>
          <p:cNvSpPr txBox="1"/>
          <p:nvPr/>
        </p:nvSpPr>
        <p:spPr>
          <a:xfrm>
            <a:off x="3391752" y="6080919"/>
            <a:ext cx="537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322" name="0.2"/>
          <p:cNvSpPr txBox="1"/>
          <p:nvPr/>
        </p:nvSpPr>
        <p:spPr>
          <a:xfrm>
            <a:off x="3092378" y="5428752"/>
            <a:ext cx="537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323" name="0.6"/>
          <p:cNvSpPr txBox="1"/>
          <p:nvPr/>
        </p:nvSpPr>
        <p:spPr>
          <a:xfrm>
            <a:off x="3092378" y="6694425"/>
            <a:ext cx="537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324" name="0.2"/>
          <p:cNvSpPr txBox="1"/>
          <p:nvPr/>
        </p:nvSpPr>
        <p:spPr>
          <a:xfrm>
            <a:off x="3391752" y="2568127"/>
            <a:ext cx="537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325" name="0.1"/>
          <p:cNvSpPr txBox="1"/>
          <p:nvPr/>
        </p:nvSpPr>
        <p:spPr>
          <a:xfrm>
            <a:off x="3391752" y="2176690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326" name="0.3"/>
          <p:cNvSpPr txBox="1"/>
          <p:nvPr/>
        </p:nvSpPr>
        <p:spPr>
          <a:xfrm>
            <a:off x="3391752" y="2935317"/>
            <a:ext cx="537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327" name="0.2"/>
          <p:cNvSpPr txBox="1"/>
          <p:nvPr/>
        </p:nvSpPr>
        <p:spPr>
          <a:xfrm>
            <a:off x="6116948" y="2372408"/>
            <a:ext cx="537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328" name="0.1"/>
          <p:cNvSpPr txBox="1"/>
          <p:nvPr/>
        </p:nvSpPr>
        <p:spPr>
          <a:xfrm>
            <a:off x="6116948" y="1980971"/>
            <a:ext cx="537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329" name="0.2"/>
          <p:cNvSpPr txBox="1"/>
          <p:nvPr/>
        </p:nvSpPr>
        <p:spPr>
          <a:xfrm>
            <a:off x="8886475" y="2763846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330" name="0.1"/>
          <p:cNvSpPr txBox="1"/>
          <p:nvPr/>
        </p:nvSpPr>
        <p:spPr>
          <a:xfrm>
            <a:off x="8886475" y="2372408"/>
            <a:ext cx="537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331" name="0.4"/>
          <p:cNvSpPr txBox="1"/>
          <p:nvPr/>
        </p:nvSpPr>
        <p:spPr>
          <a:xfrm>
            <a:off x="6297728" y="3961225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332" name="0.1"/>
          <p:cNvSpPr txBox="1"/>
          <p:nvPr/>
        </p:nvSpPr>
        <p:spPr>
          <a:xfrm>
            <a:off x="6199866" y="3530709"/>
            <a:ext cx="537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333" name="0.5"/>
          <p:cNvSpPr txBox="1"/>
          <p:nvPr/>
        </p:nvSpPr>
        <p:spPr>
          <a:xfrm>
            <a:off x="6011043" y="5793136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0.5</a:t>
            </a:r>
          </a:p>
        </p:txBody>
      </p:sp>
      <p:sp>
        <p:nvSpPr>
          <p:cNvPr id="334" name="0.2"/>
          <p:cNvSpPr txBox="1"/>
          <p:nvPr/>
        </p:nvSpPr>
        <p:spPr>
          <a:xfrm>
            <a:off x="5822923" y="4943903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335" name="0.6"/>
          <p:cNvSpPr txBox="1"/>
          <p:nvPr/>
        </p:nvSpPr>
        <p:spPr>
          <a:xfrm>
            <a:off x="6105103" y="7371256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336" name="0.3"/>
          <p:cNvSpPr txBox="1"/>
          <p:nvPr/>
        </p:nvSpPr>
        <p:spPr>
          <a:xfrm>
            <a:off x="5916983" y="6522023"/>
            <a:ext cx="537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337" name="0.5"/>
          <p:cNvSpPr txBox="1"/>
          <p:nvPr/>
        </p:nvSpPr>
        <p:spPr>
          <a:xfrm>
            <a:off x="1467140" y="6108863"/>
            <a:ext cx="537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0.5</a:t>
            </a:r>
          </a:p>
        </p:txBody>
      </p:sp>
      <p:sp>
        <p:nvSpPr>
          <p:cNvPr id="338" name="1.0"/>
          <p:cNvSpPr txBox="1"/>
          <p:nvPr/>
        </p:nvSpPr>
        <p:spPr>
          <a:xfrm>
            <a:off x="1413109" y="4186608"/>
            <a:ext cx="537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1.0</a:t>
            </a:r>
          </a:p>
        </p:txBody>
      </p:sp>
      <p:sp>
        <p:nvSpPr>
          <p:cNvPr id="339" name="0.3"/>
          <p:cNvSpPr txBox="1"/>
          <p:nvPr/>
        </p:nvSpPr>
        <p:spPr>
          <a:xfrm>
            <a:off x="9075261" y="4373831"/>
            <a:ext cx="537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340" name="0.1"/>
          <p:cNvSpPr txBox="1"/>
          <p:nvPr/>
        </p:nvSpPr>
        <p:spPr>
          <a:xfrm>
            <a:off x="8977400" y="3943316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341" name="0.4"/>
          <p:cNvSpPr txBox="1"/>
          <p:nvPr/>
        </p:nvSpPr>
        <p:spPr>
          <a:xfrm>
            <a:off x="9036162" y="5970350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342" name="0.2"/>
          <p:cNvSpPr txBox="1"/>
          <p:nvPr/>
        </p:nvSpPr>
        <p:spPr>
          <a:xfrm>
            <a:off x="8736787" y="5318183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0.2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成组"/>
          <p:cNvGrpSpPr/>
          <p:nvPr/>
        </p:nvGrpSpPr>
        <p:grpSpPr>
          <a:xfrm>
            <a:off x="609604" y="829222"/>
            <a:ext cx="8355814" cy="5607425"/>
            <a:chOff x="0" y="0"/>
            <a:chExt cx="8355813" cy="5607423"/>
          </a:xfrm>
        </p:grpSpPr>
        <p:sp>
          <p:nvSpPr>
            <p:cNvPr id="344" name="x1"/>
            <p:cNvSpPr/>
            <p:nvPr/>
          </p:nvSpPr>
          <p:spPr>
            <a:xfrm>
              <a:off x="495967" y="1863734"/>
              <a:ext cx="1049116" cy="1090540"/>
            </a:xfrm>
            <a:prstGeom prst="ellipse">
              <a:avLst/>
            </a:prstGeom>
            <a:solidFill>
              <a:schemeClr val="accent3">
                <a:hueOff val="362282"/>
                <a:satOff val="31803"/>
                <a:lumOff val="-182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x1</a:t>
              </a:r>
            </a:p>
          </p:txBody>
        </p:sp>
        <p:sp>
          <p:nvSpPr>
            <p:cNvPr id="345" name="x2"/>
            <p:cNvSpPr/>
            <p:nvPr/>
          </p:nvSpPr>
          <p:spPr>
            <a:xfrm>
              <a:off x="495967" y="3490364"/>
              <a:ext cx="1049116" cy="1090540"/>
            </a:xfrm>
            <a:prstGeom prst="ellipse">
              <a:avLst/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x2</a:t>
              </a:r>
            </a:p>
          </p:txBody>
        </p:sp>
        <p:sp>
          <p:nvSpPr>
            <p:cNvPr id="346" name="a1 -&gt; z1"/>
            <p:cNvSpPr/>
            <p:nvPr/>
          </p:nvSpPr>
          <p:spPr>
            <a:xfrm>
              <a:off x="2792849" y="1343821"/>
              <a:ext cx="1049116" cy="1090540"/>
            </a:xfrm>
            <a:prstGeom prst="ellipse">
              <a:avLst/>
            </a:prstGeom>
            <a:solidFill>
              <a:schemeClr val="accent3">
                <a:hueOff val="362282"/>
                <a:satOff val="31803"/>
                <a:lumOff val="-182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a1 -&gt; z1</a:t>
              </a:r>
            </a:p>
          </p:txBody>
        </p:sp>
        <p:sp>
          <p:nvSpPr>
            <p:cNvPr id="347" name="椭圆形"/>
            <p:cNvSpPr/>
            <p:nvPr/>
          </p:nvSpPr>
          <p:spPr>
            <a:xfrm>
              <a:off x="2792849" y="2930353"/>
              <a:ext cx="1049116" cy="1090540"/>
            </a:xfrm>
            <a:prstGeom prst="ellipse">
              <a:avLst/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8" name="椭圆形"/>
            <p:cNvSpPr/>
            <p:nvPr/>
          </p:nvSpPr>
          <p:spPr>
            <a:xfrm>
              <a:off x="2792849" y="4516884"/>
              <a:ext cx="1049116" cy="1090540"/>
            </a:xfrm>
            <a:prstGeom prst="ellipse">
              <a:avLst/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9" name="a2 -&gt; z2"/>
            <p:cNvSpPr/>
            <p:nvPr/>
          </p:nvSpPr>
          <p:spPr>
            <a:xfrm>
              <a:off x="5089731" y="1903832"/>
              <a:ext cx="1049116" cy="1090540"/>
            </a:xfrm>
            <a:prstGeom prst="ellipse">
              <a:avLst/>
            </a:prstGeom>
            <a:solidFill>
              <a:schemeClr val="accent3">
                <a:hueOff val="362282"/>
                <a:satOff val="31803"/>
                <a:lumOff val="-182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a2 -&gt; z2</a:t>
              </a:r>
            </a:p>
          </p:txBody>
        </p:sp>
        <p:sp>
          <p:nvSpPr>
            <p:cNvPr id="350" name="椭圆形"/>
            <p:cNvSpPr/>
            <p:nvPr/>
          </p:nvSpPr>
          <p:spPr>
            <a:xfrm>
              <a:off x="5089731" y="3490364"/>
              <a:ext cx="1049116" cy="1090540"/>
            </a:xfrm>
            <a:prstGeom prst="ellipse">
              <a:avLst/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1" name="y1"/>
            <p:cNvSpPr/>
            <p:nvPr/>
          </p:nvSpPr>
          <p:spPr>
            <a:xfrm>
              <a:off x="7306698" y="1917948"/>
              <a:ext cx="1049116" cy="1090540"/>
            </a:xfrm>
            <a:prstGeom prst="ellipse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127000" cap="flat">
              <a:solidFill>
                <a:srgbClr val="FFFFFF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y1</a:t>
              </a:r>
            </a:p>
          </p:txBody>
        </p:sp>
        <p:sp>
          <p:nvSpPr>
            <p:cNvPr id="352" name="y2"/>
            <p:cNvSpPr/>
            <p:nvPr/>
          </p:nvSpPr>
          <p:spPr>
            <a:xfrm>
              <a:off x="7306698" y="3504479"/>
              <a:ext cx="1049116" cy="1090540"/>
            </a:xfrm>
            <a:prstGeom prst="ellipse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127000" cap="flat">
              <a:solidFill>
                <a:srgbClr val="FFFFFF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y2</a:t>
              </a:r>
            </a:p>
          </p:txBody>
        </p:sp>
        <p:sp>
          <p:nvSpPr>
            <p:cNvPr id="353" name="线条"/>
            <p:cNvSpPr/>
            <p:nvPr/>
          </p:nvSpPr>
          <p:spPr>
            <a:xfrm flipV="1">
              <a:off x="1537501" y="1954779"/>
              <a:ext cx="1281207" cy="384885"/>
            </a:xfrm>
            <a:prstGeom prst="line">
              <a:avLst/>
            </a:prstGeom>
            <a:noFill/>
            <a:ln w="508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4" name="1"/>
            <p:cNvSpPr/>
            <p:nvPr/>
          </p:nvSpPr>
          <p:spPr>
            <a:xfrm>
              <a:off x="495967" y="353770"/>
              <a:ext cx="1049116" cy="1090540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55" name="1"/>
            <p:cNvSpPr/>
            <p:nvPr/>
          </p:nvSpPr>
          <p:spPr>
            <a:xfrm>
              <a:off x="2792849" y="0"/>
              <a:ext cx="1049116" cy="1090539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56" name="1"/>
            <p:cNvSpPr/>
            <p:nvPr/>
          </p:nvSpPr>
          <p:spPr>
            <a:xfrm>
              <a:off x="5089731" y="353770"/>
              <a:ext cx="1049116" cy="1090540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57" name="线条"/>
            <p:cNvSpPr/>
            <p:nvPr/>
          </p:nvSpPr>
          <p:spPr>
            <a:xfrm>
              <a:off x="1432045" y="2423736"/>
              <a:ext cx="1316536" cy="1002260"/>
            </a:xfrm>
            <a:prstGeom prst="line">
              <a:avLst/>
            </a:prstGeom>
            <a:noFill/>
            <a:ln w="508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8" name="线条"/>
            <p:cNvSpPr/>
            <p:nvPr/>
          </p:nvSpPr>
          <p:spPr>
            <a:xfrm>
              <a:off x="1432203" y="2423776"/>
              <a:ext cx="1319251" cy="2538829"/>
            </a:xfrm>
            <a:prstGeom prst="line">
              <a:avLst/>
            </a:prstGeom>
            <a:noFill/>
            <a:ln w="508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9" name="线条"/>
            <p:cNvSpPr/>
            <p:nvPr/>
          </p:nvSpPr>
          <p:spPr>
            <a:xfrm flipV="1">
              <a:off x="1503673" y="2028161"/>
              <a:ext cx="1175799" cy="1961314"/>
            </a:xfrm>
            <a:prstGeom prst="line">
              <a:avLst/>
            </a:prstGeom>
            <a:noFill/>
            <a:ln w="508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0" name="线条"/>
            <p:cNvSpPr/>
            <p:nvPr/>
          </p:nvSpPr>
          <p:spPr>
            <a:xfrm flipV="1">
              <a:off x="1428733" y="3490364"/>
              <a:ext cx="1321332" cy="588324"/>
            </a:xfrm>
            <a:prstGeom prst="line">
              <a:avLst/>
            </a:prstGeom>
            <a:noFill/>
            <a:ln w="508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1" name="线条"/>
            <p:cNvSpPr/>
            <p:nvPr/>
          </p:nvSpPr>
          <p:spPr>
            <a:xfrm>
              <a:off x="1429213" y="4155140"/>
              <a:ext cx="1321987" cy="844967"/>
            </a:xfrm>
            <a:prstGeom prst="line">
              <a:avLst/>
            </a:prstGeom>
            <a:noFill/>
            <a:ln w="508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2" name="线条"/>
            <p:cNvSpPr/>
            <p:nvPr/>
          </p:nvSpPr>
          <p:spPr>
            <a:xfrm>
              <a:off x="3843093" y="1896123"/>
              <a:ext cx="1249783" cy="496232"/>
            </a:xfrm>
            <a:prstGeom prst="line">
              <a:avLst/>
            </a:prstGeom>
            <a:noFill/>
            <a:ln w="508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3" name="线条"/>
            <p:cNvSpPr/>
            <p:nvPr/>
          </p:nvSpPr>
          <p:spPr>
            <a:xfrm>
              <a:off x="3843250" y="1896162"/>
              <a:ext cx="1254473" cy="1821118"/>
            </a:xfrm>
            <a:prstGeom prst="line">
              <a:avLst/>
            </a:prstGeom>
            <a:noFill/>
            <a:ln w="508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4" name="线条"/>
            <p:cNvSpPr/>
            <p:nvPr/>
          </p:nvSpPr>
          <p:spPr>
            <a:xfrm flipV="1">
              <a:off x="3834171" y="2370822"/>
              <a:ext cx="1190195" cy="1090946"/>
            </a:xfrm>
            <a:prstGeom prst="line">
              <a:avLst/>
            </a:prstGeom>
            <a:noFill/>
            <a:ln w="508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5" name="线条"/>
            <p:cNvSpPr/>
            <p:nvPr/>
          </p:nvSpPr>
          <p:spPr>
            <a:xfrm>
              <a:off x="3807511" y="3525573"/>
              <a:ext cx="1238642" cy="234363"/>
            </a:xfrm>
            <a:prstGeom prst="line">
              <a:avLst/>
            </a:prstGeom>
            <a:noFill/>
            <a:ln w="508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6" name="线条"/>
            <p:cNvSpPr/>
            <p:nvPr/>
          </p:nvSpPr>
          <p:spPr>
            <a:xfrm flipV="1">
              <a:off x="3886480" y="2480086"/>
              <a:ext cx="1125926" cy="2607539"/>
            </a:xfrm>
            <a:prstGeom prst="line">
              <a:avLst/>
            </a:prstGeom>
            <a:noFill/>
            <a:ln w="508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7" name="线条"/>
            <p:cNvSpPr/>
            <p:nvPr/>
          </p:nvSpPr>
          <p:spPr>
            <a:xfrm flipV="1">
              <a:off x="3905974" y="4113851"/>
              <a:ext cx="1127115" cy="909986"/>
            </a:xfrm>
            <a:prstGeom prst="line">
              <a:avLst/>
            </a:prstGeom>
            <a:noFill/>
            <a:ln w="508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8" name="线条"/>
            <p:cNvSpPr/>
            <p:nvPr/>
          </p:nvSpPr>
          <p:spPr>
            <a:xfrm>
              <a:off x="6162187" y="2384930"/>
              <a:ext cx="1121171" cy="1"/>
            </a:xfrm>
            <a:prstGeom prst="line">
              <a:avLst/>
            </a:prstGeom>
            <a:noFill/>
            <a:ln w="508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9" name="线条"/>
            <p:cNvSpPr/>
            <p:nvPr/>
          </p:nvSpPr>
          <p:spPr>
            <a:xfrm>
              <a:off x="6162344" y="2384969"/>
              <a:ext cx="1174824" cy="1571765"/>
            </a:xfrm>
            <a:prstGeom prst="line">
              <a:avLst/>
            </a:prstGeom>
            <a:noFill/>
            <a:ln w="508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70" name="线条"/>
            <p:cNvSpPr/>
            <p:nvPr/>
          </p:nvSpPr>
          <p:spPr>
            <a:xfrm flipV="1">
              <a:off x="6153265" y="2364006"/>
              <a:ext cx="1130093" cy="1586570"/>
            </a:xfrm>
            <a:prstGeom prst="line">
              <a:avLst/>
            </a:prstGeom>
            <a:noFill/>
            <a:ln w="508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71" name="线条"/>
            <p:cNvSpPr/>
            <p:nvPr/>
          </p:nvSpPr>
          <p:spPr>
            <a:xfrm>
              <a:off x="6176425" y="4059628"/>
              <a:ext cx="1010943" cy="1"/>
            </a:xfrm>
            <a:prstGeom prst="line">
              <a:avLst/>
            </a:prstGeom>
            <a:noFill/>
            <a:ln w="508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72" name="0.3"/>
            <p:cNvSpPr txBox="1"/>
            <p:nvPr/>
          </p:nvSpPr>
          <p:spPr>
            <a:xfrm>
              <a:off x="1634507" y="2310855"/>
              <a:ext cx="444406" cy="395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373" name="0.1"/>
            <p:cNvSpPr txBox="1"/>
            <p:nvPr/>
          </p:nvSpPr>
          <p:spPr>
            <a:xfrm>
              <a:off x="1553666" y="1941175"/>
              <a:ext cx="444406" cy="395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374" name="0.5"/>
            <p:cNvSpPr txBox="1"/>
            <p:nvPr/>
          </p:nvSpPr>
          <p:spPr>
            <a:xfrm>
              <a:off x="1301577" y="2816632"/>
              <a:ext cx="444406" cy="395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lvl1pPr>
            </a:lstStyle>
            <a:p>
              <a:pPr/>
              <a:r>
                <a:t>0.5</a:t>
              </a:r>
            </a:p>
          </p:txBody>
        </p:sp>
        <p:sp>
          <p:nvSpPr>
            <p:cNvPr id="375" name="0.4"/>
            <p:cNvSpPr txBox="1"/>
            <p:nvPr/>
          </p:nvSpPr>
          <p:spPr>
            <a:xfrm>
              <a:off x="1634507" y="3837679"/>
              <a:ext cx="444406" cy="395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chemeClr val="accent5">
                      <a:lumOff val="-29866"/>
                    </a:schemeClr>
                  </a:solidFill>
                </a:defRPr>
              </a:lvl1pPr>
            </a:lstStyle>
            <a:p>
              <a:pPr/>
              <a:r>
                <a:t>0.4</a:t>
              </a:r>
            </a:p>
          </p:txBody>
        </p:sp>
        <p:sp>
          <p:nvSpPr>
            <p:cNvPr id="376" name="0.2"/>
            <p:cNvSpPr txBox="1"/>
            <p:nvPr/>
          </p:nvSpPr>
          <p:spPr>
            <a:xfrm>
              <a:off x="1387201" y="3277668"/>
              <a:ext cx="444406" cy="395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chemeClr val="accent5">
                      <a:lumOff val="-29866"/>
                    </a:schemeClr>
                  </a:solidFill>
                </a:defRPr>
              </a:lvl1pPr>
            </a:lstStyle>
            <a:p>
              <a:pPr/>
              <a:r>
                <a:t>0.2</a:t>
              </a:r>
            </a:p>
          </p:txBody>
        </p:sp>
        <p:sp>
          <p:nvSpPr>
            <p:cNvPr id="377" name="0.6"/>
            <p:cNvSpPr txBox="1"/>
            <p:nvPr/>
          </p:nvSpPr>
          <p:spPr>
            <a:xfrm>
              <a:off x="1387201" y="4364492"/>
              <a:ext cx="444406" cy="395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chemeClr val="accent5">
                      <a:lumOff val="-29866"/>
                    </a:schemeClr>
                  </a:solidFill>
                </a:defRPr>
              </a:lvl1pPr>
            </a:lstStyle>
            <a:p>
              <a:pPr/>
              <a:r>
                <a:t>0.6</a:t>
              </a:r>
            </a:p>
          </p:txBody>
        </p:sp>
        <p:sp>
          <p:nvSpPr>
            <p:cNvPr id="378" name="0.2"/>
            <p:cNvSpPr txBox="1"/>
            <p:nvPr/>
          </p:nvSpPr>
          <p:spPr>
            <a:xfrm>
              <a:off x="1634507" y="821272"/>
              <a:ext cx="444406" cy="395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929292"/>
                  </a:solidFill>
                </a:defRPr>
              </a:lvl1pPr>
            </a:lstStyle>
            <a:p>
              <a:pPr/>
              <a:r>
                <a:t>0.2</a:t>
              </a:r>
            </a:p>
          </p:txBody>
        </p:sp>
        <p:sp>
          <p:nvSpPr>
            <p:cNvPr id="379" name="0.1"/>
            <p:cNvSpPr txBox="1"/>
            <p:nvPr/>
          </p:nvSpPr>
          <p:spPr>
            <a:xfrm>
              <a:off x="1634507" y="485148"/>
              <a:ext cx="444406" cy="395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929292"/>
                  </a:solidFill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380" name="0.3"/>
            <p:cNvSpPr txBox="1"/>
            <p:nvPr/>
          </p:nvSpPr>
          <p:spPr>
            <a:xfrm>
              <a:off x="1634507" y="1136576"/>
              <a:ext cx="444406" cy="395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929292"/>
                  </a:solidFill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381" name="0.2"/>
            <p:cNvSpPr txBox="1"/>
            <p:nvPr/>
          </p:nvSpPr>
          <p:spPr>
            <a:xfrm>
              <a:off x="3885722" y="653210"/>
              <a:ext cx="444407" cy="395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929292"/>
                  </a:solidFill>
                </a:defRPr>
              </a:lvl1pPr>
            </a:lstStyle>
            <a:p>
              <a:pPr/>
              <a:r>
                <a:t>0.2</a:t>
              </a:r>
            </a:p>
          </p:txBody>
        </p:sp>
        <p:sp>
          <p:nvSpPr>
            <p:cNvPr id="382" name="0.1"/>
            <p:cNvSpPr txBox="1"/>
            <p:nvPr/>
          </p:nvSpPr>
          <p:spPr>
            <a:xfrm>
              <a:off x="3885722" y="317086"/>
              <a:ext cx="444407" cy="395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929292"/>
                  </a:solidFill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383" name="0.2"/>
            <p:cNvSpPr txBox="1"/>
            <p:nvPr/>
          </p:nvSpPr>
          <p:spPr>
            <a:xfrm>
              <a:off x="6173558" y="989335"/>
              <a:ext cx="444406" cy="395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929292"/>
                  </a:solidFill>
                </a:defRPr>
              </a:lvl1pPr>
            </a:lstStyle>
            <a:p>
              <a:pPr/>
              <a:r>
                <a:t>0.2</a:t>
              </a:r>
            </a:p>
          </p:txBody>
        </p:sp>
        <p:sp>
          <p:nvSpPr>
            <p:cNvPr id="384" name="0.1"/>
            <p:cNvSpPr txBox="1"/>
            <p:nvPr/>
          </p:nvSpPr>
          <p:spPr>
            <a:xfrm>
              <a:off x="6173558" y="653210"/>
              <a:ext cx="444406" cy="395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929292"/>
                  </a:solidFill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385" name="0.4"/>
            <p:cNvSpPr txBox="1"/>
            <p:nvPr/>
          </p:nvSpPr>
          <p:spPr>
            <a:xfrm>
              <a:off x="4035060" y="2017515"/>
              <a:ext cx="444406" cy="395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lvl1pPr>
            </a:lstStyle>
            <a:p>
              <a:pPr/>
              <a:r>
                <a:t>0.4</a:t>
              </a:r>
            </a:p>
          </p:txBody>
        </p:sp>
        <p:sp>
          <p:nvSpPr>
            <p:cNvPr id="386" name="0.1"/>
            <p:cNvSpPr txBox="1"/>
            <p:nvPr/>
          </p:nvSpPr>
          <p:spPr>
            <a:xfrm>
              <a:off x="3954219" y="1647834"/>
              <a:ext cx="444406" cy="395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387" name="0.5"/>
            <p:cNvSpPr txBox="1"/>
            <p:nvPr/>
          </p:nvSpPr>
          <p:spPr>
            <a:xfrm>
              <a:off x="3798236" y="3590562"/>
              <a:ext cx="444406" cy="395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chemeClr val="accent5">
                      <a:lumOff val="-29866"/>
                    </a:schemeClr>
                  </a:solidFill>
                </a:defRPr>
              </a:lvl1pPr>
            </a:lstStyle>
            <a:p>
              <a:pPr/>
              <a:r>
                <a:t>0.5</a:t>
              </a:r>
            </a:p>
          </p:txBody>
        </p:sp>
        <p:sp>
          <p:nvSpPr>
            <p:cNvPr id="388" name="0.2"/>
            <p:cNvSpPr txBox="1"/>
            <p:nvPr/>
          </p:nvSpPr>
          <p:spPr>
            <a:xfrm>
              <a:off x="3642835" y="2861332"/>
              <a:ext cx="444406" cy="395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chemeClr val="accent5">
                      <a:lumOff val="-29866"/>
                    </a:schemeClr>
                  </a:solidFill>
                </a:defRPr>
              </a:lvl1pPr>
            </a:lstStyle>
            <a:p>
              <a:pPr/>
              <a:r>
                <a:t>0.2</a:t>
              </a:r>
            </a:p>
          </p:txBody>
        </p:sp>
        <p:sp>
          <p:nvSpPr>
            <p:cNvPr id="389" name="0.6"/>
            <p:cNvSpPr txBox="1"/>
            <p:nvPr/>
          </p:nvSpPr>
          <p:spPr>
            <a:xfrm>
              <a:off x="3875937" y="4945681"/>
              <a:ext cx="444406" cy="395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chemeClr val="accent1">
                      <a:lumOff val="-13575"/>
                    </a:schemeClr>
                  </a:solidFill>
                </a:defRPr>
              </a:lvl1pPr>
            </a:lstStyle>
            <a:p>
              <a:pPr/>
              <a:r>
                <a:t>0.6</a:t>
              </a:r>
            </a:p>
          </p:txBody>
        </p:sp>
        <p:sp>
          <p:nvSpPr>
            <p:cNvPr id="390" name="0.3"/>
            <p:cNvSpPr txBox="1"/>
            <p:nvPr/>
          </p:nvSpPr>
          <p:spPr>
            <a:xfrm>
              <a:off x="3720536" y="4216451"/>
              <a:ext cx="444406" cy="395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>
                  <a:solidFill>
                    <a:schemeClr val="accent1">
                      <a:lumOff val="-13575"/>
                    </a:schemeClr>
                  </a:solidFill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391" name="0.5"/>
            <p:cNvSpPr txBox="1"/>
            <p:nvPr/>
          </p:nvSpPr>
          <p:spPr>
            <a:xfrm>
              <a:off x="44633" y="3861675"/>
              <a:ext cx="444406" cy="395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5E5E5E"/>
                  </a:solidFill>
                </a:defRPr>
              </a:lvl1pPr>
            </a:lstStyle>
            <a:p>
              <a:pPr/>
              <a:r>
                <a:t>0.5</a:t>
              </a:r>
            </a:p>
          </p:txBody>
        </p:sp>
        <p:sp>
          <p:nvSpPr>
            <p:cNvPr id="392" name="1.0"/>
            <p:cNvSpPr txBox="1"/>
            <p:nvPr/>
          </p:nvSpPr>
          <p:spPr>
            <a:xfrm>
              <a:off x="0" y="2211050"/>
              <a:ext cx="444406" cy="395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5E5E5E"/>
                  </a:solidFill>
                </a:defRPr>
              </a:lvl1pPr>
            </a:lstStyle>
            <a:p>
              <a:pPr/>
              <a:r>
                <a:t>1.0</a:t>
              </a:r>
            </a:p>
          </p:txBody>
        </p:sp>
        <p:sp>
          <p:nvSpPr>
            <p:cNvPr id="393" name="0.3"/>
            <p:cNvSpPr txBox="1"/>
            <p:nvPr/>
          </p:nvSpPr>
          <p:spPr>
            <a:xfrm>
              <a:off x="6329510" y="2371817"/>
              <a:ext cx="444406" cy="395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394" name="0.1"/>
            <p:cNvSpPr txBox="1"/>
            <p:nvPr/>
          </p:nvSpPr>
          <p:spPr>
            <a:xfrm>
              <a:off x="6248669" y="2002136"/>
              <a:ext cx="444406" cy="395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395" name="0.4"/>
            <p:cNvSpPr txBox="1"/>
            <p:nvPr/>
          </p:nvSpPr>
          <p:spPr>
            <a:xfrm>
              <a:off x="6297211" y="3742734"/>
              <a:ext cx="444406" cy="395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chemeClr val="accent5">
                      <a:lumOff val="-29866"/>
                    </a:schemeClr>
                  </a:solidFill>
                </a:defRPr>
              </a:lvl1pPr>
            </a:lstStyle>
            <a:p>
              <a:pPr/>
              <a:r>
                <a:t>0.4</a:t>
              </a:r>
            </a:p>
          </p:txBody>
        </p:sp>
        <p:sp>
          <p:nvSpPr>
            <p:cNvPr id="396" name="0.2"/>
            <p:cNvSpPr txBox="1"/>
            <p:nvPr/>
          </p:nvSpPr>
          <p:spPr>
            <a:xfrm>
              <a:off x="6049905" y="3182724"/>
              <a:ext cx="444407" cy="395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chemeClr val="accent5">
                      <a:lumOff val="-29866"/>
                    </a:schemeClr>
                  </a:solidFill>
                </a:defRPr>
              </a:lvl1pPr>
            </a:lstStyle>
            <a:p>
              <a:pPr/>
              <a:r>
                <a:t>0.2</a:t>
              </a:r>
            </a:p>
          </p:txBody>
        </p:sp>
      </p:grpSp>
      <p:pic>
        <p:nvPicPr>
          <p:cNvPr id="39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5269" y="6758667"/>
            <a:ext cx="3082418" cy="699873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06649" y="239695"/>
            <a:ext cx="5500089" cy="2403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a1 = np.dot(x, W1) + b1"/>
          <p:cNvSpPr txBox="1"/>
          <p:nvPr/>
        </p:nvSpPr>
        <p:spPr>
          <a:xfrm>
            <a:off x="8084525" y="6413075"/>
            <a:ext cx="39443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300"/>
              </a:lnSpc>
              <a:spcBef>
                <a:spcPts val="1200"/>
              </a:spcBef>
              <a:defRPr sz="2833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a1 = np.dot(x, W1) + b1 </a:t>
            </a:r>
          </a:p>
        </p:txBody>
      </p:sp>
      <p:pic>
        <p:nvPicPr>
          <p:cNvPr id="401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6461" y="7516965"/>
            <a:ext cx="8098217" cy="14749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erceptron의 단점?"/>
          <p:cNvSpPr txBox="1"/>
          <p:nvPr/>
        </p:nvSpPr>
        <p:spPr>
          <a:xfrm>
            <a:off x="584200" y="889000"/>
            <a:ext cx="4104285" cy="68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600">
                <a:solidFill>
                  <a:srgbClr val="5E5E5E"/>
                </a:solidFill>
              </a:defRPr>
            </a:lvl1pPr>
          </a:lstStyle>
          <a:p>
            <a:pPr/>
            <a:r>
              <a:t>Perceptron의 단점?</a:t>
            </a:r>
          </a:p>
        </p:txBody>
      </p:sp>
      <p:sp>
        <p:nvSpPr>
          <p:cNvPr id="128" name="전 챕터에서 퍼셉트론에 대해 토론해 봤다"/>
          <p:cNvSpPr txBox="1"/>
          <p:nvPr/>
        </p:nvSpPr>
        <p:spPr>
          <a:xfrm>
            <a:off x="1028028" y="1924210"/>
            <a:ext cx="5104791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>
                <a:solidFill>
                  <a:srgbClr val="5E5E5E"/>
                </a:solidFill>
              </a:defRPr>
            </a:lvl1pPr>
          </a:lstStyle>
          <a:p>
            <a:pPr/>
            <a:r>
              <a:t>전 챕터에서 퍼셉트론에 대해 토론해 봤다 </a:t>
            </a:r>
          </a:p>
        </p:txBody>
      </p:sp>
      <p:pic>
        <p:nvPicPr>
          <p:cNvPr id="12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7900" y="2762217"/>
            <a:ext cx="6440242" cy="26340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2" name="图像"/>
          <p:cNvGrpSpPr/>
          <p:nvPr/>
        </p:nvGrpSpPr>
        <p:grpSpPr>
          <a:xfrm>
            <a:off x="7695527" y="2887734"/>
            <a:ext cx="3898901" cy="762001"/>
            <a:chOff x="0" y="0"/>
            <a:chExt cx="3898900" cy="762000"/>
          </a:xfrm>
        </p:grpSpPr>
        <p:pic>
          <p:nvPicPr>
            <p:cNvPr id="131" name="图像" descr="图像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0" y="88900"/>
              <a:ext cx="3644900" cy="4318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0" name="图像" descr="图像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898900" cy="762000"/>
            </a:xfrm>
            <a:prstGeom prst="rect">
              <a:avLst/>
            </a:prstGeom>
            <a:effectLst/>
          </p:spPr>
        </p:pic>
      </p:grpSp>
      <p:pic>
        <p:nvPicPr>
          <p:cNvPr id="133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1550" y="6851650"/>
            <a:ext cx="6996354" cy="174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단점은? weight 를 인위적으로 선택해야 한다."/>
          <p:cNvSpPr txBox="1"/>
          <p:nvPr/>
        </p:nvSpPr>
        <p:spPr>
          <a:xfrm>
            <a:off x="1028028" y="6127910"/>
            <a:ext cx="5649774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>
                <a:solidFill>
                  <a:srgbClr val="5E5E5E"/>
                </a:solidFill>
              </a:defRPr>
            </a:lvl1pPr>
          </a:lstStyle>
          <a:p>
            <a:pPr/>
            <a:r>
              <a:t>단점은? weight 를 인위적으로 선택해야 한다.</a:t>
            </a:r>
          </a:p>
        </p:txBody>
      </p:sp>
      <p:sp>
        <p:nvSpPr>
          <p:cNvPr id="135" name="线条"/>
          <p:cNvSpPr/>
          <p:nvPr/>
        </p:nvSpPr>
        <p:spPr>
          <a:xfrm>
            <a:off x="1485900" y="7467600"/>
            <a:ext cx="4501257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3.1 퍼셉트론 에서 신경망 으로"/>
          <p:cNvSpPr txBox="1"/>
          <p:nvPr/>
        </p:nvSpPr>
        <p:spPr>
          <a:xfrm>
            <a:off x="584199" y="889000"/>
            <a:ext cx="5608474" cy="68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600">
                <a:solidFill>
                  <a:srgbClr val="5E5E5E"/>
                </a:solidFill>
              </a:defRPr>
            </a:lvl1pPr>
          </a:lstStyle>
          <a:p>
            <a:pPr/>
            <a:r>
              <a:t>3.1 퍼셉트론 에서 신경망 으로</a:t>
            </a:r>
          </a:p>
        </p:txBody>
      </p:sp>
      <p:pic>
        <p:nvPicPr>
          <p:cNvPr id="13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4050" y="2129266"/>
            <a:ext cx="7744316" cy="4569845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矩形"/>
          <p:cNvSpPr/>
          <p:nvPr/>
        </p:nvSpPr>
        <p:spPr>
          <a:xfrm rot="18971585">
            <a:off x="1095275" y="3024171"/>
            <a:ext cx="4156090" cy="1924094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66745" y="950663"/>
            <a:ext cx="2271978" cy="1884299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41" name="线条"/>
          <p:cNvSpPr/>
          <p:nvPr/>
        </p:nvSpPr>
        <p:spPr>
          <a:xfrm flipV="1">
            <a:off x="5106524" y="1696460"/>
            <a:ext cx="3727895" cy="134929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44" name="图像"/>
          <p:cNvGrpSpPr/>
          <p:nvPr/>
        </p:nvGrpSpPr>
        <p:grpSpPr>
          <a:xfrm>
            <a:off x="8671983" y="3164238"/>
            <a:ext cx="3240895" cy="1209137"/>
            <a:chOff x="0" y="0"/>
            <a:chExt cx="3240894" cy="1209136"/>
          </a:xfrm>
        </p:grpSpPr>
        <p:pic>
          <p:nvPicPr>
            <p:cNvPr id="143" name="图像" descr="图像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000" y="88900"/>
              <a:ext cx="2986895" cy="87893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2" name="图像" descr="图像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240895" cy="1209137"/>
            </a:xfrm>
            <a:prstGeom prst="rect">
              <a:avLst/>
            </a:prstGeom>
            <a:effectLst/>
          </p:spPr>
        </p:pic>
      </p:grpSp>
      <p:sp>
        <p:nvSpPr>
          <p:cNvPr id="145" name="线条"/>
          <p:cNvSpPr/>
          <p:nvPr/>
        </p:nvSpPr>
        <p:spPr>
          <a:xfrm>
            <a:off x="10316085" y="4214726"/>
            <a:ext cx="1" cy="891123"/>
          </a:xfrm>
          <a:prstGeom prst="line">
            <a:avLst/>
          </a:prstGeom>
          <a:ln w="1143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线条"/>
          <p:cNvSpPr/>
          <p:nvPr/>
        </p:nvSpPr>
        <p:spPr>
          <a:xfrm flipH="1">
            <a:off x="6959100" y="6538451"/>
            <a:ext cx="1875319" cy="1875319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활성화 함수 (activation function)"/>
          <p:cNvSpPr txBox="1"/>
          <p:nvPr/>
        </p:nvSpPr>
        <p:spPr>
          <a:xfrm>
            <a:off x="4837910" y="8401470"/>
            <a:ext cx="4260800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>
                <a:solidFill>
                  <a:srgbClr val="5E5E5E"/>
                </a:solidFill>
              </a:defRPr>
            </a:lvl1pPr>
          </a:lstStyle>
          <a:p>
            <a:pPr/>
            <a:r>
              <a:t>활성화 함수 (activation function)</a:t>
            </a:r>
          </a:p>
        </p:txBody>
      </p:sp>
      <p:pic>
        <p:nvPicPr>
          <p:cNvPr id="148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91657" y="6974081"/>
            <a:ext cx="2363327" cy="2519784"/>
          </a:xfrm>
          <a:prstGeom prst="rect">
            <a:avLst/>
          </a:prstGeom>
          <a:ln w="12700">
            <a:solidFill>
              <a:srgbClr val="D6D5D5"/>
            </a:solidFill>
            <a:miter lim="400000"/>
          </a:ln>
          <a:effectLst>
            <a:outerShdw sx="100000" sy="100000" kx="0" ky="0" algn="b" rotWithShape="0" blurRad="165100" dist="31312" dir="5400000">
              <a:srgbClr val="000000">
                <a:alpha val="16203"/>
              </a:srgbClr>
            </a:outerShdw>
          </a:effectLst>
        </p:spPr>
      </p:pic>
      <p:sp>
        <p:nvSpPr>
          <p:cNvPr id="149" name="线条"/>
          <p:cNvSpPr/>
          <p:nvPr/>
        </p:nvSpPr>
        <p:spPr>
          <a:xfrm flipH="1">
            <a:off x="4457248" y="6673323"/>
            <a:ext cx="3940591" cy="500948"/>
          </a:xfrm>
          <a:prstGeom prst="line">
            <a:avLst/>
          </a:prstGeom>
          <a:ln w="1143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线条"/>
          <p:cNvSpPr/>
          <p:nvPr/>
        </p:nvSpPr>
        <p:spPr>
          <a:xfrm flipH="1">
            <a:off x="4216063" y="2456923"/>
            <a:ext cx="4389756" cy="4389756"/>
          </a:xfrm>
          <a:prstGeom prst="line">
            <a:avLst/>
          </a:prstGeom>
          <a:ln w="1143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56" name="成组"/>
          <p:cNvGrpSpPr/>
          <p:nvPr/>
        </p:nvGrpSpPr>
        <p:grpSpPr>
          <a:xfrm>
            <a:off x="8520542" y="5098505"/>
            <a:ext cx="4272642" cy="2450143"/>
            <a:chOff x="0" y="0"/>
            <a:chExt cx="4272640" cy="2450142"/>
          </a:xfrm>
        </p:grpSpPr>
        <p:grpSp>
          <p:nvGrpSpPr>
            <p:cNvPr id="154" name="成组"/>
            <p:cNvGrpSpPr/>
            <p:nvPr/>
          </p:nvGrpSpPr>
          <p:grpSpPr>
            <a:xfrm>
              <a:off x="0" y="0"/>
              <a:ext cx="3788385" cy="1924093"/>
              <a:chOff x="0" y="0"/>
              <a:chExt cx="3788384" cy="1924092"/>
            </a:xfrm>
          </p:grpSpPr>
          <p:pic>
            <p:nvPicPr>
              <p:cNvPr id="151" name="图像" descr="图像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4874" y="177166"/>
                <a:ext cx="2857320" cy="68508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2" name="图像" descr="图像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272541" y="819246"/>
                <a:ext cx="2019301" cy="8509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53" name="矩形"/>
              <p:cNvSpPr/>
              <p:nvPr/>
            </p:nvSpPr>
            <p:spPr>
              <a:xfrm>
                <a:off x="0" y="0"/>
                <a:ext cx="3788385" cy="1924093"/>
              </a:xfrm>
              <a:prstGeom prst="rect">
                <a:avLst/>
              </a:prstGeom>
              <a:noFill/>
              <a:ln w="38100" cap="flat">
                <a:solidFill>
                  <a:schemeClr val="accent1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155" name="계단함수 | step function |  阶跃函数"/>
            <p:cNvSpPr txBox="1"/>
            <p:nvPr/>
          </p:nvSpPr>
          <p:spPr>
            <a:xfrm>
              <a:off x="123436" y="1980242"/>
              <a:ext cx="4149205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100">
                  <a:solidFill>
                    <a:srgbClr val="5E5E5E"/>
                  </a:solidFill>
                </a:defRPr>
              </a:lvl1pPr>
            </a:lstStyle>
            <a:p>
              <a:pPr/>
              <a:r>
                <a:t>계단함수 | step function |  阶跃函数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1"/>
      <p:bldP build="whole" bldLvl="1" animBg="1" rev="0" advAuto="0" spid="149" grpId="10"/>
      <p:bldP build="whole" bldLvl="1" animBg="1" rev="0" advAuto="0" spid="140" grpId="3"/>
      <p:bldP build="whole" bldLvl="1" animBg="1" rev="0" advAuto="0" spid="148" grpId="11"/>
      <p:bldP build="whole" bldLvl="1" animBg="1" rev="0" advAuto="0" spid="141" grpId="2"/>
      <p:bldP build="whole" bldLvl="1" animBg="1" rev="0" advAuto="0" spid="145" grpId="5"/>
      <p:bldP build="whole" bldLvl="1" animBg="1" rev="0" advAuto="0" spid="146" grpId="7"/>
      <p:bldP build="whole" bldLvl="1" animBg="1" rev="0" advAuto="0" spid="150" grpId="9"/>
      <p:bldP build="whole" bldLvl="1" animBg="1" rev="0" advAuto="0" spid="144" grpId="4"/>
      <p:bldP build="whole" bldLvl="1" animBg="1" rev="0" advAuto="0" spid="147" grpId="8"/>
      <p:bldP build="whole" bldLvl="1" animBg="1" rev="0" advAuto="0" spid="156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3.2 활성화 함수"/>
          <p:cNvSpPr txBox="1"/>
          <p:nvPr/>
        </p:nvSpPr>
        <p:spPr>
          <a:xfrm>
            <a:off x="584199" y="889000"/>
            <a:ext cx="2981403" cy="68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600">
                <a:solidFill>
                  <a:srgbClr val="5E5E5E"/>
                </a:solidFill>
              </a:defRPr>
            </a:lvl1pPr>
          </a:lstStyle>
          <a:p>
            <a:pPr/>
            <a:r>
              <a:t>3.2 활성화 함수</a:t>
            </a:r>
          </a:p>
        </p:txBody>
      </p:sp>
      <p:sp>
        <p:nvSpPr>
          <p:cNvPr id="159" name="계단함수 | step function |  阶跃函数"/>
          <p:cNvSpPr txBox="1"/>
          <p:nvPr/>
        </p:nvSpPr>
        <p:spPr>
          <a:xfrm>
            <a:off x="1260705" y="2648475"/>
            <a:ext cx="472562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5E5E5E"/>
                </a:solidFill>
              </a:defRPr>
            </a:lvl1pPr>
          </a:lstStyle>
          <a:p>
            <a:pPr/>
            <a:r>
              <a:t>계단함수 | step function |  阶跃函数</a:t>
            </a:r>
          </a:p>
        </p:txBody>
      </p:sp>
      <p:pic>
        <p:nvPicPr>
          <p:cNvPr id="160" name="11692_0.jpg" descr="11692_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7804" y="1193204"/>
            <a:ext cx="3073401" cy="3683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신경망 에서 사용하는 함수:"/>
          <p:cNvSpPr txBox="1"/>
          <p:nvPr/>
        </p:nvSpPr>
        <p:spPr>
          <a:xfrm>
            <a:off x="827765" y="4086829"/>
            <a:ext cx="4163188" cy="592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>
                <a:solidFill>
                  <a:srgbClr val="5E5E5E"/>
                </a:solidFill>
              </a:defRPr>
            </a:lvl1pPr>
          </a:lstStyle>
          <a:p>
            <a:pPr/>
            <a:r>
              <a:t>신경망 에서 사용하는 함수:</a:t>
            </a:r>
          </a:p>
        </p:txBody>
      </p:sp>
      <p:sp>
        <p:nvSpPr>
          <p:cNvPr id="162" name="퍼셉트론 에서 사용하는 함수:"/>
          <p:cNvSpPr txBox="1"/>
          <p:nvPr/>
        </p:nvSpPr>
        <p:spPr>
          <a:xfrm>
            <a:off x="776965" y="1966383"/>
            <a:ext cx="3617063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퍼셉트론 에서 사용하는 함수:</a:t>
            </a:r>
          </a:p>
        </p:txBody>
      </p:sp>
      <p:sp>
        <p:nvSpPr>
          <p:cNvPr id="163" name="sigmoid"/>
          <p:cNvSpPr txBox="1"/>
          <p:nvPr/>
        </p:nvSpPr>
        <p:spPr>
          <a:xfrm>
            <a:off x="1181880" y="5006781"/>
            <a:ext cx="1462736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5E5E5E"/>
                </a:solidFill>
              </a:defRPr>
            </a:lvl1pPr>
          </a:lstStyle>
          <a:p>
            <a:pPr/>
            <a:r>
              <a:t>sigmoid</a:t>
            </a:r>
          </a:p>
        </p:txBody>
      </p:sp>
      <p:pic>
        <p:nvPicPr>
          <p:cNvPr id="16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2742" y="5857745"/>
            <a:ext cx="2501901" cy="774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71266" y="2664983"/>
            <a:ext cx="5117295" cy="383797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tep Function 구축"/>
          <p:cNvSpPr txBox="1"/>
          <p:nvPr/>
        </p:nvSpPr>
        <p:spPr>
          <a:xfrm>
            <a:off x="404432" y="1051983"/>
            <a:ext cx="2747468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Step Function 구축</a:t>
            </a:r>
          </a:p>
        </p:txBody>
      </p:sp>
      <p:pic>
        <p:nvPicPr>
          <p:cNvPr id="16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233" y="2815304"/>
            <a:ext cx="6463665" cy="35373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igmoid 구축"/>
          <p:cNvSpPr txBox="1"/>
          <p:nvPr/>
        </p:nvSpPr>
        <p:spPr>
          <a:xfrm>
            <a:off x="404432" y="1051983"/>
            <a:ext cx="1882141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sigmoid 구축</a:t>
            </a:r>
          </a:p>
        </p:txBody>
      </p:sp>
      <p:pic>
        <p:nvPicPr>
          <p:cNvPr id="17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56737" y="4438650"/>
            <a:ext cx="5062263" cy="3796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800" y="4438650"/>
            <a:ext cx="5909791" cy="3796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7400" y="2256504"/>
            <a:ext cx="4034127" cy="8464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3666" y="3156049"/>
            <a:ext cx="5117295" cy="38379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84204" y="3176686"/>
            <a:ext cx="5062263" cy="3796698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차이점?"/>
          <p:cNvSpPr txBox="1"/>
          <p:nvPr/>
        </p:nvSpPr>
        <p:spPr>
          <a:xfrm>
            <a:off x="5724931" y="1486255"/>
            <a:ext cx="1554938" cy="685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5E5E5E"/>
                </a:solidFill>
              </a:defRPr>
            </a:lvl1pPr>
          </a:lstStyle>
          <a:p>
            <a:pPr/>
            <a:r>
              <a:t>차이점?</a:t>
            </a:r>
          </a:p>
        </p:txBody>
      </p:sp>
      <p:sp>
        <p:nvSpPr>
          <p:cNvPr id="178" name="线条"/>
          <p:cNvSpPr/>
          <p:nvPr/>
        </p:nvSpPr>
        <p:spPr>
          <a:xfrm flipV="1">
            <a:off x="1794933" y="2843037"/>
            <a:ext cx="1" cy="4067526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线条"/>
          <p:cNvSpPr/>
          <p:nvPr/>
        </p:nvSpPr>
        <p:spPr>
          <a:xfrm flipV="1">
            <a:off x="2781547" y="2843037"/>
            <a:ext cx="1" cy="4067526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线条"/>
          <p:cNvSpPr/>
          <p:nvPr/>
        </p:nvSpPr>
        <p:spPr>
          <a:xfrm flipV="1">
            <a:off x="3768162" y="2843037"/>
            <a:ext cx="1" cy="4067526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线条"/>
          <p:cNvSpPr/>
          <p:nvPr/>
        </p:nvSpPr>
        <p:spPr>
          <a:xfrm flipV="1">
            <a:off x="4649910" y="2843037"/>
            <a:ext cx="1" cy="4067526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线条"/>
          <p:cNvSpPr/>
          <p:nvPr/>
        </p:nvSpPr>
        <p:spPr>
          <a:xfrm flipV="1">
            <a:off x="5531659" y="2843037"/>
            <a:ext cx="1" cy="4067526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线条"/>
          <p:cNvSpPr/>
          <p:nvPr/>
        </p:nvSpPr>
        <p:spPr>
          <a:xfrm flipV="1">
            <a:off x="7679266" y="2843037"/>
            <a:ext cx="1" cy="4067526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线条"/>
          <p:cNvSpPr/>
          <p:nvPr/>
        </p:nvSpPr>
        <p:spPr>
          <a:xfrm flipV="1">
            <a:off x="8665881" y="2843037"/>
            <a:ext cx="1" cy="4067526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线条"/>
          <p:cNvSpPr/>
          <p:nvPr/>
        </p:nvSpPr>
        <p:spPr>
          <a:xfrm flipV="1">
            <a:off x="9652496" y="2843037"/>
            <a:ext cx="1" cy="4067526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线条"/>
          <p:cNvSpPr/>
          <p:nvPr/>
        </p:nvSpPr>
        <p:spPr>
          <a:xfrm flipV="1">
            <a:off x="10534244" y="2843037"/>
            <a:ext cx="1" cy="4067526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线条"/>
          <p:cNvSpPr/>
          <p:nvPr/>
        </p:nvSpPr>
        <p:spPr>
          <a:xfrm flipV="1">
            <a:off x="11415992" y="2843037"/>
            <a:ext cx="1" cy="4067526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-4 =&gt; 0.0"/>
          <p:cNvSpPr txBox="1"/>
          <p:nvPr/>
        </p:nvSpPr>
        <p:spPr>
          <a:xfrm>
            <a:off x="1143759" y="7106555"/>
            <a:ext cx="997548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700">
                <a:solidFill>
                  <a:srgbClr val="5E5E5E"/>
                </a:solidFill>
              </a:defRPr>
            </a:lvl1pPr>
          </a:lstStyle>
          <a:p>
            <a:pPr/>
            <a:r>
              <a:t>-4 =&gt; 0.0</a:t>
            </a:r>
          </a:p>
        </p:txBody>
      </p:sp>
      <p:sp>
        <p:nvSpPr>
          <p:cNvPr id="189" name="-2 =&gt; 0.0"/>
          <p:cNvSpPr txBox="1"/>
          <p:nvPr/>
        </p:nvSpPr>
        <p:spPr>
          <a:xfrm>
            <a:off x="2282774" y="7106555"/>
            <a:ext cx="997548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700">
                <a:solidFill>
                  <a:srgbClr val="5E5E5E"/>
                </a:solidFill>
              </a:defRPr>
            </a:lvl1pPr>
          </a:lstStyle>
          <a:p>
            <a:pPr/>
            <a:r>
              <a:t>-2 =&gt; 0.0</a:t>
            </a:r>
          </a:p>
        </p:txBody>
      </p:sp>
      <p:sp>
        <p:nvSpPr>
          <p:cNvPr id="190" name="-4 =&gt; 0.01798620996209156"/>
          <p:cNvSpPr txBox="1"/>
          <p:nvPr/>
        </p:nvSpPr>
        <p:spPr>
          <a:xfrm>
            <a:off x="7206784" y="7360555"/>
            <a:ext cx="2918194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700">
                <a:solidFill>
                  <a:srgbClr val="5E5E5E"/>
                </a:solidFill>
              </a:defRPr>
            </a:lvl1pPr>
          </a:lstStyle>
          <a:p>
            <a:pPr/>
            <a:r>
              <a:t>-4 =&gt; 0.01798620996209156</a:t>
            </a:r>
          </a:p>
        </p:txBody>
      </p:sp>
      <p:sp>
        <p:nvSpPr>
          <p:cNvPr id="191" name="-2 =&gt; 0.11920292202211755"/>
          <p:cNvSpPr txBox="1"/>
          <p:nvPr/>
        </p:nvSpPr>
        <p:spPr>
          <a:xfrm>
            <a:off x="8193399" y="6960781"/>
            <a:ext cx="2918194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700">
                <a:solidFill>
                  <a:srgbClr val="5E5E5E"/>
                </a:solidFill>
              </a:defRPr>
            </a:lvl1pPr>
          </a:lstStyle>
          <a:p>
            <a:pPr/>
            <a:r>
              <a:t>-2 =&gt; 0.11920292202211755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成组"/>
          <p:cNvGrpSpPr/>
          <p:nvPr/>
        </p:nvGrpSpPr>
        <p:grpSpPr>
          <a:xfrm>
            <a:off x="3485839" y="3567492"/>
            <a:ext cx="6033123" cy="4290285"/>
            <a:chOff x="0" y="0"/>
            <a:chExt cx="6033121" cy="4290283"/>
          </a:xfrm>
        </p:grpSpPr>
        <p:pic>
          <p:nvPicPr>
            <p:cNvPr id="193" name="图像" descr="图像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011863" cy="42902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4" name="Alfred"/>
            <p:cNvSpPr txBox="1"/>
            <p:nvPr/>
          </p:nvSpPr>
          <p:spPr>
            <a:xfrm>
              <a:off x="397817" y="3124520"/>
              <a:ext cx="1345277" cy="408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Alfred</a:t>
              </a:r>
            </a:p>
          </p:txBody>
        </p:sp>
        <p:sp>
          <p:nvSpPr>
            <p:cNvPr id="195" name="C.K"/>
            <p:cNvSpPr txBox="1"/>
            <p:nvPr/>
          </p:nvSpPr>
          <p:spPr>
            <a:xfrm>
              <a:off x="2778849" y="2078651"/>
              <a:ext cx="842044" cy="343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C.K</a:t>
              </a:r>
            </a:p>
          </p:txBody>
        </p:sp>
        <p:sp>
          <p:nvSpPr>
            <p:cNvPr id="196" name="Song"/>
            <p:cNvSpPr txBox="1"/>
            <p:nvPr/>
          </p:nvSpPr>
          <p:spPr>
            <a:xfrm>
              <a:off x="3480604" y="1868484"/>
              <a:ext cx="801705" cy="343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Song</a:t>
              </a:r>
            </a:p>
          </p:txBody>
        </p:sp>
        <p:sp>
          <p:nvSpPr>
            <p:cNvPr id="197" name="SulMay"/>
            <p:cNvSpPr txBox="1"/>
            <p:nvPr/>
          </p:nvSpPr>
          <p:spPr>
            <a:xfrm>
              <a:off x="3247435" y="3590472"/>
              <a:ext cx="1268043" cy="6140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SulMay</a:t>
              </a:r>
            </a:p>
          </p:txBody>
        </p:sp>
        <p:sp>
          <p:nvSpPr>
            <p:cNvPr id="198" name="Gokoo"/>
            <p:cNvSpPr txBox="1"/>
            <p:nvPr/>
          </p:nvSpPr>
          <p:spPr>
            <a:xfrm>
              <a:off x="4261149" y="1729444"/>
              <a:ext cx="918176" cy="343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Gokoo</a:t>
              </a:r>
            </a:p>
          </p:txBody>
        </p:sp>
        <p:sp>
          <p:nvSpPr>
            <p:cNvPr id="199" name="KingKong"/>
            <p:cNvSpPr txBox="1"/>
            <p:nvPr/>
          </p:nvSpPr>
          <p:spPr>
            <a:xfrm>
              <a:off x="4583422" y="3555403"/>
              <a:ext cx="1295822" cy="343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KingKong</a:t>
              </a:r>
            </a:p>
          </p:txBody>
        </p:sp>
        <p:sp>
          <p:nvSpPr>
            <p:cNvPr id="200" name="Caesar"/>
            <p:cNvSpPr txBox="1"/>
            <p:nvPr/>
          </p:nvSpPr>
          <p:spPr>
            <a:xfrm>
              <a:off x="5191988" y="1526963"/>
              <a:ext cx="788149" cy="343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Caesar</a:t>
              </a:r>
            </a:p>
          </p:txBody>
        </p:sp>
        <p:pic>
          <p:nvPicPr>
            <p:cNvPr id="201" name="图像" descr="图像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139003" y="1854739"/>
              <a:ext cx="894119" cy="10688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3" name="朝三暮四 ( zhao san mu si )"/>
          <p:cNvSpPr txBox="1"/>
          <p:nvPr/>
        </p:nvSpPr>
        <p:spPr>
          <a:xfrm>
            <a:off x="3654901" y="1940983"/>
            <a:ext cx="569499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5E5E5E"/>
                </a:solidFill>
              </a:defRPr>
            </a:lvl1pPr>
          </a:lstStyle>
          <a:p>
            <a:pPr/>
            <a:r>
              <a:t>朝三暮四 ( zhao san mu si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