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3" r:id="rId5"/>
    <p:sldId id="274" r:id="rId6"/>
    <p:sldId id="286" r:id="rId7"/>
    <p:sldId id="287" r:id="rId8"/>
    <p:sldId id="259" r:id="rId9"/>
    <p:sldId id="261" r:id="rId10"/>
    <p:sldId id="262" r:id="rId11"/>
    <p:sldId id="263" r:id="rId12"/>
    <p:sldId id="264" r:id="rId13"/>
    <p:sldId id="288" r:id="rId14"/>
    <p:sldId id="265" r:id="rId15"/>
    <p:sldId id="266" r:id="rId16"/>
    <p:sldId id="267" r:id="rId17"/>
    <p:sldId id="289" r:id="rId18"/>
    <p:sldId id="268" r:id="rId19"/>
    <p:sldId id="269" r:id="rId20"/>
    <p:sldId id="270" r:id="rId21"/>
    <p:sldId id="271" r:id="rId22"/>
    <p:sldId id="272" r:id="rId23"/>
    <p:sldId id="290" r:id="rId24"/>
    <p:sldId id="275" r:id="rId25"/>
    <p:sldId id="276" r:id="rId26"/>
    <p:sldId id="291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D941-6A28-4354-96C5-881B3BE98A0B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9AD2-850B-49E3-BCE2-9D3E8B886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584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D941-6A28-4354-96C5-881B3BE98A0B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9AD2-850B-49E3-BCE2-9D3E8B886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78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D941-6A28-4354-96C5-881B3BE98A0B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9AD2-850B-49E3-BCE2-9D3E8B886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602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D941-6A28-4354-96C5-881B3BE98A0B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9AD2-850B-49E3-BCE2-9D3E8B886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834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D941-6A28-4354-96C5-881B3BE98A0B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9AD2-850B-49E3-BCE2-9D3E8B886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813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D941-6A28-4354-96C5-881B3BE98A0B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9AD2-850B-49E3-BCE2-9D3E8B886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51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D941-6A28-4354-96C5-881B3BE98A0B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9AD2-850B-49E3-BCE2-9D3E8B886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423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D941-6A28-4354-96C5-881B3BE98A0B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9AD2-850B-49E3-BCE2-9D3E8B886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235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D941-6A28-4354-96C5-881B3BE98A0B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9AD2-850B-49E3-BCE2-9D3E8B886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719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D941-6A28-4354-96C5-881B3BE98A0B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9AD2-850B-49E3-BCE2-9D3E8B886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014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D941-6A28-4354-96C5-881B3BE98A0B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9AD2-850B-49E3-BCE2-9D3E8B886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80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CD941-6A28-4354-96C5-881B3BE98A0B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49AD2-850B-49E3-BCE2-9D3E8B886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145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Chap.06 </a:t>
            </a:r>
            <a:r>
              <a:rPr lang="ko-KR" altLang="en-US" dirty="0" smtClean="0"/>
              <a:t>학습 관련 기술들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&lt;Deep Learning from scratch&gt;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594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6.1 </a:t>
            </a:r>
            <a:r>
              <a:rPr lang="ko-KR" altLang="en-US" dirty="0" smtClean="0"/>
              <a:t>매개변수 갱신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466"/>
          </a:xfrm>
        </p:spPr>
        <p:txBody>
          <a:bodyPr/>
          <a:lstStyle/>
          <a:p>
            <a:r>
              <a:rPr lang="en-US" altLang="ko-KR" dirty="0" smtClean="0"/>
              <a:t>6.1.3 SGD</a:t>
            </a:r>
            <a:r>
              <a:rPr lang="ko-KR" altLang="en-US" dirty="0" smtClean="0"/>
              <a:t>의 단점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287" y="1969447"/>
            <a:ext cx="2505425" cy="9240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419" y="2743200"/>
            <a:ext cx="8777172" cy="393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36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6.1 </a:t>
            </a:r>
            <a:r>
              <a:rPr lang="ko-KR" altLang="en-US" dirty="0" smtClean="0"/>
              <a:t>매개변수 갱신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1175"/>
          </a:xfrm>
        </p:spPr>
        <p:txBody>
          <a:bodyPr/>
          <a:lstStyle/>
          <a:p>
            <a:r>
              <a:rPr lang="en-US" altLang="ko-KR" dirty="0" smtClean="0"/>
              <a:t>6.1.3 SGD</a:t>
            </a:r>
            <a:r>
              <a:rPr lang="ko-KR" altLang="en-US" dirty="0" smtClean="0"/>
              <a:t>의 단점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6" y="2243573"/>
            <a:ext cx="6133751" cy="4556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347" y="2280517"/>
            <a:ext cx="5726632" cy="43881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50754" y="1292549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如果函数的形状非均向，比如呈延伸状，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搜</a:t>
            </a:r>
            <a:r>
              <a:rPr lang="zh-CN" altLang="en-US" dirty="0" smtClean="0">
                <a:solidFill>
                  <a:srgbClr val="FF0000"/>
                </a:solidFill>
              </a:rPr>
              <a:t>索的路径会非常低效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421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6.1 </a:t>
            </a:r>
            <a:r>
              <a:rPr lang="ko-KR" altLang="en-US" dirty="0" smtClean="0"/>
              <a:t>매개변수 갱신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4993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6.1.4 </a:t>
            </a:r>
            <a:r>
              <a:rPr lang="ko-KR" altLang="en-US" dirty="0" smtClean="0"/>
              <a:t>모멘텀</a:t>
            </a:r>
            <a:r>
              <a:rPr lang="en-US" altLang="ko-KR" dirty="0" smtClean="0"/>
              <a:t>(Momentum</a:t>
            </a:r>
            <a:r>
              <a:rPr lang="en-US" altLang="ko-KR" dirty="0" smtClean="0"/>
              <a:t>) </a:t>
            </a:r>
            <a:r>
              <a:rPr lang="zh-CN" altLang="en-US" dirty="0" smtClean="0"/>
              <a:t>动量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365" y="3610371"/>
            <a:ext cx="2152950" cy="13908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358" y="80738"/>
            <a:ext cx="6413570" cy="14318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856" y="2425555"/>
            <a:ext cx="7774436" cy="402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04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6.1 </a:t>
            </a:r>
            <a:r>
              <a:rPr lang="ko-KR" altLang="en-US" dirty="0"/>
              <a:t>매개변수 갱신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869" y="2624778"/>
            <a:ext cx="3305603" cy="41518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4214" y="1369129"/>
            <a:ext cx="107035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而由于动量积攒了历史的梯度，如点</a:t>
            </a:r>
            <a:r>
              <a:rPr lang="en-US" altLang="zh-CN" dirty="0"/>
              <a:t>P</a:t>
            </a:r>
            <a:r>
              <a:rPr lang="zh-CN" altLang="en-US" dirty="0"/>
              <a:t>前一刻的梯度与当前的梯度方向几乎相反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因</a:t>
            </a:r>
            <a:r>
              <a:rPr lang="zh-CN" altLang="en-US" dirty="0"/>
              <a:t>此原本在</a:t>
            </a:r>
            <a:r>
              <a:rPr lang="en-US" altLang="zh-CN" dirty="0"/>
              <a:t>P</a:t>
            </a:r>
            <a:r>
              <a:rPr lang="zh-CN" altLang="en-US" dirty="0"/>
              <a:t>点原本要大幅徘徊的梯度，主要受到前一时刻的影响，而导致在当前时刻的梯度幅度减</a:t>
            </a:r>
            <a:r>
              <a:rPr lang="zh-CN" altLang="en-US" dirty="0" smtClean="0"/>
              <a:t>小。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zh-CN" altLang="en-US" dirty="0"/>
              <a:t>  </a:t>
            </a:r>
            <a:endParaRPr lang="en-US" altLang="zh-CN" dirty="0" smtClean="0"/>
          </a:p>
          <a:p>
            <a:r>
              <a:rPr lang="zh-CN" altLang="en-US" dirty="0" smtClean="0"/>
              <a:t>直</a:t>
            </a:r>
            <a:r>
              <a:rPr lang="zh-CN" altLang="en-US" dirty="0"/>
              <a:t>观上讲就是，要是当前时刻的梯度与历史时刻梯度方向相似，这种趋势在当前时刻则会加强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要</a:t>
            </a:r>
            <a:r>
              <a:rPr lang="zh-CN" altLang="en-US" dirty="0"/>
              <a:t>是不同，则当前时刻的梯度方向减弱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768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6.1 </a:t>
            </a:r>
            <a:r>
              <a:rPr lang="ko-KR" altLang="en-US" dirty="0" smtClean="0"/>
              <a:t>매개변수 갱신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230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6.1.4 </a:t>
            </a:r>
            <a:r>
              <a:rPr lang="ko-KR" altLang="en-US" dirty="0" smtClean="0"/>
              <a:t>모멘텀</a:t>
            </a:r>
            <a:r>
              <a:rPr lang="en-US" altLang="ko-KR" dirty="0" smtClean="0"/>
              <a:t>(Momentum)</a:t>
            </a:r>
            <a:endParaRPr lang="ko-KR" alt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332" y="2220253"/>
            <a:ext cx="6298550" cy="455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0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6.1 </a:t>
            </a:r>
            <a:r>
              <a:rPr lang="ko-KR" altLang="en-US" dirty="0" smtClean="0"/>
              <a:t>매개변수 갱신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6.1.5 </a:t>
            </a:r>
            <a:r>
              <a:rPr lang="en-US" altLang="ko-KR" dirty="0" err="1" smtClean="0"/>
              <a:t>AdaGrad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신경망 학습에서는 </a:t>
            </a:r>
            <a:r>
              <a:rPr lang="ko-KR" altLang="en-US" dirty="0" smtClean="0">
                <a:solidFill>
                  <a:srgbClr val="FF0000"/>
                </a:solidFill>
              </a:rPr>
              <a:t>학습률</a:t>
            </a:r>
            <a:r>
              <a:rPr lang="ko-KR" altLang="en-US" dirty="0" smtClean="0"/>
              <a:t> 값이 중요합니다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값이 너무 작으면 학습기간이 길고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너무 크면 발산하여 학습이 제대로 이루어지지 않습니다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이 학습률을 정하는 효과적 기술로 학습률 감소</a:t>
            </a:r>
            <a:r>
              <a:rPr lang="en-US" altLang="ko-KR" dirty="0" smtClean="0"/>
              <a:t>(learning rate decay)</a:t>
            </a:r>
            <a:r>
              <a:rPr lang="ko-KR" altLang="en-US" dirty="0" smtClean="0"/>
              <a:t>가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바로 학습을 진행하면서 학습률을 점차 줄여가는 방법입니다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409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6.1 </a:t>
            </a:r>
            <a:r>
              <a:rPr lang="ko-KR" altLang="en-US" dirty="0" smtClean="0"/>
              <a:t>매개변수 갱신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1939"/>
          </a:xfrm>
        </p:spPr>
        <p:txBody>
          <a:bodyPr/>
          <a:lstStyle/>
          <a:p>
            <a:r>
              <a:rPr lang="en-US" altLang="ko-KR" dirty="0" smtClean="0"/>
              <a:t>6.1.5 </a:t>
            </a:r>
            <a:r>
              <a:rPr lang="en-US" altLang="ko-KR" dirty="0" err="1" smtClean="0"/>
              <a:t>AdaGrad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947" y="1446302"/>
            <a:ext cx="2619741" cy="18100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03" y="3230184"/>
            <a:ext cx="7030431" cy="33532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62260" y="3462175"/>
            <a:ext cx="59314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h</a:t>
            </a:r>
            <a:r>
              <a:rPr lang="ko-KR" altLang="en-US" dirty="0" smtClean="0"/>
              <a:t>는 기존 기울기 값을 제곱하여 더해줌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매개변수의 원소 중에서 많이 움직인 원소는 </a:t>
            </a:r>
            <a:endParaRPr lang="en-US" altLang="ko-KR" dirty="0" smtClean="0"/>
          </a:p>
          <a:p>
            <a:r>
              <a:rPr lang="ko-KR" altLang="en-US" dirty="0" smtClean="0"/>
              <a:t>학습률이 낮아진다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학습률 감소가 매개변수의 원소마다 다르게 적용된다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087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6.1 </a:t>
            </a:r>
            <a:r>
              <a:rPr lang="ko-KR" altLang="en-US" dirty="0"/>
              <a:t>매개변수 갱신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6.1.5 </a:t>
            </a:r>
            <a:r>
              <a:rPr lang="en-US" altLang="ko-KR" dirty="0" err="1"/>
              <a:t>AdaGrad</a:t>
            </a:r>
            <a:endParaRPr lang="ko-KR" altLang="en-US" dirty="0"/>
          </a:p>
          <a:p>
            <a:pPr lvl="1"/>
            <a:r>
              <a:rPr lang="en-US" altLang="ko-KR" dirty="0" err="1" smtClean="0"/>
              <a:t>AdaGrad</a:t>
            </a:r>
            <a:r>
              <a:rPr lang="ko-KR" altLang="en-US" dirty="0" smtClean="0"/>
              <a:t>는 과거의 기울기를 제곱하여 계속 더해가며 학습을 진행할수록 갱신 강도가 약해집니다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무한히</a:t>
            </a:r>
            <a:r>
              <a:rPr lang="ko-KR" altLang="en-US" dirty="0" smtClean="0"/>
              <a:t> 계속 학습한다면 어느 순간 갱신량이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되어 전혀 갱신되지 않게 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이 문제를 개선한 기법으로서 </a:t>
            </a:r>
            <a:r>
              <a:rPr lang="en-US" altLang="ko-KR" dirty="0" err="1" smtClean="0"/>
              <a:t>RMSProp</a:t>
            </a:r>
            <a:r>
              <a:rPr lang="ko-KR" altLang="en-US" dirty="0" smtClean="0"/>
              <a:t>라는 방법이 있습니다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과거의 모든 기울기를 균일하게 더해가는 것이 아니라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먼 과거의 기울기는 서서히 잊고 새로운 기울기 정보를 크게 반영합니다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이를 지수이동평균</a:t>
            </a:r>
            <a:r>
              <a:rPr lang="en-US" altLang="ko-KR" dirty="0" smtClean="0"/>
              <a:t>(Exponential Moving Average)</a:t>
            </a:r>
            <a:r>
              <a:rPr lang="ko-KR" altLang="en-US" dirty="0" smtClean="0"/>
              <a:t>이라 하여 과거 기울기의 반영규모를 기하급수적으로 감소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543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6.1 </a:t>
            </a:r>
            <a:r>
              <a:rPr lang="ko-KR" altLang="en-US" dirty="0" smtClean="0"/>
              <a:t>매개변수 갱신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6520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6.1.5 </a:t>
            </a:r>
            <a:r>
              <a:rPr lang="en-US" altLang="ko-KR" dirty="0" err="1" smtClean="0"/>
              <a:t>AdaGrad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534" y="2203992"/>
            <a:ext cx="6003276" cy="459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43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6.1 </a:t>
            </a:r>
            <a:r>
              <a:rPr lang="ko-KR" altLang="en-US" dirty="0" smtClean="0"/>
              <a:t>매개변수 갱신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6.1.6 Adam</a:t>
            </a:r>
          </a:p>
          <a:p>
            <a:pPr lvl="1"/>
            <a:r>
              <a:rPr lang="ko-KR" altLang="en-US" dirty="0" smtClean="0"/>
              <a:t>모멘텀과 </a:t>
            </a:r>
            <a:r>
              <a:rPr lang="en-US" altLang="ko-KR" dirty="0" err="1" smtClean="0"/>
              <a:t>AdaGrad</a:t>
            </a:r>
            <a:r>
              <a:rPr lang="ko-KR" altLang="en-US" dirty="0" smtClean="0"/>
              <a:t>를 융합</a:t>
            </a:r>
            <a:r>
              <a:rPr lang="en-US" altLang="ko-KR" dirty="0" smtClean="0"/>
              <a:t>(</a:t>
            </a:r>
            <a:r>
              <a:rPr lang="ko-KR" altLang="en-US" dirty="0" smtClean="0"/>
              <a:t>완전히 정확하지 않음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논문참조 </a:t>
            </a:r>
            <a:r>
              <a:rPr lang="en-US" altLang="ko-KR" dirty="0" smtClean="0"/>
              <a:t>: https://arxiv.org/abs/1412.6980v1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668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6.1 </a:t>
            </a:r>
            <a:r>
              <a:rPr lang="ko-KR" altLang="en-US" dirty="0" smtClean="0">
                <a:solidFill>
                  <a:srgbClr val="FF0000"/>
                </a:solidFill>
              </a:rPr>
              <a:t>매개변수 갱신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6.2 </a:t>
            </a:r>
            <a:r>
              <a:rPr lang="ko-KR" altLang="en-US" dirty="0" smtClean="0">
                <a:solidFill>
                  <a:srgbClr val="FF0000"/>
                </a:solidFill>
              </a:rPr>
              <a:t>가중치의 초깃값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 smtClean="0"/>
              <a:t>6.3 </a:t>
            </a:r>
            <a:r>
              <a:rPr lang="ko-KR" altLang="en-US" dirty="0" smtClean="0"/>
              <a:t>배치 정규화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6.4 </a:t>
            </a:r>
            <a:r>
              <a:rPr lang="ko-KR" altLang="en-US" dirty="0" smtClean="0"/>
              <a:t>바른 학습을 위해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6.5 </a:t>
            </a:r>
            <a:r>
              <a:rPr lang="ko-KR" altLang="en-US" dirty="0" smtClean="0"/>
              <a:t>적절한 하이퍼파라미터 값 찾기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835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6.1 </a:t>
            </a:r>
            <a:r>
              <a:rPr lang="ko-KR" altLang="en-US" dirty="0" smtClean="0"/>
              <a:t>매개변수 갱신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757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6.1.6 Adam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4" y="2143057"/>
            <a:ext cx="6154662" cy="467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84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6.1 </a:t>
            </a:r>
            <a:r>
              <a:rPr lang="ko-KR" altLang="en-US" dirty="0" smtClean="0"/>
              <a:t>매개변수 갱신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1175"/>
          </a:xfrm>
        </p:spPr>
        <p:txBody>
          <a:bodyPr/>
          <a:lstStyle/>
          <a:p>
            <a:r>
              <a:rPr lang="en-US" altLang="ko-KR" dirty="0" smtClean="0"/>
              <a:t>6.1.7 </a:t>
            </a:r>
            <a:r>
              <a:rPr lang="ko-KR" altLang="en-US" dirty="0" smtClean="0"/>
              <a:t>어느 갱신 방법을 이용할 것인가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1" y="159106"/>
            <a:ext cx="7943270" cy="66597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4255" y="3325091"/>
            <a:ext cx="33805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모든 문제에서 항상 뛰어난 기법이라는 것은 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아직까진</a:t>
            </a:r>
            <a:r>
              <a:rPr lang="en-US" altLang="ko-KR" dirty="0" smtClean="0"/>
              <a:t>) </a:t>
            </a:r>
            <a:r>
              <a:rPr lang="ko-KR" altLang="en-US" dirty="0" smtClean="0"/>
              <a:t>없습니다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각자의 상황을 고려해 여러 가지로 시도해야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961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6.1 </a:t>
            </a:r>
            <a:r>
              <a:rPr lang="ko-KR" altLang="en-US" dirty="0" smtClean="0"/>
              <a:t>매개변수 갱신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1939"/>
          </a:xfrm>
        </p:spPr>
        <p:txBody>
          <a:bodyPr/>
          <a:lstStyle/>
          <a:p>
            <a:r>
              <a:rPr lang="en-US" altLang="ko-KR" dirty="0" smtClean="0"/>
              <a:t>6.1.8 MNIST </a:t>
            </a:r>
            <a:r>
              <a:rPr lang="ko-KR" altLang="en-US" dirty="0" smtClean="0"/>
              <a:t>데이터셋으로 본 갱신 방법 비교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867" y="2204863"/>
            <a:ext cx="7230484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5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휴식타임</a:t>
            </a:r>
            <a:endParaRPr lang="ko-KR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364" y="1540164"/>
            <a:ext cx="63500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55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6.2 </a:t>
            </a:r>
            <a:r>
              <a:rPr lang="ko-KR" altLang="en-US" dirty="0" smtClean="0"/>
              <a:t>가중치의 초깃값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신경망 학습에서 특히 중요한 것이 </a:t>
            </a:r>
            <a:r>
              <a:rPr lang="ko-KR" altLang="en-US" dirty="0" smtClean="0">
                <a:solidFill>
                  <a:srgbClr val="FF0000"/>
                </a:solidFill>
              </a:rPr>
              <a:t>가중치의 초깃값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/>
              <a:t>가중치의 초깃값을 무엇으로 설정하는냐가 신경망 학습의 </a:t>
            </a:r>
            <a:r>
              <a:rPr lang="ko-KR" altLang="en-US" dirty="0" smtClean="0">
                <a:solidFill>
                  <a:srgbClr val="FF0000"/>
                </a:solidFill>
              </a:rPr>
              <a:t>성패</a:t>
            </a:r>
            <a:r>
              <a:rPr lang="ko-KR" altLang="en-US" dirty="0" smtClean="0"/>
              <a:t>가 가르는 일이 자주 </a:t>
            </a:r>
            <a:r>
              <a:rPr lang="ko-KR" altLang="en-US" dirty="0" smtClean="0"/>
              <a:t>있다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6737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6.2 </a:t>
            </a:r>
            <a:r>
              <a:rPr lang="ko-KR" altLang="en-US" dirty="0"/>
              <a:t>가중치의 초깃값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21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6.2.1 </a:t>
            </a:r>
            <a:r>
              <a:rPr lang="ko-KR" altLang="en-US" dirty="0" smtClean="0"/>
              <a:t>가중치는 작게 유지하는게 목표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오버피팅</a:t>
            </a:r>
            <a:r>
              <a:rPr lang="ko-KR" altLang="en-US" dirty="0" smtClean="0"/>
              <a:t>을 억제하여 범용 성능을 높임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오버피팅은 가중치 매개변수의 값이 커서 발생하는 경우가 많다고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가중치를 </a:t>
            </a:r>
            <a:r>
              <a:rPr lang="ko-KR" altLang="en-US" dirty="0" smtClean="0">
                <a:solidFill>
                  <a:srgbClr val="FF0000"/>
                </a:solidFill>
              </a:rPr>
              <a:t>작게</a:t>
            </a:r>
            <a:r>
              <a:rPr lang="ko-KR" altLang="en-US" dirty="0" smtClean="0"/>
              <a:t> 하기 위해 초깃값도 최대한 작은 값에서 </a:t>
            </a:r>
            <a:r>
              <a:rPr lang="ko-KR" altLang="en-US" dirty="0" smtClean="0"/>
              <a:t>시작</a:t>
            </a:r>
            <a:endParaRPr lang="en-US" altLang="ko-K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024" y="3710538"/>
            <a:ext cx="6476605" cy="76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25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6.2 </a:t>
            </a:r>
            <a:r>
              <a:rPr lang="ko-KR" altLang="en-US" dirty="0"/>
              <a:t>가중치의 초깃값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21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6.2.1 </a:t>
            </a:r>
            <a:r>
              <a:rPr lang="ko-KR" altLang="en-US" dirty="0" smtClean="0"/>
              <a:t>초깃값을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하면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가중치의 </a:t>
            </a:r>
            <a:r>
              <a:rPr lang="ko-KR" altLang="en-US" dirty="0" smtClean="0"/>
              <a:t>초깃값을 모두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설정하면</a:t>
            </a:r>
            <a:r>
              <a:rPr lang="en-US" altLang="ko-KR" dirty="0" smtClean="0"/>
              <a:t>? </a:t>
            </a:r>
            <a:r>
              <a:rPr lang="ko-KR" altLang="en-US" dirty="0" smtClean="0">
                <a:solidFill>
                  <a:srgbClr val="FF0000"/>
                </a:solidFill>
              </a:rPr>
              <a:t>학습이 올바로 이루어지지 않음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/>
              <a:t>이유는</a:t>
            </a:r>
            <a:r>
              <a:rPr lang="en-US" altLang="ko-KR" dirty="0" smtClean="0"/>
              <a:t>? </a:t>
            </a:r>
            <a:r>
              <a:rPr lang="ko-KR" altLang="en-US" dirty="0" smtClean="0"/>
              <a:t>오차역전파법에서 모든 가중치의 값이 똑같이 갱신되기 때문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가중치들은 같은 초깃값에서 시작하고 갱신을 거쳐도 여전히 같은 값을 유지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가중치를 여러 개 갖는 의미를 사라지게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923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6.2 </a:t>
            </a:r>
            <a:r>
              <a:rPr lang="ko-KR" altLang="en-US" dirty="0"/>
              <a:t>가중치의 초깃값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6.2.2 </a:t>
            </a:r>
            <a:r>
              <a:rPr lang="ko-KR" altLang="en-US" dirty="0" smtClean="0"/>
              <a:t>은닉층의 활성화값 분포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은닉층의 활성화값</a:t>
            </a:r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활성화 함수의 출력 데이터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분포를 관찰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가중치의 초깃값에 따라 은닉층 활성화값들이 어떻게 변화하는지</a:t>
            </a:r>
            <a:r>
              <a:rPr lang="en-US" altLang="ko-KR" dirty="0" smtClean="0"/>
              <a:t>?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실험내용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활성화 함수로 시그모이드 사용하는 </a:t>
            </a:r>
            <a:r>
              <a:rPr lang="en-US" altLang="ko-KR" dirty="0" smtClean="0"/>
              <a:t>5</a:t>
            </a:r>
            <a:r>
              <a:rPr lang="ko-KR" altLang="en-US" dirty="0" smtClean="0"/>
              <a:t>층 신경망에 무작위로 생성한 데이터를 흘리며 활성화값 분포를 히스토그램으로 표현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319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135086" y="2600040"/>
            <a:ext cx="923637" cy="3581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6.2 </a:t>
            </a:r>
            <a:r>
              <a:rPr lang="ko-KR" altLang="en-US" dirty="0"/>
              <a:t>가중치의 초깃값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6.2.2 </a:t>
            </a:r>
            <a:r>
              <a:rPr lang="ko-KR" altLang="en-US" dirty="0"/>
              <a:t>은닉층의 활성화값 </a:t>
            </a:r>
            <a:r>
              <a:rPr lang="ko-KR" altLang="en-US" dirty="0" smtClean="0"/>
              <a:t>분포</a:t>
            </a:r>
            <a:endParaRPr lang="en-US" altLang="ko-KR" dirty="0"/>
          </a:p>
        </p:txBody>
      </p:sp>
      <p:sp>
        <p:nvSpPr>
          <p:cNvPr id="9" name="Rectangle 8"/>
          <p:cNvSpPr/>
          <p:nvPr/>
        </p:nvSpPr>
        <p:spPr>
          <a:xfrm>
            <a:off x="10594107" y="2595422"/>
            <a:ext cx="923637" cy="35815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88" y="2317849"/>
            <a:ext cx="3912498" cy="421159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953276" y="2604657"/>
            <a:ext cx="923637" cy="35815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lowchart: Connector 9"/>
          <p:cNvSpPr/>
          <p:nvPr/>
        </p:nvSpPr>
        <p:spPr>
          <a:xfrm>
            <a:off x="6144936" y="2900218"/>
            <a:ext cx="577273" cy="535709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Flowchart: Connector 13"/>
          <p:cNvSpPr/>
          <p:nvPr/>
        </p:nvSpPr>
        <p:spPr>
          <a:xfrm>
            <a:off x="6140317" y="5407894"/>
            <a:ext cx="577273" cy="535709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Flowchart: Connector 14"/>
          <p:cNvSpPr/>
          <p:nvPr/>
        </p:nvSpPr>
        <p:spPr>
          <a:xfrm>
            <a:off x="6149558" y="3588325"/>
            <a:ext cx="577273" cy="535709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Flowchart: Connector 15"/>
          <p:cNvSpPr/>
          <p:nvPr/>
        </p:nvSpPr>
        <p:spPr>
          <a:xfrm>
            <a:off x="7288631" y="2900218"/>
            <a:ext cx="577273" cy="535709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Flowchart: Connector 16"/>
          <p:cNvSpPr/>
          <p:nvPr/>
        </p:nvSpPr>
        <p:spPr>
          <a:xfrm>
            <a:off x="7292101" y="3597561"/>
            <a:ext cx="577273" cy="535709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Flowchart: Connector 17"/>
          <p:cNvSpPr/>
          <p:nvPr/>
        </p:nvSpPr>
        <p:spPr>
          <a:xfrm>
            <a:off x="7294851" y="5407894"/>
            <a:ext cx="577273" cy="535709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/>
          <p:cNvSpPr/>
          <p:nvPr/>
        </p:nvSpPr>
        <p:spPr>
          <a:xfrm>
            <a:off x="8303485" y="2604662"/>
            <a:ext cx="923637" cy="3581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Flowchart: Connector 19"/>
          <p:cNvSpPr/>
          <p:nvPr/>
        </p:nvSpPr>
        <p:spPr>
          <a:xfrm>
            <a:off x="8457030" y="2904840"/>
            <a:ext cx="577273" cy="535709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Flowchart: Connector 20"/>
          <p:cNvSpPr/>
          <p:nvPr/>
        </p:nvSpPr>
        <p:spPr>
          <a:xfrm>
            <a:off x="8460500" y="3602183"/>
            <a:ext cx="577273" cy="535709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Flowchart: Connector 21"/>
          <p:cNvSpPr/>
          <p:nvPr/>
        </p:nvSpPr>
        <p:spPr>
          <a:xfrm>
            <a:off x="8463250" y="5412516"/>
            <a:ext cx="577273" cy="535709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9481121" y="2609279"/>
            <a:ext cx="923637" cy="3581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Flowchart: Connector 23"/>
          <p:cNvSpPr/>
          <p:nvPr/>
        </p:nvSpPr>
        <p:spPr>
          <a:xfrm>
            <a:off x="9634666" y="2909457"/>
            <a:ext cx="577273" cy="535709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Flowchart: Connector 24"/>
          <p:cNvSpPr/>
          <p:nvPr/>
        </p:nvSpPr>
        <p:spPr>
          <a:xfrm>
            <a:off x="9638136" y="3606800"/>
            <a:ext cx="577273" cy="535709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Flowchart: Connector 25"/>
          <p:cNvSpPr/>
          <p:nvPr/>
        </p:nvSpPr>
        <p:spPr>
          <a:xfrm>
            <a:off x="9640886" y="5417133"/>
            <a:ext cx="577273" cy="535709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Flowchart: Connector 26"/>
          <p:cNvSpPr/>
          <p:nvPr/>
        </p:nvSpPr>
        <p:spPr>
          <a:xfrm>
            <a:off x="10767288" y="2909457"/>
            <a:ext cx="577273" cy="535709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Flowchart: Connector 27"/>
          <p:cNvSpPr/>
          <p:nvPr/>
        </p:nvSpPr>
        <p:spPr>
          <a:xfrm>
            <a:off x="10767288" y="3611415"/>
            <a:ext cx="577273" cy="535709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Flowchart: Connector 28"/>
          <p:cNvSpPr/>
          <p:nvPr/>
        </p:nvSpPr>
        <p:spPr>
          <a:xfrm>
            <a:off x="10776527" y="5417133"/>
            <a:ext cx="577273" cy="535709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Straight Arrow Connector 34"/>
          <p:cNvCxnSpPr>
            <a:stCxn id="10" idx="6"/>
            <a:endCxn id="17" idx="2"/>
          </p:cNvCxnSpPr>
          <p:nvPr/>
        </p:nvCxnSpPr>
        <p:spPr>
          <a:xfrm>
            <a:off x="6722209" y="3168073"/>
            <a:ext cx="569892" cy="697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6"/>
            <a:endCxn id="16" idx="2"/>
          </p:cNvCxnSpPr>
          <p:nvPr/>
        </p:nvCxnSpPr>
        <p:spPr>
          <a:xfrm>
            <a:off x="6722209" y="3168073"/>
            <a:ext cx="5664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6"/>
            <a:endCxn id="18" idx="2"/>
          </p:cNvCxnSpPr>
          <p:nvPr/>
        </p:nvCxnSpPr>
        <p:spPr>
          <a:xfrm>
            <a:off x="6722209" y="3168073"/>
            <a:ext cx="572642" cy="2507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6"/>
            <a:endCxn id="16" idx="2"/>
          </p:cNvCxnSpPr>
          <p:nvPr/>
        </p:nvCxnSpPr>
        <p:spPr>
          <a:xfrm flipV="1">
            <a:off x="6726831" y="3168073"/>
            <a:ext cx="561800" cy="688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7" idx="2"/>
          </p:cNvCxnSpPr>
          <p:nvPr/>
        </p:nvCxnSpPr>
        <p:spPr>
          <a:xfrm>
            <a:off x="6733192" y="3850485"/>
            <a:ext cx="558909" cy="14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18" idx="2"/>
          </p:cNvCxnSpPr>
          <p:nvPr/>
        </p:nvCxnSpPr>
        <p:spPr>
          <a:xfrm>
            <a:off x="6732903" y="3862569"/>
            <a:ext cx="561948" cy="181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4" idx="6"/>
            <a:endCxn id="16" idx="2"/>
          </p:cNvCxnSpPr>
          <p:nvPr/>
        </p:nvCxnSpPr>
        <p:spPr>
          <a:xfrm flipV="1">
            <a:off x="6717590" y="3168073"/>
            <a:ext cx="571041" cy="2507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17" idx="2"/>
          </p:cNvCxnSpPr>
          <p:nvPr/>
        </p:nvCxnSpPr>
        <p:spPr>
          <a:xfrm flipV="1">
            <a:off x="6733192" y="3865416"/>
            <a:ext cx="558909" cy="1819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18" idx="2"/>
          </p:cNvCxnSpPr>
          <p:nvPr/>
        </p:nvCxnSpPr>
        <p:spPr>
          <a:xfrm flipV="1">
            <a:off x="6734638" y="5675749"/>
            <a:ext cx="560213" cy="12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7881373" y="3163456"/>
            <a:ext cx="569892" cy="697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7881373" y="3163456"/>
            <a:ext cx="5664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881373" y="3163456"/>
            <a:ext cx="572642" cy="2507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7885995" y="3163456"/>
            <a:ext cx="561800" cy="688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7892356" y="3845868"/>
            <a:ext cx="558909" cy="14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7892067" y="3857952"/>
            <a:ext cx="561948" cy="181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7876754" y="3163456"/>
            <a:ext cx="571041" cy="2507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7892356" y="3860799"/>
            <a:ext cx="558909" cy="1819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7893802" y="5671132"/>
            <a:ext cx="560213" cy="12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9054391" y="3163458"/>
            <a:ext cx="569892" cy="697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9054391" y="3163458"/>
            <a:ext cx="5664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9054391" y="3163458"/>
            <a:ext cx="572642" cy="2507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9059013" y="3163458"/>
            <a:ext cx="561800" cy="688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9065374" y="3845870"/>
            <a:ext cx="558909" cy="14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9065085" y="3857954"/>
            <a:ext cx="561948" cy="181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9049772" y="3163458"/>
            <a:ext cx="571041" cy="2507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9065374" y="3860801"/>
            <a:ext cx="558909" cy="1819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9066820" y="5671134"/>
            <a:ext cx="560213" cy="12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10209427" y="3171269"/>
            <a:ext cx="569892" cy="697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10209427" y="3171269"/>
            <a:ext cx="5664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0209427" y="3171269"/>
            <a:ext cx="572642" cy="2507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10214049" y="3171269"/>
            <a:ext cx="561800" cy="688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10220410" y="3853681"/>
            <a:ext cx="558909" cy="14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10220121" y="3865765"/>
            <a:ext cx="561948" cy="181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10204808" y="3171269"/>
            <a:ext cx="571041" cy="2507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10220410" y="3868612"/>
            <a:ext cx="558909" cy="1819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10221856" y="5678945"/>
            <a:ext cx="560213" cy="12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Flowchart: Connector 76"/>
          <p:cNvSpPr/>
          <p:nvPr/>
        </p:nvSpPr>
        <p:spPr>
          <a:xfrm>
            <a:off x="6377311" y="4165028"/>
            <a:ext cx="111185" cy="10318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Flowchart: Connector 77"/>
          <p:cNvSpPr/>
          <p:nvPr/>
        </p:nvSpPr>
        <p:spPr>
          <a:xfrm>
            <a:off x="6372697" y="4326664"/>
            <a:ext cx="111185" cy="10318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Flowchart: Connector 78"/>
          <p:cNvSpPr/>
          <p:nvPr/>
        </p:nvSpPr>
        <p:spPr>
          <a:xfrm>
            <a:off x="6377318" y="4488300"/>
            <a:ext cx="111185" cy="10318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Flowchart: Connector 79"/>
          <p:cNvSpPr/>
          <p:nvPr/>
        </p:nvSpPr>
        <p:spPr>
          <a:xfrm>
            <a:off x="6372702" y="4649936"/>
            <a:ext cx="111185" cy="10318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Flowchart: Connector 80"/>
          <p:cNvSpPr/>
          <p:nvPr/>
        </p:nvSpPr>
        <p:spPr>
          <a:xfrm>
            <a:off x="6377321" y="4811572"/>
            <a:ext cx="111185" cy="10318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Flowchart: Connector 81"/>
          <p:cNvSpPr/>
          <p:nvPr/>
        </p:nvSpPr>
        <p:spPr>
          <a:xfrm>
            <a:off x="6372705" y="4973208"/>
            <a:ext cx="111185" cy="10318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Flowchart: Connector 82"/>
          <p:cNvSpPr/>
          <p:nvPr/>
        </p:nvSpPr>
        <p:spPr>
          <a:xfrm>
            <a:off x="6377326" y="5134844"/>
            <a:ext cx="111185" cy="10318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Flowchart: Connector 83"/>
          <p:cNvSpPr/>
          <p:nvPr/>
        </p:nvSpPr>
        <p:spPr>
          <a:xfrm>
            <a:off x="6372708" y="5287244"/>
            <a:ext cx="111185" cy="10318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Flowchart: Connector 84"/>
          <p:cNvSpPr/>
          <p:nvPr/>
        </p:nvSpPr>
        <p:spPr>
          <a:xfrm>
            <a:off x="7536474" y="4169647"/>
            <a:ext cx="111185" cy="10318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Flowchart: Connector 85"/>
          <p:cNvSpPr/>
          <p:nvPr/>
        </p:nvSpPr>
        <p:spPr>
          <a:xfrm>
            <a:off x="7531860" y="4331283"/>
            <a:ext cx="111185" cy="10318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Flowchart: Connector 86"/>
          <p:cNvSpPr/>
          <p:nvPr/>
        </p:nvSpPr>
        <p:spPr>
          <a:xfrm>
            <a:off x="7536481" y="4492919"/>
            <a:ext cx="111185" cy="10318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Flowchart: Connector 87"/>
          <p:cNvSpPr/>
          <p:nvPr/>
        </p:nvSpPr>
        <p:spPr>
          <a:xfrm>
            <a:off x="7531865" y="4654555"/>
            <a:ext cx="111185" cy="10318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Flowchart: Connector 88"/>
          <p:cNvSpPr/>
          <p:nvPr/>
        </p:nvSpPr>
        <p:spPr>
          <a:xfrm>
            <a:off x="7536484" y="4816191"/>
            <a:ext cx="111185" cy="10318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Flowchart: Connector 89"/>
          <p:cNvSpPr/>
          <p:nvPr/>
        </p:nvSpPr>
        <p:spPr>
          <a:xfrm>
            <a:off x="7531868" y="4977827"/>
            <a:ext cx="111185" cy="10318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Flowchart: Connector 90"/>
          <p:cNvSpPr/>
          <p:nvPr/>
        </p:nvSpPr>
        <p:spPr>
          <a:xfrm>
            <a:off x="7536489" y="5139463"/>
            <a:ext cx="111185" cy="10318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Flowchart: Connector 91"/>
          <p:cNvSpPr/>
          <p:nvPr/>
        </p:nvSpPr>
        <p:spPr>
          <a:xfrm>
            <a:off x="7531871" y="5291863"/>
            <a:ext cx="111185" cy="10318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Flowchart: Connector 92"/>
          <p:cNvSpPr/>
          <p:nvPr/>
        </p:nvSpPr>
        <p:spPr>
          <a:xfrm>
            <a:off x="8704876" y="4192740"/>
            <a:ext cx="111185" cy="10318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Flowchart: Connector 93"/>
          <p:cNvSpPr/>
          <p:nvPr/>
        </p:nvSpPr>
        <p:spPr>
          <a:xfrm>
            <a:off x="8700262" y="4354376"/>
            <a:ext cx="111185" cy="10318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Flowchart: Connector 94"/>
          <p:cNvSpPr/>
          <p:nvPr/>
        </p:nvSpPr>
        <p:spPr>
          <a:xfrm>
            <a:off x="8704883" y="4516012"/>
            <a:ext cx="111185" cy="10318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Flowchart: Connector 95"/>
          <p:cNvSpPr/>
          <p:nvPr/>
        </p:nvSpPr>
        <p:spPr>
          <a:xfrm>
            <a:off x="8700267" y="4677648"/>
            <a:ext cx="111185" cy="10318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Flowchart: Connector 96"/>
          <p:cNvSpPr/>
          <p:nvPr/>
        </p:nvSpPr>
        <p:spPr>
          <a:xfrm>
            <a:off x="8704886" y="4839284"/>
            <a:ext cx="111185" cy="10318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Flowchart: Connector 97"/>
          <p:cNvSpPr/>
          <p:nvPr/>
        </p:nvSpPr>
        <p:spPr>
          <a:xfrm>
            <a:off x="8700270" y="5000920"/>
            <a:ext cx="111185" cy="10318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Flowchart: Connector 98"/>
          <p:cNvSpPr/>
          <p:nvPr/>
        </p:nvSpPr>
        <p:spPr>
          <a:xfrm>
            <a:off x="8704891" y="5162556"/>
            <a:ext cx="111185" cy="10318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Flowchart: Connector 99"/>
          <p:cNvSpPr/>
          <p:nvPr/>
        </p:nvSpPr>
        <p:spPr>
          <a:xfrm>
            <a:off x="8700273" y="5314956"/>
            <a:ext cx="111185" cy="10318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Flowchart: Connector 100"/>
          <p:cNvSpPr/>
          <p:nvPr/>
        </p:nvSpPr>
        <p:spPr>
          <a:xfrm>
            <a:off x="9882511" y="4188125"/>
            <a:ext cx="111185" cy="10318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Flowchart: Connector 101"/>
          <p:cNvSpPr/>
          <p:nvPr/>
        </p:nvSpPr>
        <p:spPr>
          <a:xfrm>
            <a:off x="9877897" y="4349761"/>
            <a:ext cx="111185" cy="10318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Flowchart: Connector 102"/>
          <p:cNvSpPr/>
          <p:nvPr/>
        </p:nvSpPr>
        <p:spPr>
          <a:xfrm>
            <a:off x="9882518" y="4511397"/>
            <a:ext cx="111185" cy="10318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Flowchart: Connector 103"/>
          <p:cNvSpPr/>
          <p:nvPr/>
        </p:nvSpPr>
        <p:spPr>
          <a:xfrm>
            <a:off x="9877902" y="4673033"/>
            <a:ext cx="111185" cy="10318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Flowchart: Connector 104"/>
          <p:cNvSpPr/>
          <p:nvPr/>
        </p:nvSpPr>
        <p:spPr>
          <a:xfrm>
            <a:off x="9882521" y="4834669"/>
            <a:ext cx="111185" cy="10318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Flowchart: Connector 105"/>
          <p:cNvSpPr/>
          <p:nvPr/>
        </p:nvSpPr>
        <p:spPr>
          <a:xfrm>
            <a:off x="9877905" y="4996305"/>
            <a:ext cx="111185" cy="10318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Flowchart: Connector 106"/>
          <p:cNvSpPr/>
          <p:nvPr/>
        </p:nvSpPr>
        <p:spPr>
          <a:xfrm>
            <a:off x="9882526" y="5157941"/>
            <a:ext cx="111185" cy="10318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Flowchart: Connector 107"/>
          <p:cNvSpPr/>
          <p:nvPr/>
        </p:nvSpPr>
        <p:spPr>
          <a:xfrm>
            <a:off x="9877908" y="5310341"/>
            <a:ext cx="111185" cy="10318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Flowchart: Connector 108"/>
          <p:cNvSpPr/>
          <p:nvPr/>
        </p:nvSpPr>
        <p:spPr>
          <a:xfrm>
            <a:off x="11004730" y="4192746"/>
            <a:ext cx="111185" cy="10318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Flowchart: Connector 109"/>
          <p:cNvSpPr/>
          <p:nvPr/>
        </p:nvSpPr>
        <p:spPr>
          <a:xfrm>
            <a:off x="11000116" y="4354382"/>
            <a:ext cx="111185" cy="10318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Flowchart: Connector 110"/>
          <p:cNvSpPr/>
          <p:nvPr/>
        </p:nvSpPr>
        <p:spPr>
          <a:xfrm>
            <a:off x="11004737" y="4516018"/>
            <a:ext cx="111185" cy="10318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Flowchart: Connector 111"/>
          <p:cNvSpPr/>
          <p:nvPr/>
        </p:nvSpPr>
        <p:spPr>
          <a:xfrm>
            <a:off x="11000121" y="4677654"/>
            <a:ext cx="111185" cy="10318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Flowchart: Connector 112"/>
          <p:cNvSpPr/>
          <p:nvPr/>
        </p:nvSpPr>
        <p:spPr>
          <a:xfrm>
            <a:off x="11004740" y="4839290"/>
            <a:ext cx="111185" cy="10318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Flowchart: Connector 113"/>
          <p:cNvSpPr/>
          <p:nvPr/>
        </p:nvSpPr>
        <p:spPr>
          <a:xfrm>
            <a:off x="11000124" y="5000926"/>
            <a:ext cx="111185" cy="10318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Flowchart: Connector 114"/>
          <p:cNvSpPr/>
          <p:nvPr/>
        </p:nvSpPr>
        <p:spPr>
          <a:xfrm>
            <a:off x="11004745" y="5162562"/>
            <a:ext cx="111185" cy="10318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Flowchart: Connector 115"/>
          <p:cNvSpPr/>
          <p:nvPr/>
        </p:nvSpPr>
        <p:spPr>
          <a:xfrm>
            <a:off x="11000127" y="5314962"/>
            <a:ext cx="111185" cy="10318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6149558" y="631701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100</a:t>
            </a:r>
            <a:endParaRPr lang="ko-KR" alt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7308719" y="632163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100</a:t>
            </a:r>
            <a:endParaRPr lang="ko-KR" alt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8504826" y="634472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100</a:t>
            </a:r>
            <a:endParaRPr lang="ko-KR" alt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9691697" y="635858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100</a:t>
            </a:r>
            <a:endParaRPr lang="ko-KR" alt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10758494" y="634473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897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6.2 </a:t>
            </a:r>
            <a:r>
              <a:rPr lang="ko-KR" altLang="en-US" dirty="0" smtClean="0"/>
              <a:t>가중치의 초깃값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930" y="3737929"/>
            <a:ext cx="7909215" cy="3021967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6.2.2 </a:t>
            </a:r>
            <a:r>
              <a:rPr lang="ko-KR" altLang="en-US" dirty="0"/>
              <a:t>은닉층의 활성화값 </a:t>
            </a:r>
            <a:r>
              <a:rPr lang="ko-KR" altLang="en-US" dirty="0" smtClean="0"/>
              <a:t>분포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층의 활성화값들이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과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 치우쳐 분포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시그모이드함수는 출력이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혹은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 가까워지자 미분은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에 다가감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과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 치우쳐 분포하게 되면 역전파의 기울기 값이 점점 작아지다가 사라지는데 이것을 </a:t>
            </a:r>
            <a:r>
              <a:rPr lang="ko-KR" altLang="en-US" dirty="0" smtClean="0">
                <a:solidFill>
                  <a:srgbClr val="FF0000"/>
                </a:solidFill>
              </a:rPr>
              <a:t>기울기 소실</a:t>
            </a:r>
            <a:r>
              <a:rPr lang="en-US" altLang="ko-KR" dirty="0" smtClean="0">
                <a:solidFill>
                  <a:srgbClr val="FF0000"/>
                </a:solidFill>
              </a:rPr>
              <a:t>(gradient vanishing)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25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6.1 </a:t>
            </a:r>
            <a:r>
              <a:rPr lang="ko-KR" altLang="en-US" dirty="0" smtClean="0"/>
              <a:t>매개변수 갱신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신경망 학습의 목적</a:t>
            </a:r>
            <a:r>
              <a:rPr lang="en-US" altLang="ko-KR" dirty="0" smtClean="0"/>
              <a:t>? </a:t>
            </a:r>
            <a:r>
              <a:rPr lang="ko-KR" altLang="en-US" dirty="0" smtClean="0"/>
              <a:t>손실함수의 값을 낮추는 매개변수 찾는 것</a:t>
            </a:r>
            <a:endParaRPr lang="en-US" altLang="ko-KR" dirty="0" smtClean="0"/>
          </a:p>
          <a:p>
            <a:r>
              <a:rPr lang="ko-KR" altLang="en-US" dirty="0" smtClean="0"/>
              <a:t>즉 매개변수의 최적값을 찾는 문제</a:t>
            </a:r>
            <a:endParaRPr lang="en-US" altLang="ko-KR" dirty="0" smtClean="0"/>
          </a:p>
          <a:p>
            <a:r>
              <a:rPr lang="ko-KR" altLang="en-US" dirty="0" smtClean="0"/>
              <a:t>이러한 문제를 푸는 것을 </a:t>
            </a:r>
            <a:r>
              <a:rPr lang="ko-KR" altLang="en-US" dirty="0" smtClean="0">
                <a:solidFill>
                  <a:srgbClr val="FF0000"/>
                </a:solidFill>
              </a:rPr>
              <a:t>최적화</a:t>
            </a:r>
            <a:r>
              <a:rPr lang="en-US" altLang="ko-KR" dirty="0" smtClean="0">
                <a:solidFill>
                  <a:srgbClr val="FF0000"/>
                </a:solidFill>
              </a:rPr>
              <a:t>(optimization)</a:t>
            </a:r>
            <a:r>
              <a:rPr lang="ko-KR" altLang="en-US" dirty="0" smtClean="0"/>
              <a:t>라고 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신경망의 최적화는 굉장히 어려운 문제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매개변수 공간은 매우 넓고 복잡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매개변수의 수가 엄청나게 많음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957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6.2 </a:t>
            </a:r>
            <a:r>
              <a:rPr lang="ko-KR" altLang="en-US" dirty="0"/>
              <a:t>가중치의 초깃값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72120"/>
          </a:xfrm>
        </p:spPr>
        <p:txBody>
          <a:bodyPr/>
          <a:lstStyle/>
          <a:p>
            <a:r>
              <a:rPr lang="en-US" altLang="ko-KR" dirty="0" smtClean="0"/>
              <a:t>6.2.2 </a:t>
            </a:r>
            <a:r>
              <a:rPr lang="ko-KR" altLang="en-US" dirty="0" smtClean="0"/>
              <a:t>은닉층의 활성화값 분포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표준편차를 </a:t>
            </a:r>
            <a:r>
              <a:rPr lang="en-US" altLang="ko-KR" dirty="0" smtClean="0"/>
              <a:t>0.01</a:t>
            </a:r>
            <a:r>
              <a:rPr lang="ko-KR" altLang="en-US" dirty="0" smtClean="0"/>
              <a:t>로 바꿔서 실험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기울기소실 문제는 일어나지 않았지만 </a:t>
            </a:r>
            <a:r>
              <a:rPr lang="ko-KR" altLang="en-US" dirty="0" smtClean="0">
                <a:solidFill>
                  <a:srgbClr val="FF0000"/>
                </a:solidFill>
              </a:rPr>
              <a:t>표현력에 문제</a:t>
            </a:r>
            <a:r>
              <a:rPr lang="ko-KR" altLang="en-US" dirty="0" smtClean="0"/>
              <a:t>가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많은 값들이 같은 값을 출력한다면 뉴런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개짜리와 별반 다른게 없다</a:t>
            </a:r>
            <a:endParaRPr lang="en-US" altLang="ko-K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432" y="3592941"/>
            <a:ext cx="8145951" cy="311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6.2 </a:t>
            </a:r>
            <a:r>
              <a:rPr lang="ko-KR" altLang="en-US" dirty="0"/>
              <a:t>가중치의 초깃값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6.2.2 </a:t>
            </a:r>
            <a:r>
              <a:rPr lang="ko-KR" altLang="en-US" dirty="0"/>
              <a:t>은닉층의 활성화값 분포</a:t>
            </a:r>
            <a:endParaRPr lang="en-US" altLang="ko-KR" dirty="0"/>
          </a:p>
          <a:p>
            <a:pPr lvl="1"/>
            <a:r>
              <a:rPr lang="ko-KR" altLang="en-US" dirty="0" smtClean="0"/>
              <a:t>사비에르 글로로트</a:t>
            </a:r>
            <a:r>
              <a:rPr lang="en-US" altLang="ko-KR" dirty="0" smtClean="0"/>
              <a:t>(Xavier </a:t>
            </a:r>
            <a:r>
              <a:rPr lang="en-US" altLang="ko-KR" dirty="0" err="1" smtClean="0"/>
              <a:t>Glorot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요슈아 벤지오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Yoshua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Bengio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논문에서 권장하는 가중치 초깃값인 </a:t>
            </a:r>
            <a:r>
              <a:rPr lang="en-US" altLang="ko-KR" dirty="0" smtClean="0"/>
              <a:t>Xavier </a:t>
            </a:r>
            <a:r>
              <a:rPr lang="ko-KR" altLang="en-US" dirty="0" smtClean="0"/>
              <a:t>초깃값을 써보자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앞 계층의 노드가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개라면 표준편차가 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855" y="2958398"/>
            <a:ext cx="551017" cy="5113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868" y="3414326"/>
            <a:ext cx="8259792" cy="314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02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6.2 </a:t>
            </a:r>
            <a:r>
              <a:rPr lang="ko-KR" altLang="en-US" dirty="0"/>
              <a:t>가중치의 초깃값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6.2.3 </a:t>
            </a:r>
            <a:r>
              <a:rPr lang="en-US" altLang="ko-KR" dirty="0" err="1" smtClean="0"/>
              <a:t>ReLU</a:t>
            </a:r>
            <a:r>
              <a:rPr lang="ko-KR" altLang="en-US" dirty="0" smtClean="0"/>
              <a:t>를 사용할 때의 가중치 초깃값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Xavier</a:t>
            </a:r>
            <a:r>
              <a:rPr lang="ko-KR" altLang="en-US" dirty="0" smtClean="0"/>
              <a:t>초깃값은 활성화 함수가 선형인 것을 전제로 이끈 결과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반면 </a:t>
            </a:r>
            <a:r>
              <a:rPr lang="en-US" altLang="ko-KR" dirty="0" err="1" smtClean="0">
                <a:solidFill>
                  <a:srgbClr val="FF0000"/>
                </a:solidFill>
              </a:rPr>
              <a:t>ReLU</a:t>
            </a:r>
            <a:r>
              <a:rPr lang="ko-KR" altLang="en-US" dirty="0" smtClean="0">
                <a:solidFill>
                  <a:srgbClr val="FF0000"/>
                </a:solidFill>
              </a:rPr>
              <a:t>를 이용할 때는 </a:t>
            </a:r>
            <a:r>
              <a:rPr lang="en-US" altLang="ko-KR" dirty="0" err="1" smtClean="0">
                <a:solidFill>
                  <a:srgbClr val="FF0000"/>
                </a:solidFill>
              </a:rPr>
              <a:t>ReLU</a:t>
            </a:r>
            <a:r>
              <a:rPr lang="ko-KR" altLang="en-US" dirty="0" smtClean="0">
                <a:solidFill>
                  <a:srgbClr val="FF0000"/>
                </a:solidFill>
              </a:rPr>
              <a:t>에 특화된 초깃값</a:t>
            </a:r>
            <a:r>
              <a:rPr lang="ko-KR" altLang="en-US" dirty="0" smtClean="0"/>
              <a:t>을 이용하라고 권장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 특화된 초깃값을 찾아낸 카이밍 히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Kaiming</a:t>
            </a:r>
            <a:r>
              <a:rPr lang="en-US" altLang="ko-KR" dirty="0" smtClean="0"/>
              <a:t> He)</a:t>
            </a:r>
            <a:r>
              <a:rPr lang="ko-KR" altLang="en-US" dirty="0" smtClean="0"/>
              <a:t>의 이름을 따 </a:t>
            </a:r>
            <a:r>
              <a:rPr lang="en-US" altLang="ko-KR" dirty="0" smtClean="0"/>
              <a:t>He </a:t>
            </a:r>
            <a:r>
              <a:rPr lang="ko-KR" altLang="en-US" dirty="0" smtClean="0"/>
              <a:t>초깃값이라고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표준편차는 </a:t>
            </a:r>
            <a:endParaRPr lang="en-US" altLang="ko-K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307" y="3482108"/>
            <a:ext cx="1395747" cy="143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28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6.2 </a:t>
            </a:r>
            <a:r>
              <a:rPr lang="ko-KR" altLang="en-US" dirty="0"/>
              <a:t>가중치의 초깃값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4993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6.2.3 </a:t>
            </a:r>
            <a:r>
              <a:rPr lang="en-US" altLang="ko-KR" dirty="0" err="1"/>
              <a:t>ReLU</a:t>
            </a:r>
            <a:r>
              <a:rPr lang="ko-KR" altLang="en-US" dirty="0"/>
              <a:t>를 사용할 때의 가중치 </a:t>
            </a:r>
            <a:r>
              <a:rPr lang="ko-KR" altLang="en-US" dirty="0" smtClean="0"/>
              <a:t>초깃값</a:t>
            </a:r>
            <a:endParaRPr lang="en-US" altLang="ko-K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346" y="0"/>
            <a:ext cx="79941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07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6.2 </a:t>
            </a:r>
            <a:r>
              <a:rPr lang="ko-KR" altLang="en-US" dirty="0"/>
              <a:t>가중치의 초깃값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0411"/>
          </a:xfrm>
        </p:spPr>
        <p:txBody>
          <a:bodyPr/>
          <a:lstStyle/>
          <a:p>
            <a:r>
              <a:rPr lang="en-US" altLang="ko-KR" dirty="0" smtClean="0"/>
              <a:t>6.2.4 MNIST </a:t>
            </a:r>
            <a:r>
              <a:rPr lang="ko-KR" altLang="en-US" dirty="0" smtClean="0"/>
              <a:t>데이터셋으로 본 가중치 초깃값 비교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762" y="2275836"/>
            <a:ext cx="5849166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50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6.2 </a:t>
            </a:r>
            <a:r>
              <a:rPr lang="ko-KR" altLang="en-US" dirty="0"/>
              <a:t>가중치의 초깃값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6.2.4 MNIST </a:t>
            </a:r>
            <a:r>
              <a:rPr lang="ko-KR" altLang="en-US" dirty="0"/>
              <a:t>데이터셋으로 본 가중치 초깃값 </a:t>
            </a:r>
            <a:r>
              <a:rPr lang="ko-KR" altLang="en-US" dirty="0" smtClean="0"/>
              <a:t>비교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Std</a:t>
            </a:r>
            <a:r>
              <a:rPr lang="en-US" altLang="ko-KR" dirty="0" smtClean="0"/>
              <a:t> = 0.01</a:t>
            </a:r>
            <a:r>
              <a:rPr lang="ko-KR" altLang="en-US" dirty="0" smtClean="0"/>
              <a:t>일때 학습이 전혀 이루어지지 않음</a:t>
            </a:r>
            <a:r>
              <a:rPr lang="en-US" altLang="ko-KR" dirty="0" smtClean="0"/>
              <a:t>(</a:t>
            </a:r>
            <a:r>
              <a:rPr lang="ko-KR" altLang="en-US" dirty="0" smtClean="0"/>
              <a:t>순전파 때 너무 작은 값이 흐르기 때문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Xavier</a:t>
            </a:r>
            <a:r>
              <a:rPr lang="ko-KR" altLang="en-US" dirty="0" smtClean="0"/>
              <a:t>와</a:t>
            </a:r>
            <a:r>
              <a:rPr lang="en-US" altLang="ko-KR" dirty="0" smtClean="0"/>
              <a:t>He </a:t>
            </a:r>
            <a:r>
              <a:rPr lang="ko-KR" altLang="en-US" dirty="0" smtClean="0"/>
              <a:t>초깃값의 경우는 학습이 순조롭게 이루어지고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학습진도는 </a:t>
            </a:r>
            <a:r>
              <a:rPr lang="en-US" altLang="ko-KR" dirty="0" smtClean="0"/>
              <a:t>He </a:t>
            </a:r>
            <a:r>
              <a:rPr lang="ko-KR" altLang="en-US" dirty="0" smtClean="0"/>
              <a:t>초깃값 쪽이 더 빠릅니다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가중치 초깃값이 매우 중요</a:t>
            </a:r>
            <a:r>
              <a:rPr lang="en-US" altLang="ko-KR" dirty="0" smtClean="0"/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407286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6.1 </a:t>
            </a:r>
            <a:r>
              <a:rPr lang="en-US" altLang="ko-KR" dirty="0" smtClean="0"/>
              <a:t>(Alex Net – 2012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ILSVRC</a:t>
            </a:r>
            <a:r>
              <a:rPr lang="ko-KR" altLang="en-US" dirty="0" smtClean="0"/>
              <a:t>우승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2778"/>
            <a:ext cx="12192000" cy="391078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6910" y="5338616"/>
            <a:ext cx="92203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convolution Layers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full-connected Layers</a:t>
            </a:r>
          </a:p>
          <a:p>
            <a:endParaRPr lang="en-US" altLang="ko-KR" dirty="0"/>
          </a:p>
          <a:p>
            <a:r>
              <a:rPr lang="ko-KR" altLang="en-US" dirty="0" smtClean="0"/>
              <a:t>약 </a:t>
            </a:r>
            <a:r>
              <a:rPr lang="en-US" altLang="ko-KR" dirty="0" smtClean="0"/>
              <a:t>65</a:t>
            </a:r>
            <a:r>
              <a:rPr lang="ko-KR" altLang="en-US" dirty="0" smtClean="0"/>
              <a:t>만개의 뉴런</a:t>
            </a:r>
            <a:r>
              <a:rPr lang="en-US" altLang="ko-KR" dirty="0" smtClean="0"/>
              <a:t>, 6000</a:t>
            </a:r>
            <a:r>
              <a:rPr lang="ko-KR" altLang="en-US" dirty="0" smtClean="0"/>
              <a:t>만개의 </a:t>
            </a:r>
            <a:r>
              <a:rPr lang="en-US" altLang="ko-KR" dirty="0" smtClean="0"/>
              <a:t>free parameter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6</a:t>
            </a:r>
            <a:r>
              <a:rPr lang="ko-KR" altLang="en-US" dirty="0" smtClean="0"/>
              <a:t>억 </a:t>
            </a:r>
            <a:r>
              <a:rPr lang="en-US" altLang="ko-KR" dirty="0" smtClean="0"/>
              <a:t>3000</a:t>
            </a:r>
            <a:r>
              <a:rPr lang="ko-KR" altLang="en-US" dirty="0" smtClean="0"/>
              <a:t>만개의 </a:t>
            </a:r>
            <a:r>
              <a:rPr lang="en-US" altLang="ko-KR" dirty="0" smtClean="0"/>
              <a:t>connection</a:t>
            </a:r>
            <a:r>
              <a:rPr lang="ko-KR" altLang="en-US" dirty="0" smtClean="0"/>
              <a:t>으로 구성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GPU</a:t>
            </a:r>
            <a:r>
              <a:rPr lang="ko-KR" altLang="en-US" dirty="0" smtClean="0"/>
              <a:t>를 사용하여 계산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722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6.1 </a:t>
            </a:r>
            <a:r>
              <a:rPr lang="en-US" altLang="ko-KR" dirty="0" smtClean="0"/>
              <a:t>(Google Net – 2014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ILSVRC</a:t>
            </a:r>
            <a:r>
              <a:rPr lang="ko-KR" altLang="en-US" dirty="0" smtClean="0"/>
              <a:t>우승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7110"/>
            <a:ext cx="12192000" cy="27323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95418" y="4867564"/>
            <a:ext cx="67006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2014</a:t>
            </a:r>
            <a:r>
              <a:rPr lang="ko-KR" altLang="en-US" dirty="0" smtClean="0"/>
              <a:t>년부터 </a:t>
            </a:r>
            <a:r>
              <a:rPr lang="en-US" altLang="ko-KR" dirty="0" smtClean="0"/>
              <a:t>CNN</a:t>
            </a:r>
            <a:r>
              <a:rPr lang="ko-KR" altLang="en-US" dirty="0" smtClean="0"/>
              <a:t>의 구조에 변화가 나타나기 시작</a:t>
            </a:r>
            <a:r>
              <a:rPr lang="en-US" altLang="ko-KR" dirty="0" smtClean="0"/>
              <a:t>. </a:t>
            </a:r>
            <a:r>
              <a:rPr lang="en-US" altLang="ko-KR" dirty="0" smtClean="0">
                <a:solidFill>
                  <a:srgbClr val="FF0000"/>
                </a:solidFill>
              </a:rPr>
              <a:t>Deeper~</a:t>
            </a:r>
          </a:p>
          <a:p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/>
              <a:t>2013</a:t>
            </a:r>
            <a:r>
              <a:rPr lang="ko-KR" altLang="en-US" dirty="0" smtClean="0"/>
              <a:t>년까지는 </a:t>
            </a:r>
            <a:r>
              <a:rPr lang="en-US" altLang="ko-KR" dirty="0" smtClean="0"/>
              <a:t>10layer</a:t>
            </a:r>
            <a:r>
              <a:rPr lang="ko-KR" altLang="en-US" dirty="0" smtClean="0"/>
              <a:t>미만이였지만 </a:t>
            </a:r>
            <a:r>
              <a:rPr lang="en-US" altLang="ko-KR" dirty="0" err="1" smtClean="0"/>
              <a:t>GoogleNet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22 layer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2015</a:t>
            </a:r>
            <a:r>
              <a:rPr lang="ko-KR" altLang="en-US" dirty="0" smtClean="0"/>
              <a:t>년 우승한 </a:t>
            </a:r>
            <a:r>
              <a:rPr lang="en-US" altLang="ko-KR" dirty="0" err="1" smtClean="0"/>
              <a:t>ResNet</a:t>
            </a:r>
            <a:r>
              <a:rPr lang="ko-KR" altLang="en-US" dirty="0" smtClean="0"/>
              <a:t>은 망의 깊이가 </a:t>
            </a:r>
            <a:r>
              <a:rPr lang="en-US" altLang="ko-KR" dirty="0" smtClean="0"/>
              <a:t>152 layer</a:t>
            </a:r>
            <a:r>
              <a:rPr lang="ko-KR" altLang="en-US" dirty="0" smtClean="0"/>
              <a:t>로 더 깊어진다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757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6.1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ResNet</a:t>
            </a:r>
            <a:r>
              <a:rPr lang="en-US" altLang="ko-KR" dirty="0" smtClean="0"/>
              <a:t> </a:t>
            </a:r>
            <a:r>
              <a:rPr lang="en-US" altLang="ko-KR" dirty="0"/>
              <a:t>– </a:t>
            </a:r>
            <a:r>
              <a:rPr lang="en-US" altLang="ko-KR" dirty="0" smtClean="0"/>
              <a:t>2015</a:t>
            </a:r>
            <a:r>
              <a:rPr lang="ko-KR" altLang="en-US" dirty="0" smtClean="0"/>
              <a:t>년 </a:t>
            </a:r>
            <a:r>
              <a:rPr lang="en-US" altLang="ko-KR" dirty="0"/>
              <a:t>ILSVRC</a:t>
            </a:r>
            <a:r>
              <a:rPr lang="ko-KR" altLang="en-US" dirty="0"/>
              <a:t>우승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509712"/>
            <a:ext cx="9525000" cy="38385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39490" y="5717309"/>
            <a:ext cx="318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설계자 </a:t>
            </a:r>
            <a:r>
              <a:rPr lang="en-US" altLang="ko-KR" dirty="0" err="1" smtClean="0"/>
              <a:t>Kaiming</a:t>
            </a:r>
            <a:r>
              <a:rPr lang="en-US" altLang="ko-KR" dirty="0" smtClean="0"/>
              <a:t> He</a:t>
            </a:r>
            <a:r>
              <a:rPr lang="ko-KR" altLang="en-US" dirty="0" smtClean="0"/>
              <a:t>와 친구들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5440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Kaiming</a:t>
            </a:r>
            <a:r>
              <a:rPr lang="en-US" altLang="ko-KR" dirty="0" smtClean="0"/>
              <a:t> He(</a:t>
            </a:r>
            <a:r>
              <a:rPr lang="ko-KR" altLang="en-US" dirty="0"/>
              <a:t>何恺明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本科</a:t>
            </a:r>
            <a:r>
              <a:rPr lang="zh-CN" altLang="en-US" dirty="0"/>
              <a:t>就读</a:t>
            </a:r>
            <a:r>
              <a:rPr lang="zh-CN" altLang="en-US" dirty="0" smtClean="0"/>
              <a:t>于</a:t>
            </a:r>
            <a:r>
              <a:rPr lang="zh-CN" altLang="en-US" dirty="0" smtClean="0">
                <a:solidFill>
                  <a:srgbClr val="0070C0"/>
                </a:solidFill>
              </a:rPr>
              <a:t>清华大学</a:t>
            </a:r>
            <a:r>
              <a:rPr lang="zh-CN" altLang="en-US" dirty="0" smtClean="0"/>
              <a:t>，博士毕业于</a:t>
            </a:r>
            <a:r>
              <a:rPr lang="zh-CN" altLang="en-US" dirty="0" smtClean="0">
                <a:solidFill>
                  <a:srgbClr val="0070C0"/>
                </a:solidFill>
              </a:rPr>
              <a:t>香港中文大学</a:t>
            </a:r>
            <a:r>
              <a:rPr lang="zh-CN" altLang="en-US" dirty="0" smtClean="0"/>
              <a:t>多媒体实验室</a:t>
            </a:r>
            <a:endParaRPr lang="en-US" altLang="zh-CN" dirty="0" smtClean="0"/>
          </a:p>
          <a:p>
            <a:r>
              <a:rPr lang="en-US" altLang="zh-CN" dirty="0" smtClean="0"/>
              <a:t>2011</a:t>
            </a:r>
            <a:r>
              <a:rPr lang="zh-CN" altLang="en-US" dirty="0" smtClean="0"/>
              <a:t>年加入微软亚洲研究院工作，主要研究</a:t>
            </a:r>
            <a:r>
              <a:rPr lang="zh-CN" altLang="en-US" dirty="0" smtClean="0">
                <a:solidFill>
                  <a:srgbClr val="0070C0"/>
                </a:solidFill>
              </a:rPr>
              <a:t>计算机视觉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0070C0"/>
                </a:solidFill>
              </a:rPr>
              <a:t>深度学习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smtClean="0"/>
              <a:t>2016</a:t>
            </a:r>
            <a:r>
              <a:rPr lang="zh-CN" altLang="en-US" dirty="0" smtClean="0"/>
              <a:t>年加入</a:t>
            </a:r>
            <a:r>
              <a:rPr lang="en-US" altLang="zh-CN" dirty="0" smtClean="0"/>
              <a:t>Facebook AI Research(FAIR)</a:t>
            </a:r>
            <a:r>
              <a:rPr lang="zh-CN" altLang="en-US" dirty="0" smtClean="0"/>
              <a:t>担任研究科学家</a:t>
            </a:r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275" y="747425"/>
            <a:ext cx="1886525" cy="18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502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6.1 </a:t>
            </a:r>
            <a:r>
              <a:rPr lang="ko-KR" altLang="en-US" dirty="0" smtClean="0"/>
              <a:t>매개변수 갱신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우리는 지금까지 최적의 매개변수 값을 찾는 단서로 매개변수의 </a:t>
            </a:r>
            <a:r>
              <a:rPr lang="ko-KR" altLang="en-US" dirty="0" smtClean="0">
                <a:solidFill>
                  <a:srgbClr val="FF0000"/>
                </a:solidFill>
              </a:rPr>
              <a:t>기울기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미분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ko-KR" altLang="en-US" dirty="0" smtClean="0"/>
              <a:t>을 이용</a:t>
            </a:r>
            <a:endParaRPr lang="en-US" altLang="ko-KR" dirty="0" smtClean="0"/>
          </a:p>
          <a:p>
            <a:r>
              <a:rPr lang="ko-KR" altLang="en-US" dirty="0" smtClean="0"/>
              <a:t>기울기를 구해 기울어진 방향으로 매개변수 값을 갱신하는 일을 반복하여 최적의 값에 접근</a:t>
            </a:r>
            <a:endParaRPr lang="en-US" altLang="ko-KR" dirty="0" smtClean="0"/>
          </a:p>
          <a:p>
            <a:r>
              <a:rPr lang="ko-KR" altLang="en-US" dirty="0" smtClean="0"/>
              <a:t>확률적 경사 하강법</a:t>
            </a:r>
            <a:r>
              <a:rPr lang="en-US" altLang="ko-KR" dirty="0" smtClean="0"/>
              <a:t>(SGD) – </a:t>
            </a:r>
            <a:r>
              <a:rPr lang="zh-CN" altLang="en-US" dirty="0" smtClean="0">
                <a:solidFill>
                  <a:srgbClr val="FF0000"/>
                </a:solidFill>
              </a:rPr>
              <a:t>梯度下降法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40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6.1 </a:t>
            </a:r>
            <a:r>
              <a:rPr lang="ko-KR" altLang="en-US" dirty="0" smtClean="0"/>
              <a:t>매개변수 갱신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8120"/>
          </a:xfrm>
        </p:spPr>
        <p:txBody>
          <a:bodyPr/>
          <a:lstStyle/>
          <a:p>
            <a:r>
              <a:rPr lang="en-US" altLang="ko-KR" dirty="0" smtClean="0"/>
              <a:t>6.1.2 </a:t>
            </a:r>
            <a:r>
              <a:rPr lang="ko-KR" altLang="en-US" dirty="0" smtClean="0"/>
              <a:t>확률적 경사 하강법</a:t>
            </a:r>
            <a:r>
              <a:rPr lang="en-US" altLang="ko-KR" dirty="0" smtClean="0"/>
              <a:t>(SGD)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226" y="2438765"/>
            <a:ext cx="2314898" cy="10383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251" y="3743198"/>
            <a:ext cx="4696480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6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1050</Words>
  <Application>Microsoft Office PowerPoint</Application>
  <PresentationFormat>Widescreen</PresentationFormat>
  <Paragraphs>144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等线</vt:lpstr>
      <vt:lpstr>맑은 고딕</vt:lpstr>
      <vt:lpstr>Arial</vt:lpstr>
      <vt:lpstr>Office Theme</vt:lpstr>
      <vt:lpstr>Chap.06 학습 관련 기술들</vt:lpstr>
      <vt:lpstr>목차</vt:lpstr>
      <vt:lpstr>6.1 매개변수 갱신</vt:lpstr>
      <vt:lpstr>6.1 (Alex Net – 2012년 ILSVRC우승)</vt:lpstr>
      <vt:lpstr>6.1 (Google Net – 2014년 ILSVRC우승)</vt:lpstr>
      <vt:lpstr>6.1 (ResNet – 2015년 ILSVRC우승)</vt:lpstr>
      <vt:lpstr>Kaiming He(何恺明)</vt:lpstr>
      <vt:lpstr>6.1 매개변수 갱신</vt:lpstr>
      <vt:lpstr>6.1 매개변수 갱신</vt:lpstr>
      <vt:lpstr>6.1 매개변수 갱신</vt:lpstr>
      <vt:lpstr>6.1 매개변수 갱신</vt:lpstr>
      <vt:lpstr>6.1 매개변수 갱신</vt:lpstr>
      <vt:lpstr>6.1 매개변수 갱신</vt:lpstr>
      <vt:lpstr>6.1 매개변수 갱신</vt:lpstr>
      <vt:lpstr>6.1 매개변수 갱신</vt:lpstr>
      <vt:lpstr>6.1 매개변수 갱신</vt:lpstr>
      <vt:lpstr>6.1 매개변수 갱신</vt:lpstr>
      <vt:lpstr>6.1 매개변수 갱신</vt:lpstr>
      <vt:lpstr>6.1 매개변수 갱신</vt:lpstr>
      <vt:lpstr>6.1 매개변수 갱신</vt:lpstr>
      <vt:lpstr>6.1 매개변수 갱신</vt:lpstr>
      <vt:lpstr>6.1 매개변수 갱신</vt:lpstr>
      <vt:lpstr>휴식타임</vt:lpstr>
      <vt:lpstr>6.2 가중치의 초깃값</vt:lpstr>
      <vt:lpstr>6.2 가중치의 초깃값</vt:lpstr>
      <vt:lpstr>6.2 가중치의 초깃값</vt:lpstr>
      <vt:lpstr>6.2 가중치의 초깃값</vt:lpstr>
      <vt:lpstr>6.2 가중치의 초깃값</vt:lpstr>
      <vt:lpstr>6.2 가중치의 초깃값</vt:lpstr>
      <vt:lpstr>6.2 가중치의 초깃값</vt:lpstr>
      <vt:lpstr>6.2 가중치의 초깃값</vt:lpstr>
      <vt:lpstr>6.2 가중치의 초깃값</vt:lpstr>
      <vt:lpstr>6.2 가중치의 초깃값</vt:lpstr>
      <vt:lpstr>6.2 가중치의 초깃값</vt:lpstr>
      <vt:lpstr>6.2 가중치의 초깃값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Chap.06 학습 관련 기술들</dc:title>
  <dc:creator>S onG</dc:creator>
  <cp:lastModifiedBy>S onG</cp:lastModifiedBy>
  <cp:revision>112</cp:revision>
  <dcterms:created xsi:type="dcterms:W3CDTF">2019-02-20T14:37:07Z</dcterms:created>
  <dcterms:modified xsi:type="dcterms:W3CDTF">2019-02-22T15:29:02Z</dcterms:modified>
</cp:coreProperties>
</file>