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embeddedFontLst>
    <p:embeddedFont>
      <p:font typeface="Proxima Nova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5F7DB75F-8E40-438A-B2A2-1E085B198794}">
  <a:tblStyle styleId="{5F7DB75F-8E40-438A-B2A2-1E085B198794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ProximaNova-bold.fntdata"/><Relationship Id="rId21" Type="http://schemas.openxmlformats.org/officeDocument/2006/relationships/slide" Target="slides/slide16.xml"/><Relationship Id="rId43" Type="http://schemas.openxmlformats.org/officeDocument/2006/relationships/font" Target="fonts/ProximaNova-regular.fntdata"/><Relationship Id="rId24" Type="http://schemas.openxmlformats.org/officeDocument/2006/relationships/slide" Target="slides/slide19.xml"/><Relationship Id="rId46" Type="http://schemas.openxmlformats.org/officeDocument/2006/relationships/font" Target="fonts/ProximaNova-boldItalic.fntdata"/><Relationship Id="rId23" Type="http://schemas.openxmlformats.org/officeDocument/2006/relationships/slide" Target="slides/slide18.xml"/><Relationship Id="rId45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Comparison of Deep Reinforcement Learning Algorithms in Partially Observable Environments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311700" y="36325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COS 703 Final Project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Daniel Lucas Thompson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 and Data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4294967295" type="title"/>
          </p:nvPr>
        </p:nvSpPr>
        <p:spPr>
          <a:xfrm>
            <a:off x="311700" y="1904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Cart Pole Problem</a:t>
            </a: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955675"/>
            <a:ext cx="5715000" cy="381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4294967295" type="title"/>
          </p:nvPr>
        </p:nvSpPr>
        <p:spPr>
          <a:xfrm>
            <a:off x="311700" y="1904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Cart Pole Problem</a:t>
            </a:r>
          </a:p>
        </p:txBody>
      </p:sp>
      <p:sp>
        <p:nvSpPr>
          <p:cNvPr id="130" name="Shape 130" title="video_cartpole_short.mp4"/>
          <p:cNvSpPr/>
          <p:nvPr/>
        </p:nvSpPr>
        <p:spPr>
          <a:xfrm>
            <a:off x="2286000" y="1146175"/>
            <a:ext cx="4572000" cy="3429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Cart Pole Fully Observable Problem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6000" y="1552825"/>
            <a:ext cx="3999900" cy="2666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graphicFrame>
        <p:nvGraphicFramePr>
          <p:cNvPr id="137" name="Shape 137"/>
          <p:cNvGraphicFramePr/>
          <p:nvPr/>
        </p:nvGraphicFramePr>
        <p:xfrm>
          <a:off x="31170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{5F7DB75F-8E40-438A-B2A2-1E085B198794}</a:tableStyleId>
              </a:tblPr>
              <a:tblGrid>
                <a:gridCol w="1247975"/>
                <a:gridCol w="1247975"/>
                <a:gridCol w="12479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Observation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Min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Max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Cart Position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-2.4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2.4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Cart Velocity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-Inf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Inf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Pole Angle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-41.8°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41.8°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Pole Velocity at Tip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-Inf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Inf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8" name="Shape 138"/>
          <p:cNvGraphicFramePr/>
          <p:nvPr/>
        </p:nvGraphicFramePr>
        <p:xfrm>
          <a:off x="311700" y="3604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{5F7DB75F-8E40-438A-B2A2-1E085B198794}</a:tableStyleId>
              </a:tblPr>
              <a:tblGrid>
                <a:gridCol w="37442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Action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Push cart left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Push cart right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Cart Pole Partially Observable Problem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3275" y="1556950"/>
            <a:ext cx="3999900" cy="2666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graphicFrame>
        <p:nvGraphicFramePr>
          <p:cNvPr id="145" name="Shape 145"/>
          <p:cNvGraphicFramePr/>
          <p:nvPr/>
        </p:nvGraphicFramePr>
        <p:xfrm>
          <a:off x="311850" y="155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{5F7DB75F-8E40-438A-B2A2-1E085B198794}</a:tableStyleId>
              </a:tblPr>
              <a:tblGrid>
                <a:gridCol w="1247975"/>
                <a:gridCol w="1247975"/>
                <a:gridCol w="12479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Observation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Min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Max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Cart Position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-2.4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2.4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Pole Angle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-41.8°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41.8°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6" name="Shape 146"/>
          <p:cNvGraphicFramePr/>
          <p:nvPr/>
        </p:nvGraphicFramePr>
        <p:xfrm>
          <a:off x="311700" y="327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{5F7DB75F-8E40-438A-B2A2-1E085B198794}</a:tableStyleId>
              </a:tblPr>
              <a:tblGrid>
                <a:gridCol w="37442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Action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Push cart left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Push cart right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Deep Q-Learning (DQN)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Deep Q-Learning (DQN)</a:t>
            </a:r>
          </a:p>
        </p:txBody>
      </p:sp>
      <p:pic>
        <p:nvPicPr>
          <p:cNvPr descr="atari.png" id="157" name="Shape 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575" y="1362350"/>
            <a:ext cx="4891000" cy="131024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/>
        </p:nvSpPr>
        <p:spPr>
          <a:xfrm>
            <a:off x="492075" y="3119225"/>
            <a:ext cx="44427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Created by Google Deep Mind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Learns to play Atari games with only image inputs using Convolutional Networks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Plays at or above human level on 29 out of 49 tested Atari games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9" name="Shape 1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0925" y="1129925"/>
            <a:ext cx="3832699" cy="219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4294967295"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Deep Q-Learning (DQN)</a:t>
            </a:r>
          </a:p>
        </p:txBody>
      </p:sp>
      <p:sp>
        <p:nvSpPr>
          <p:cNvPr id="165" name="Shape 165"/>
          <p:cNvSpPr txBox="1"/>
          <p:nvPr>
            <p:ph idx="4294967295" type="body"/>
          </p:nvPr>
        </p:nvSpPr>
        <p:spPr>
          <a:xfrm>
            <a:off x="311700" y="1152475"/>
            <a:ext cx="40041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Uses a deep neural network to approximate the Q function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Uses replay memory to simplify training, but trains in an online fashion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Uses target networks to aid in training stability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Uses ε-greedy exploration to aid in fully exploring the environment</a:t>
            </a: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7525" y="727675"/>
            <a:ext cx="4519831" cy="42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Deep Recurrent Q-Learning (DRQN)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4294967295" type="title"/>
          </p:nvPr>
        </p:nvSpPr>
        <p:spPr>
          <a:xfrm>
            <a:off x="311700" y="2031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Deep Recurrent Q-Learning (DRQN)</a:t>
            </a:r>
          </a:p>
        </p:txBody>
      </p:sp>
      <p:sp>
        <p:nvSpPr>
          <p:cNvPr id="177" name="Shape 177"/>
          <p:cNvSpPr txBox="1"/>
          <p:nvPr>
            <p:ph idx="4294967295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925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900"/>
              <a:t>Identical to DQN with two exceptions</a:t>
            </a:r>
          </a:p>
          <a:p>
            <a:pPr indent="-34925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900"/>
              <a:t>Replaces the last feed forward neural network layer with a Long Short Term Memory (LSTM) layer</a:t>
            </a:r>
          </a:p>
          <a:p>
            <a:pPr indent="-349250" lvl="0" marL="457200">
              <a:spcBef>
                <a:spcPts val="0"/>
              </a:spcBef>
              <a:buSzPct val="100000"/>
              <a:buAutoNum type="arabicPeriod"/>
            </a:pPr>
            <a:r>
              <a:rPr lang="en" sz="1900"/>
              <a:t>Modification of Replay Memory to use transactions in sequential order</a:t>
            </a:r>
          </a:p>
        </p:txBody>
      </p:sp>
      <p:sp>
        <p:nvSpPr>
          <p:cNvPr id="178" name="Shape 178"/>
          <p:cNvSpPr txBox="1"/>
          <p:nvPr>
            <p:ph idx="4294967295" type="body"/>
          </p:nvPr>
        </p:nvSpPr>
        <p:spPr>
          <a:xfrm>
            <a:off x="4832400" y="1152475"/>
            <a:ext cx="3999900" cy="50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900"/>
              <a:t>LSTM Memory Cell</a:t>
            </a:r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3275" y="1522075"/>
            <a:ext cx="3999899" cy="310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Goals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4294967295" type="title"/>
          </p:nvPr>
        </p:nvSpPr>
        <p:spPr>
          <a:xfrm>
            <a:off x="311700" y="2145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Results Overview</a:t>
            </a:r>
          </a:p>
        </p:txBody>
      </p:sp>
      <p:sp>
        <p:nvSpPr>
          <p:cNvPr id="190" name="Shape 190"/>
          <p:cNvSpPr txBox="1"/>
          <p:nvPr>
            <p:ph idx="4294967295" type="body"/>
          </p:nvPr>
        </p:nvSpPr>
        <p:spPr>
          <a:xfrm>
            <a:off x="2835150" y="1152475"/>
            <a:ext cx="3473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For Each Algorithm and Problem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10 Training Runs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10 Testing Runs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Algorithm and Problem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DQN Fully Observable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DRQN Fully Observable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DQN Partially Observable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DRQN Partially Observable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4294967295" type="title"/>
          </p:nvPr>
        </p:nvSpPr>
        <p:spPr>
          <a:xfrm>
            <a:off x="311700" y="2668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DQN Fully Observable Training</a:t>
            </a:r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175" y="1322525"/>
            <a:ext cx="877365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4294967295" type="title"/>
          </p:nvPr>
        </p:nvSpPr>
        <p:spPr>
          <a:xfrm>
            <a:off x="311700" y="2668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DQN Fully Observable Testing</a:t>
            </a:r>
          </a:p>
        </p:txBody>
      </p: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100"/>
            <a:ext cx="8839199" cy="3844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4294967295" type="title"/>
          </p:nvPr>
        </p:nvSpPr>
        <p:spPr>
          <a:xfrm>
            <a:off x="311700" y="2668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DRQN Fully Observable Training</a:t>
            </a:r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100"/>
            <a:ext cx="8839199" cy="3844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4294967295" type="title"/>
          </p:nvPr>
        </p:nvSpPr>
        <p:spPr>
          <a:xfrm>
            <a:off x="311700" y="2668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DRQN Fully Observable Testing</a:t>
            </a:r>
          </a:p>
        </p:txBody>
      </p:sp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100"/>
            <a:ext cx="8839199" cy="3844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4294967295" type="title"/>
          </p:nvPr>
        </p:nvSpPr>
        <p:spPr>
          <a:xfrm>
            <a:off x="311700" y="2668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DQN Partially Observable Training</a:t>
            </a:r>
          </a:p>
        </p:txBody>
      </p:sp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100"/>
            <a:ext cx="8839199" cy="3844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idx="4294967295" type="title"/>
          </p:nvPr>
        </p:nvSpPr>
        <p:spPr>
          <a:xfrm>
            <a:off x="311700" y="2668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DQN Partially Observable Testing</a:t>
            </a:r>
          </a:p>
        </p:txBody>
      </p:sp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100"/>
            <a:ext cx="8839199" cy="3844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4294967295" type="title"/>
          </p:nvPr>
        </p:nvSpPr>
        <p:spPr>
          <a:xfrm>
            <a:off x="311700" y="2668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DRQN Partially Observable Training</a:t>
            </a:r>
          </a:p>
        </p:txBody>
      </p:sp>
      <p:pic>
        <p:nvPicPr>
          <p:cNvPr id="232" name="Shape 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6550"/>
            <a:ext cx="8839199" cy="384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4294967295" type="title"/>
          </p:nvPr>
        </p:nvSpPr>
        <p:spPr>
          <a:xfrm>
            <a:off x="311700" y="2668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DRQN Partially Observable Testing</a:t>
            </a:r>
          </a:p>
        </p:txBody>
      </p:sp>
      <p:pic>
        <p:nvPicPr>
          <p:cNvPr id="238" name="Shape 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100"/>
            <a:ext cx="8839199" cy="3844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Goals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347100"/>
            <a:ext cx="8520600" cy="283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Convert the Deep Q-Learning algorithm to use features instead of images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Test the Deep Q-Learning algorithm on fully observable and partially observable problems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Test the Deep Recurrent Q-Learning algorithm on fully observable and partially observable problems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Compare the results of each algorithm to determine which works best for the partially observable environment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Analysis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4294967295" type="title"/>
          </p:nvPr>
        </p:nvSpPr>
        <p:spPr>
          <a:xfrm>
            <a:off x="311700" y="2668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DQN vs DRQN Training</a:t>
            </a:r>
          </a:p>
        </p:txBody>
      </p:sp>
      <p:pic>
        <p:nvPicPr>
          <p:cNvPr id="249" name="Shape 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162" y="966425"/>
            <a:ext cx="5611687" cy="399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idx="4294967295" type="title"/>
          </p:nvPr>
        </p:nvSpPr>
        <p:spPr>
          <a:xfrm>
            <a:off x="311700" y="2668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DQN vs DRQN Testing</a:t>
            </a:r>
          </a:p>
        </p:txBody>
      </p:sp>
      <p:pic>
        <p:nvPicPr>
          <p:cNvPr id="255" name="Shape 2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4150" y="1004250"/>
            <a:ext cx="5995689" cy="399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266" name="Shape 266"/>
          <p:cNvSpPr txBox="1"/>
          <p:nvPr>
            <p:ph idx="4294967295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925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900"/>
              <a:t>DQN performs poorly in partially observable environments</a:t>
            </a:r>
          </a:p>
          <a:p>
            <a:pPr indent="-34925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900"/>
              <a:t>DRQN can obtain the goal in partially observable environments</a:t>
            </a:r>
          </a:p>
          <a:p>
            <a:pPr indent="-34925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900"/>
              <a:t>DRQN is much harder to train and find correct parameters</a:t>
            </a:r>
          </a:p>
        </p:txBody>
      </p:sp>
      <p:pic>
        <p:nvPicPr>
          <p:cNvPr id="267" name="Shape 2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7874" y="928825"/>
            <a:ext cx="2874355" cy="386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Work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Future Work</a:t>
            </a:r>
          </a:p>
        </p:txBody>
      </p:sp>
      <p:sp>
        <p:nvSpPr>
          <p:cNvPr id="278" name="Shape 278"/>
          <p:cNvSpPr txBox="1"/>
          <p:nvPr>
            <p:ph idx="4294967295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900"/>
              <a:t>Drone Target Tracking</a:t>
            </a:r>
            <a:r>
              <a:rPr lang="en" sz="1900"/>
              <a:t> - using the DQN and DRQN algorithms, train drones in a simulator to follow a moving target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900"/>
              <a:t>Convolutional Neural Networks</a:t>
            </a:r>
            <a:r>
              <a:rPr lang="en" sz="1900"/>
              <a:t> - modify the drone target tracking to use convolutional neural networks when appropriate hardware is available for training</a:t>
            </a:r>
          </a:p>
        </p:txBody>
      </p:sp>
      <p:pic>
        <p:nvPicPr>
          <p:cNvPr id="279" name="Shape 2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8550" y="1524450"/>
            <a:ext cx="4527599" cy="267245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285" name="Shape 285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[1]  Volodymyr Mnih, Koray Kavukcuoglu, David Silver, Alex Graves, IoannisAntonoglou, Daan Wierstra, and Martin A. Riedmiller. Playing atari withdeep reinforcement learning. CoRR, abs/1312.5602, 2013.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[2]  Matthew J. Hausknecht and Peter Stone.  Deep recurrent q-learning forpartially observable mdps. CoRR, abs/1507.06527, 2015.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[3]  Greg  Brockman,  Vicki  Cheung,  Ludwig  Pettersson,  Jonas  Schneider,John Schulman, Jie Tang, and Wojciech Zaremba.  Openai gym. CoRR,abs/1606.01540, 2016.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Tools Used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265500" y="280100"/>
            <a:ext cx="4045200" cy="90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Tools Used</a:t>
            </a:r>
          </a:p>
        </p:txBody>
      </p:sp>
      <p:sp>
        <p:nvSpPr>
          <p:cNvPr id="82" name="Shape 82"/>
          <p:cNvSpPr txBox="1"/>
          <p:nvPr>
            <p:ph idx="1" type="subTitle"/>
          </p:nvPr>
        </p:nvSpPr>
        <p:spPr>
          <a:xfrm>
            <a:off x="265500" y="1324073"/>
            <a:ext cx="4045200" cy="279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AutoNum type="arabicPeriod"/>
            </a:pPr>
            <a:r>
              <a:rPr lang="en" sz="1900"/>
              <a:t>Python</a:t>
            </a: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AutoNum type="arabicPeriod"/>
            </a:pPr>
            <a:r>
              <a:rPr lang="en" sz="1900"/>
              <a:t>OpenAI Gym framework</a:t>
            </a: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AutoNum type="arabicPeriod"/>
            </a:pPr>
            <a:r>
              <a:rPr lang="en" sz="1900"/>
              <a:t>Keras Deep Learning library</a:t>
            </a: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AutoNum type="arabicPeriod"/>
            </a:pPr>
            <a:r>
              <a:rPr lang="en" sz="1900"/>
              <a:t>Jupyter Notebooks</a:t>
            </a: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AutoNum type="arabicPeriod"/>
            </a:pPr>
            <a:r>
              <a:rPr lang="en" sz="1900"/>
              <a:t>Pandas</a:t>
            </a: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AutoNum type="arabicPeriod"/>
            </a:pPr>
            <a:r>
              <a:rPr lang="en" sz="1900"/>
              <a:t>Matplotlib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8234" y="226122"/>
            <a:ext cx="1015449" cy="101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0050" y="2563900"/>
            <a:ext cx="3631950" cy="665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0050" y="4235522"/>
            <a:ext cx="3631949" cy="763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73674" y="3350899"/>
            <a:ext cx="3664692" cy="76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53825" y="1422010"/>
            <a:ext cx="1504399" cy="101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90062" y="280099"/>
            <a:ext cx="1087338" cy="101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Reinforcement Learning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Reinforcement Learning</a:t>
            </a:r>
          </a:p>
        </p:txBody>
      </p:sp>
      <p:sp>
        <p:nvSpPr>
          <p:cNvPr id="99" name="Shape 99"/>
          <p:cNvSpPr txBox="1"/>
          <p:nvPr>
            <p:ph idx="4294967295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925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900"/>
              <a:t>Agent receives a starting observation</a:t>
            </a:r>
          </a:p>
          <a:p>
            <a:pPr indent="-34925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900"/>
              <a:t>Agent decides on an action and sends it to the environment</a:t>
            </a:r>
          </a:p>
          <a:p>
            <a:pPr indent="-34925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900"/>
              <a:t>Agent receives a reward from the environment and a new observation</a:t>
            </a:r>
          </a:p>
          <a:p>
            <a:pPr indent="-349250" lvl="0" marL="457200">
              <a:spcBef>
                <a:spcPts val="0"/>
              </a:spcBef>
              <a:buSzPct val="100000"/>
              <a:buAutoNum type="arabicPeriod"/>
            </a:pPr>
            <a:r>
              <a:rPr lang="en" sz="1900"/>
              <a:t>Continues until a stopping condition is met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3600" y="1769675"/>
            <a:ext cx="2857500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Q-Learning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Q-Learning</a:t>
            </a:r>
          </a:p>
        </p:txBody>
      </p:sp>
      <p:sp>
        <p:nvSpPr>
          <p:cNvPr id="111" name="Shape 111"/>
          <p:cNvSpPr txBox="1"/>
          <p:nvPr>
            <p:ph idx="4294967295" type="body"/>
          </p:nvPr>
        </p:nvSpPr>
        <p:spPr>
          <a:xfrm>
            <a:off x="311700" y="2418975"/>
            <a:ext cx="3999900" cy="214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925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900"/>
              <a:t>Initialize the values</a:t>
            </a:r>
          </a:p>
          <a:p>
            <a:pPr indent="-34925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900"/>
              <a:t>Choose and perform an action</a:t>
            </a:r>
          </a:p>
          <a:p>
            <a:pPr indent="-34925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900"/>
              <a:t>Use the received reward to update the Q-Values</a:t>
            </a:r>
          </a:p>
          <a:p>
            <a:pPr indent="-349250" lvl="0" marL="457200">
              <a:spcBef>
                <a:spcPts val="0"/>
              </a:spcBef>
              <a:buSzPct val="100000"/>
              <a:buAutoNum type="arabicPeriod"/>
            </a:pPr>
            <a:r>
              <a:rPr lang="en" sz="1900"/>
              <a:t>Repeat until convergence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6387" y="2329897"/>
            <a:ext cx="2311925" cy="2544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4500" y="1134100"/>
            <a:ext cx="571500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