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60" r:id="rId5"/>
    <p:sldId id="266" r:id="rId6"/>
    <p:sldId id="267" r:id="rId7"/>
    <p:sldId id="265" r:id="rId8"/>
    <p:sldId id="258" r:id="rId9"/>
    <p:sldId id="261" r:id="rId10"/>
    <p:sldId id="262" r:id="rId11"/>
    <p:sldId id="263" r:id="rId12"/>
    <p:sldId id="268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59" r:id="rId3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19" autoAdjust="0"/>
  </p:normalViewPr>
  <p:slideViewPr>
    <p:cSldViewPr snapToGrid="0">
      <p:cViewPr varScale="1">
        <p:scale>
          <a:sx n="124" d="100"/>
          <a:sy n="124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C8A44-B181-40A9-9578-0D6252498ADE}" type="datetimeFigureOut">
              <a:rPr lang="en-IL" smtClean="0"/>
              <a:t>19/05/2021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850D8-1A97-4C38-AD28-E02230A1B2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216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850D8-1A97-4C38-AD28-E02230A1B28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441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7F4A-B153-469F-8BE7-988F161DA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7782-41B0-4C38-9F2D-059C9010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9541-A847-47CB-807A-093C43D5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A649-C009-4B49-8F35-8F694A5C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2F92E-EAFC-449E-94A2-07AB4E0DE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99" y="5400918"/>
            <a:ext cx="1524001" cy="14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F08B-7EC7-4A0B-B56F-492475EE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89DE-0D10-475B-BFA8-CC3A8A95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4FB7-5BA2-44B0-AAB3-F1E9CC31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913" y="6345533"/>
            <a:ext cx="1465053" cy="365125"/>
          </a:xfrm>
        </p:spPr>
        <p:txBody>
          <a:bodyPr/>
          <a:lstStyle/>
          <a:p>
            <a:r>
              <a:rPr lang="en-US" dirty="0"/>
              <a:t>DL4CV @ Weizmann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2A1D-35FB-48B1-9ED5-E597EFFE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A097C-7323-456F-A806-57E9A2A7AC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198191"/>
            <a:ext cx="690113" cy="6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818C-9657-40A0-AD91-3E91F4B3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44A6-F58F-44B1-AD9B-8E80050F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E73D-9197-4545-BF41-9011A735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112" y="6345533"/>
            <a:ext cx="1465053" cy="365125"/>
          </a:xfrm>
        </p:spPr>
        <p:txBody>
          <a:bodyPr/>
          <a:lstStyle/>
          <a:p>
            <a:r>
              <a:rPr lang="en-US" dirty="0"/>
              <a:t>DL4CV @ Weizmann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FC4C-82B5-4593-BF99-F9EB8C93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CC6DF-5B8E-4913-AEE8-FF589224A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198191"/>
            <a:ext cx="690113" cy="6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39ED-8AE0-4E3F-9793-44E93FDE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3518-63C5-4DFA-B2F6-C3EBC6330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F3732-483E-4C4D-975D-9617B343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5E840-84E1-468F-99CA-E7912F55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112" y="6346404"/>
            <a:ext cx="1465053" cy="365125"/>
          </a:xfrm>
        </p:spPr>
        <p:txBody>
          <a:bodyPr/>
          <a:lstStyle/>
          <a:p>
            <a:r>
              <a:rPr lang="en-US" dirty="0"/>
              <a:t>DL4CV @ Weizmann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4E6B8-9AF8-4558-8953-30857579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567EB-E2F8-4663-8114-B78AB3BE6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198191"/>
            <a:ext cx="690113" cy="6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4FEB-8662-4A22-B862-D2357215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C5FB2-5236-40CD-AFBD-7C52C0C4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8D194-0057-45E3-94E3-08E2304C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66015-D1E2-4D36-B3BB-43A98AC70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2693F-1755-4D8C-8066-B09A3AEC1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1EB7F-2D27-4530-A63D-DAE674D2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112" y="6345533"/>
            <a:ext cx="1465053" cy="365125"/>
          </a:xfrm>
        </p:spPr>
        <p:txBody>
          <a:bodyPr/>
          <a:lstStyle/>
          <a:p>
            <a:r>
              <a:rPr lang="en-US" dirty="0"/>
              <a:t>DL4CV @ Weizmann</a:t>
            </a:r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ED563-783B-4D9A-AA10-78827AD9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BA54E5-758D-4764-88A9-EF83A932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198191"/>
            <a:ext cx="690113" cy="6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6BDF-C811-42BC-B029-BCBC3736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C56DE-A57F-42BC-AE3D-2BF98B62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112" y="6345533"/>
            <a:ext cx="1465053" cy="365125"/>
          </a:xfrm>
        </p:spPr>
        <p:txBody>
          <a:bodyPr/>
          <a:lstStyle/>
          <a:p>
            <a:r>
              <a:rPr lang="en-US" dirty="0"/>
              <a:t>DL4CV @ Weizmann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D2B6A-4440-4401-9EC3-08D0F70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5775B-40CB-4E93-A2F0-E20A9744B8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198191"/>
            <a:ext cx="690113" cy="6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5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0514D-7384-419B-9371-74C22D1F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112" y="6345533"/>
            <a:ext cx="1465053" cy="365125"/>
          </a:xfrm>
        </p:spPr>
        <p:txBody>
          <a:bodyPr/>
          <a:lstStyle/>
          <a:p>
            <a:r>
              <a:rPr lang="en-US" dirty="0"/>
              <a:t>DL4CV @ Weizmann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BCC4A-1272-40D5-AA11-9FF39207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ECD5A-A84C-4D14-870E-96FBCF0E6A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198191"/>
            <a:ext cx="690113" cy="6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ADAF-03AC-474D-B710-F8B03B8E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3773-3DF3-408E-B8F6-23A56675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3FFB7-3DC7-434B-9216-CD6A714A9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CB89-2AD7-4A11-A421-0A8116EE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112" y="6345533"/>
            <a:ext cx="1465053" cy="365125"/>
          </a:xfrm>
        </p:spPr>
        <p:txBody>
          <a:bodyPr/>
          <a:lstStyle/>
          <a:p>
            <a:r>
              <a:rPr lang="en-US" dirty="0"/>
              <a:t>DL4CV @ Weizmann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73ECF-4242-4BF8-8C8E-B93AC43F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FA29A6-BD38-45EA-8C25-811B08F2B2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198191"/>
            <a:ext cx="690113" cy="6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3282-AAA3-480C-9A88-585DADE8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0FE7D-1855-436A-A586-19DF9DD77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73C3F-DEBE-493A-858E-AC7AAD32C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4F01D-92CF-4085-9FD1-DE36EE8E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112" y="6356349"/>
            <a:ext cx="1465053" cy="365125"/>
          </a:xfrm>
        </p:spPr>
        <p:txBody>
          <a:bodyPr/>
          <a:lstStyle/>
          <a:p>
            <a:r>
              <a:rPr lang="en-US" dirty="0"/>
              <a:t>DL4CV @ Weizmann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010C4-1216-48B5-9CDA-64BFCC46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97DCE-E471-4636-8ED5-44430809C8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198191"/>
            <a:ext cx="690113" cy="6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0E0F1-75BA-471C-B69B-7DE7F83A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6526A-7D04-43EF-8E59-B70E9CF08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904C-C424-4C42-922F-3DE53D29E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8"/>
            <a:ext cx="1465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DL4CV @ Weizmann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D0AF-31E7-45A9-BA57-2FBED74BB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8211-CF40-4180-961E-192BB0342628}" type="slidenum">
              <a:rPr lang="en-IL" smtClean="0"/>
              <a:t>‹#›</a:t>
            </a:fld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58F6E-1A33-48E3-B662-E984EF0A61FA}"/>
              </a:ext>
            </a:extLst>
          </p:cNvPr>
          <p:cNvSpPr/>
          <p:nvPr userDrawn="1"/>
        </p:nvSpPr>
        <p:spPr>
          <a:xfrm>
            <a:off x="10748681" y="0"/>
            <a:ext cx="1443317" cy="815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5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l4cv.github.io/final_project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icml.cc/virtual/2020/papers.html?filter=titles" TargetMode="External"/><Relationship Id="rId3" Type="http://schemas.openxmlformats.org/officeDocument/2006/relationships/hyperlink" Target="https://openaccess.thecvf.com/CVPR2020" TargetMode="External"/><Relationship Id="rId7" Type="http://schemas.openxmlformats.org/officeDocument/2006/relationships/hyperlink" Target="https://papers.nips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lr.cc/virtual_2020/papers.html?filter=keywords" TargetMode="External"/><Relationship Id="rId5" Type="http://schemas.openxmlformats.org/officeDocument/2006/relationships/hyperlink" Target="https://www.ecva.net/papers.php" TargetMode="External"/><Relationship Id="rId10" Type="http://schemas.openxmlformats.org/officeDocument/2006/relationships/hyperlink" Target="https://www.kaggle.com/" TargetMode="External"/><Relationship Id="rId4" Type="http://schemas.openxmlformats.org/officeDocument/2006/relationships/hyperlink" Target="https://openaccess.thecvf.com/ICCV2019" TargetMode="External"/><Relationship Id="rId9" Type="http://schemas.openxmlformats.org/officeDocument/2006/relationships/hyperlink" Target="https://paperswithcod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DA11-FD20-4395-800C-EF504201F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</a:t>
            </a:r>
            <a:br>
              <a:rPr lang="en-US" dirty="0"/>
            </a:br>
            <a:r>
              <a:rPr lang="en-US" dirty="0"/>
              <a:t>What, how, and when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B440A-8102-4967-99C9-B6AF0A0A1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Shai Bagon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4932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3315-7016-43E4-840D-28FC969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503C2-9792-4741-BE3E-5FF0E7B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3881C-72F8-4381-8EC8-3FED1435F4AF}"/>
              </a:ext>
            </a:extLst>
          </p:cNvPr>
          <p:cNvGrpSpPr/>
          <p:nvPr/>
        </p:nvGrpSpPr>
        <p:grpSpPr>
          <a:xfrm>
            <a:off x="566698" y="1534047"/>
            <a:ext cx="11058604" cy="1656042"/>
            <a:chOff x="1842888" y="1492912"/>
            <a:chExt cx="11058604" cy="165604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09E11884-2888-40A2-BEFA-527A09B45CE3}"/>
                </a:ext>
              </a:extLst>
            </p:cNvPr>
            <p:cNvSpPr/>
            <p:nvPr/>
          </p:nvSpPr>
          <p:spPr>
            <a:xfrm>
              <a:off x="1842888" y="2783829"/>
              <a:ext cx="889939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Callout: Line 4">
              <a:extLst>
                <a:ext uri="{FF2B5EF4-FFF2-40B4-BE49-F238E27FC236}">
                  <a16:creationId xmlns:a16="http://schemas.microsoft.com/office/drawing/2014/main" id="{F61A400A-ED01-4C72-B4FA-0B846F4F7FA7}"/>
                </a:ext>
              </a:extLst>
            </p:cNvPr>
            <p:cNvSpPr/>
            <p:nvPr/>
          </p:nvSpPr>
          <p:spPr>
            <a:xfrm>
              <a:off x="3780543" y="1492912"/>
              <a:ext cx="1544491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June 17</a:t>
              </a:r>
              <a:r>
                <a:rPr lang="en-US" sz="2400" baseline="30000" dirty="0"/>
                <a:t>th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Proposal</a:t>
              </a:r>
              <a:endParaRPr lang="en-IL" sz="2400" b="1" dirty="0"/>
            </a:p>
          </p:txBody>
        </p:sp>
        <p:sp>
          <p:nvSpPr>
            <p:cNvPr id="6" name="Callout: Line 5">
              <a:extLst>
                <a:ext uri="{FF2B5EF4-FFF2-40B4-BE49-F238E27FC236}">
                  <a16:creationId xmlns:a16="http://schemas.microsoft.com/office/drawing/2014/main" id="{72ECE537-8C6D-4F82-B18C-8E321EA1BB1A}"/>
                </a:ext>
              </a:extLst>
            </p:cNvPr>
            <p:cNvSpPr/>
            <p:nvPr/>
          </p:nvSpPr>
          <p:spPr>
            <a:xfrm>
              <a:off x="5900056" y="1492912"/>
              <a:ext cx="1544491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July 1</a:t>
              </a:r>
              <a:r>
                <a:rPr lang="en-US" sz="2400" baseline="30000" dirty="0"/>
                <a:t>st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Milestone</a:t>
              </a:r>
              <a:endParaRPr lang="en-IL" sz="2400" b="1" dirty="0"/>
            </a:p>
          </p:txBody>
        </p:sp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E639706-CA65-4B53-89E0-8F36F8204BE7}"/>
                </a:ext>
              </a:extLst>
            </p:cNvPr>
            <p:cNvSpPr/>
            <p:nvPr/>
          </p:nvSpPr>
          <p:spPr>
            <a:xfrm>
              <a:off x="8811345" y="1492912"/>
              <a:ext cx="1646625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Aug 5</a:t>
              </a:r>
              <a:r>
                <a:rPr lang="en-US" sz="2400" baseline="30000" dirty="0"/>
                <a:t>th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Submission</a:t>
              </a:r>
              <a:endParaRPr lang="en-IL" sz="2400" b="1" dirty="0"/>
            </a:p>
          </p:txBody>
        </p:sp>
        <p:sp>
          <p:nvSpPr>
            <p:cNvPr id="8" name="Callout: Line 7">
              <a:extLst>
                <a:ext uri="{FF2B5EF4-FFF2-40B4-BE49-F238E27FC236}">
                  <a16:creationId xmlns:a16="http://schemas.microsoft.com/office/drawing/2014/main" id="{68E458B9-7189-4E02-840B-EE5C2716CC45}"/>
                </a:ext>
              </a:extLst>
            </p:cNvPr>
            <p:cNvSpPr/>
            <p:nvPr/>
          </p:nvSpPr>
          <p:spPr>
            <a:xfrm>
              <a:off x="11053962" y="1492912"/>
              <a:ext cx="1847530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TBD:</a:t>
              </a:r>
              <a:br>
                <a:rPr lang="en-US" sz="2400" dirty="0"/>
              </a:br>
              <a:r>
                <a:rPr lang="en-US" sz="2400" b="1" dirty="0"/>
                <a:t>Presentation</a:t>
              </a:r>
              <a:endParaRPr lang="en-IL" sz="2400" b="1" dirty="0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B0C1BB-6CFA-43F9-98D5-6B134CF3FCAF}"/>
              </a:ext>
            </a:extLst>
          </p:cNvPr>
          <p:cNvSpPr txBox="1">
            <a:spLocks/>
          </p:cNvSpPr>
          <p:nvPr/>
        </p:nvSpPr>
        <p:spPr>
          <a:xfrm>
            <a:off x="838200" y="3288766"/>
            <a:ext cx="10515600" cy="3056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PDF document:</a:t>
            </a:r>
          </a:p>
          <a:p>
            <a:pPr lvl="1"/>
            <a:r>
              <a:rPr lang="en-US" dirty="0"/>
              <a:t>Abstract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b="1" dirty="0"/>
              <a:t>Preliminary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Rising Flags	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455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3315-7016-43E4-840D-28FC969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503C2-9792-4741-BE3E-5FF0E7B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3881C-72F8-4381-8EC8-3FED1435F4AF}"/>
              </a:ext>
            </a:extLst>
          </p:cNvPr>
          <p:cNvGrpSpPr/>
          <p:nvPr/>
        </p:nvGrpSpPr>
        <p:grpSpPr>
          <a:xfrm>
            <a:off x="566698" y="1534047"/>
            <a:ext cx="11058604" cy="1656042"/>
            <a:chOff x="1842888" y="1492912"/>
            <a:chExt cx="11058604" cy="165604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09E11884-2888-40A2-BEFA-527A09B45CE3}"/>
                </a:ext>
              </a:extLst>
            </p:cNvPr>
            <p:cNvSpPr/>
            <p:nvPr/>
          </p:nvSpPr>
          <p:spPr>
            <a:xfrm>
              <a:off x="1842888" y="2783829"/>
              <a:ext cx="889939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Callout: Line 4">
              <a:extLst>
                <a:ext uri="{FF2B5EF4-FFF2-40B4-BE49-F238E27FC236}">
                  <a16:creationId xmlns:a16="http://schemas.microsoft.com/office/drawing/2014/main" id="{F61A400A-ED01-4C72-B4FA-0B846F4F7FA7}"/>
                </a:ext>
              </a:extLst>
            </p:cNvPr>
            <p:cNvSpPr/>
            <p:nvPr/>
          </p:nvSpPr>
          <p:spPr>
            <a:xfrm>
              <a:off x="3780543" y="1492912"/>
              <a:ext cx="1544491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June 17</a:t>
              </a:r>
              <a:r>
                <a:rPr lang="en-US" sz="2400" baseline="30000" dirty="0"/>
                <a:t>th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Proposal</a:t>
              </a:r>
              <a:endParaRPr lang="en-IL" sz="2400" b="1" dirty="0"/>
            </a:p>
          </p:txBody>
        </p:sp>
        <p:sp>
          <p:nvSpPr>
            <p:cNvPr id="6" name="Callout: Line 5">
              <a:extLst>
                <a:ext uri="{FF2B5EF4-FFF2-40B4-BE49-F238E27FC236}">
                  <a16:creationId xmlns:a16="http://schemas.microsoft.com/office/drawing/2014/main" id="{72ECE537-8C6D-4F82-B18C-8E321EA1BB1A}"/>
                </a:ext>
              </a:extLst>
            </p:cNvPr>
            <p:cNvSpPr/>
            <p:nvPr/>
          </p:nvSpPr>
          <p:spPr>
            <a:xfrm>
              <a:off x="5900056" y="1492912"/>
              <a:ext cx="1544491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July 1</a:t>
              </a:r>
              <a:r>
                <a:rPr lang="en-US" sz="2400" baseline="30000" dirty="0"/>
                <a:t>st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Milestone</a:t>
              </a:r>
              <a:endParaRPr lang="en-IL" sz="2400" b="1" dirty="0"/>
            </a:p>
          </p:txBody>
        </p:sp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E639706-CA65-4B53-89E0-8F36F8204BE7}"/>
                </a:ext>
              </a:extLst>
            </p:cNvPr>
            <p:cNvSpPr/>
            <p:nvPr/>
          </p:nvSpPr>
          <p:spPr>
            <a:xfrm>
              <a:off x="8811345" y="1492912"/>
              <a:ext cx="1646625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Aug 5</a:t>
              </a:r>
              <a:r>
                <a:rPr lang="en-US" sz="2400" baseline="30000" dirty="0"/>
                <a:t>th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Submission</a:t>
              </a:r>
              <a:endParaRPr lang="en-IL" sz="2400" b="1" dirty="0"/>
            </a:p>
          </p:txBody>
        </p:sp>
        <p:sp>
          <p:nvSpPr>
            <p:cNvPr id="8" name="Callout: Line 7">
              <a:extLst>
                <a:ext uri="{FF2B5EF4-FFF2-40B4-BE49-F238E27FC236}">
                  <a16:creationId xmlns:a16="http://schemas.microsoft.com/office/drawing/2014/main" id="{68E458B9-7189-4E02-840B-EE5C2716CC45}"/>
                </a:ext>
              </a:extLst>
            </p:cNvPr>
            <p:cNvSpPr/>
            <p:nvPr/>
          </p:nvSpPr>
          <p:spPr>
            <a:xfrm>
              <a:off x="11053962" y="1492912"/>
              <a:ext cx="1847530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TBD:</a:t>
              </a:r>
              <a:br>
                <a:rPr lang="en-US" sz="2400" dirty="0"/>
              </a:br>
              <a:r>
                <a:rPr lang="en-US" sz="2400" b="1" dirty="0"/>
                <a:t>Presentation</a:t>
              </a:r>
              <a:endParaRPr lang="en-IL" sz="2400" b="1" dirty="0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D381D6-2EEF-479A-AAD8-30ED64CB28D2}"/>
              </a:ext>
            </a:extLst>
          </p:cNvPr>
          <p:cNvSpPr txBox="1">
            <a:spLocks/>
          </p:cNvSpPr>
          <p:nvPr/>
        </p:nvSpPr>
        <p:spPr>
          <a:xfrm>
            <a:off x="838200" y="3288766"/>
            <a:ext cx="10515600" cy="3056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PPTX presentation + 5min video: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Related work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Results</a:t>
            </a:r>
          </a:p>
          <a:p>
            <a:pPr lvl="1"/>
            <a:r>
              <a:rPr lang="en-US" dirty="0"/>
              <a:t>Conclusions/take home message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264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2988-7811-4B0A-9711-75B91E6C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Projects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B63F9-6A32-4817-813A-7D4F5F97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E90E-06C4-448B-9F13-EA7B1110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408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Fake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statement/Motivation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8E71-3FFE-4183-AF5C-EA220346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75" y="0"/>
            <a:ext cx="116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Fake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statement/Motivation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CF47B-8338-4F97-B22E-7B10900B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Identify “source” of fake faces</a:t>
            </a:r>
          </a:p>
          <a:p>
            <a:r>
              <a:rPr lang="en-US" dirty="0"/>
              <a:t>Understand different generative models</a:t>
            </a:r>
          </a:p>
          <a:p>
            <a:r>
              <a:rPr lang="en-US" dirty="0"/>
              <a:t>What makes a “fake” face?</a:t>
            </a:r>
          </a:p>
          <a:p>
            <a:r>
              <a:rPr lang="en-US" dirty="0"/>
              <a:t>…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8E71-3FFE-4183-AF5C-EA220346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75" y="0"/>
            <a:ext cx="116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9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Fake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 statement/Motivation</a:t>
            </a:r>
          </a:p>
          <a:p>
            <a:r>
              <a:rPr lang="en-US" dirty="0"/>
              <a:t>Related work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CF47B-8338-4F97-B22E-7B10900B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Different generative models</a:t>
            </a:r>
          </a:p>
          <a:p>
            <a:r>
              <a:rPr lang="en-US" dirty="0"/>
              <a:t>Other “fake” classification works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8E71-3FFE-4183-AF5C-EA220346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75" y="0"/>
            <a:ext cx="116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Fake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 statement/Motivation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dirty="0"/>
              <a:t>Method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CF47B-8338-4F97-B22E-7B10900B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Open ended classification (?)</a:t>
            </a:r>
          </a:p>
          <a:p>
            <a:r>
              <a:rPr lang="en-US" dirty="0"/>
              <a:t>Interpretability</a:t>
            </a:r>
          </a:p>
          <a:p>
            <a:r>
              <a:rPr lang="en-US" dirty="0"/>
              <a:t>Data generation</a:t>
            </a:r>
          </a:p>
          <a:p>
            <a:r>
              <a:rPr lang="en-US" dirty="0"/>
              <a:t>…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8E71-3FFE-4183-AF5C-EA220346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75" y="0"/>
            <a:ext cx="116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Fake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 statement/Motivation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r>
              <a:rPr lang="en-US" dirty="0"/>
              <a:t>Data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CF47B-8338-4F97-B22E-7B10900B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Real faces from FFHQ</a:t>
            </a:r>
          </a:p>
          <a:p>
            <a:r>
              <a:rPr lang="en-US" dirty="0"/>
              <a:t>Fakes from 4(+) different generative methods</a:t>
            </a:r>
          </a:p>
          <a:p>
            <a:r>
              <a:rPr lang="en-US" dirty="0"/>
              <a:t>…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8E71-3FFE-4183-AF5C-EA220346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75" y="0"/>
            <a:ext cx="116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2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Fake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 statement/Motivation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r>
              <a:rPr lang="en-US" dirty="0"/>
              <a:t>Experiments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CF47B-8338-4F97-B22E-7B10900B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Binary classification</a:t>
            </a:r>
          </a:p>
          <a:p>
            <a:r>
              <a:rPr lang="en-US" dirty="0"/>
              <a:t>Multi-way classification</a:t>
            </a:r>
          </a:p>
          <a:p>
            <a:r>
              <a:rPr lang="en-US" dirty="0"/>
              <a:t>Open ended</a:t>
            </a:r>
          </a:p>
          <a:p>
            <a:r>
              <a:rPr lang="en-US" dirty="0"/>
              <a:t>In depth analysis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8E71-3FFE-4183-AF5C-EA220346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75" y="0"/>
            <a:ext cx="116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9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Fake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 statement/Motivation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/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8E71-3FFE-4183-AF5C-EA220346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75" y="0"/>
            <a:ext cx="116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320-5272-4582-9A2F-E3D4CABC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0022-BA6A-4C76-8B25-F5655366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Explore concepts taught in class</a:t>
            </a:r>
          </a:p>
          <a:p>
            <a:pPr lvl="1"/>
            <a:r>
              <a:rPr lang="en-US" dirty="0"/>
              <a:t>Fairly open-ended: vision-related. Be creative ;)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Work in groups of 2-3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6302-E6CE-4AE8-B885-4C920226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B4BAE-3960-47B3-AE00-720BBA38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4593" y="4470187"/>
            <a:ext cx="4974610" cy="23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InstaRepeat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DBB11-973C-4B74-8A67-102C507D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746" y="1214076"/>
            <a:ext cx="6444344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InstaRepeat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ED01E-03CE-4A50-A2A1-14A890A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93" y="0"/>
            <a:ext cx="2287442" cy="685800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04C14D7-960E-4737-8649-A682E35D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Metric learning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5801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InstaRepeat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/>
              <a:t>Related work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ED01E-03CE-4A50-A2A1-14A890A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93" y="0"/>
            <a:ext cx="2287442" cy="685800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04C14D7-960E-4737-8649-A682E35D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Face identification</a:t>
            </a:r>
          </a:p>
          <a:p>
            <a:r>
              <a:rPr lang="en-US" dirty="0"/>
              <a:t>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4512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InstaRepeat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dirty="0"/>
              <a:t>Method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ED01E-03CE-4A50-A2A1-14A890A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93" y="0"/>
            <a:ext cx="2287442" cy="685800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04C14D7-960E-4737-8649-A682E35D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Siamese networks</a:t>
            </a:r>
          </a:p>
          <a:p>
            <a:r>
              <a:rPr lang="en-US" dirty="0"/>
              <a:t>Contrastive loss</a:t>
            </a:r>
          </a:p>
          <a:p>
            <a:r>
              <a:rPr lang="en-US" dirty="0"/>
              <a:t>Learn embeddings</a:t>
            </a:r>
          </a:p>
          <a:p>
            <a:r>
              <a:rPr lang="en-US" dirty="0"/>
              <a:t>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1060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InstaRepeat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ED01E-03CE-4A50-A2A1-14A890A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93" y="0"/>
            <a:ext cx="2287442" cy="685800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04C14D7-960E-4737-8649-A682E35D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Binary classification</a:t>
            </a:r>
          </a:p>
          <a:p>
            <a:r>
              <a:rPr lang="en-US" dirty="0"/>
              <a:t>Multi-way classification</a:t>
            </a:r>
          </a:p>
          <a:p>
            <a:r>
              <a:rPr lang="en-US" dirty="0"/>
              <a:t>Open ended</a:t>
            </a:r>
          </a:p>
          <a:p>
            <a:r>
              <a:rPr lang="en-US" dirty="0"/>
              <a:t>In depth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7240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InstaRepeat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r>
              <a:rPr lang="en-US" dirty="0"/>
              <a:t>Data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ED01E-03CE-4A50-A2A1-14A890A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93" y="0"/>
            <a:ext cx="2287442" cy="685800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04C14D7-960E-4737-8649-A682E35D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 err="1"/>
              <a:t>InstaRepeat</a:t>
            </a:r>
            <a:r>
              <a:rPr lang="en-US" dirty="0"/>
              <a:t> 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69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InstaRepeat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r>
              <a:rPr lang="en-US" dirty="0"/>
              <a:t>Experiments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ED01E-03CE-4A50-A2A1-14A890A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93" y="0"/>
            <a:ext cx="2287442" cy="685800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04C14D7-960E-4737-8649-A682E35D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2387" y="1825625"/>
            <a:ext cx="5181600" cy="4351338"/>
          </a:xfrm>
        </p:spPr>
        <p:txBody>
          <a:bodyPr/>
          <a:lstStyle/>
          <a:p>
            <a:r>
              <a:rPr lang="en-US" dirty="0"/>
              <a:t>Cluster test set</a:t>
            </a:r>
          </a:p>
          <a:p>
            <a:r>
              <a:rPr lang="en-US" dirty="0"/>
              <a:t>Explore the feature space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584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889-F5D9-42BE-BD0F-74C8E97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InstaRepeat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F804C-383A-4C56-A61C-E29448D86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dirty="0"/>
              <a:t>Conclusion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C39C-0D98-403A-9D99-29E70C6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ED01E-03CE-4A50-A2A1-14A890A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93" y="0"/>
            <a:ext cx="2287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2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D9B2-5215-4B28-8A1F-6EEA21EA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Projects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6625-2B82-4772-9B90-8A6E9063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are not a “closed project” – there is room for creativity (mandatory!)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C3CBF-3D61-41CB-98A7-70D88328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8432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3239-9FD2-4920-B645-713F9ECE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6F670-1478-4009-B9A2-CBB189B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E5AA0-8239-4216-A086-2596C3F9A328}"/>
              </a:ext>
            </a:extLst>
          </p:cNvPr>
          <p:cNvSpPr txBox="1"/>
          <p:nvPr/>
        </p:nvSpPr>
        <p:spPr>
          <a:xfrm>
            <a:off x="3050518" y="4779469"/>
            <a:ext cx="609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More details: </a:t>
            </a:r>
            <a:r>
              <a:rPr lang="pt-BR" sz="2400" dirty="0">
                <a:hlinkClick r:id="rId2"/>
              </a:rPr>
              <a:t>dl4cv.github.io/final_project.html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98036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4C55-43E0-4D9B-98BA-7EC23C7A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12CE-D3E7-404C-B756-53ED5F92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statement/Motivation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  <a:p>
            <a:pPr lvl="1"/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F79F0-BC9E-4F82-BE93-6D6E8D41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819F3-1854-45CD-B1B2-650C8CC7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4593" y="4470187"/>
            <a:ext cx="4974610" cy="23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AECD-FF87-4319-9E8F-A150363B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ED2B-C9B7-4C5B-A1E0-1CAD1244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Application: </a:t>
            </a:r>
          </a:p>
          <a:p>
            <a:pPr marL="457200" lvl="1" indent="0">
              <a:buNone/>
            </a:pPr>
            <a:r>
              <a:rPr lang="en-US" dirty="0"/>
              <a:t>Apply DL+CV concepts to new data at your lab</a:t>
            </a:r>
          </a:p>
          <a:p>
            <a:r>
              <a:rPr lang="en-US" dirty="0"/>
              <a:t>Method:</a:t>
            </a:r>
          </a:p>
          <a:p>
            <a:pPr marL="457200" lvl="1" indent="0">
              <a:buNone/>
            </a:pPr>
            <a:r>
              <a:rPr lang="en-US" dirty="0"/>
              <a:t>Propose new architecture/loss/training scheme/algorithm and apply it to existing CV problem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1FEBF-DF1C-49AB-828B-5556B0B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716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958C-0C51-4FC9-8C31-81D10A31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my project meet expectations?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E313-F6DA-406E-8734-1188077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project </a:t>
            </a:r>
            <a:r>
              <a:rPr lang="en-US" b="1" dirty="0"/>
              <a:t>does</a:t>
            </a:r>
          </a:p>
          <a:p>
            <a:pPr lvl="1"/>
            <a:r>
              <a:rPr lang="en-US" dirty="0"/>
              <a:t>Need to show significant </a:t>
            </a:r>
            <a:r>
              <a:rPr lang="en-US" b="1" dirty="0"/>
              <a:t>effort</a:t>
            </a:r>
            <a:endParaRPr lang="en-US" dirty="0"/>
          </a:p>
          <a:p>
            <a:pPr lvl="1"/>
            <a:r>
              <a:rPr lang="en-US" dirty="0"/>
              <a:t>Need to demonstrate insights </a:t>
            </a:r>
          </a:p>
          <a:p>
            <a:pPr marL="0" indent="0">
              <a:buNone/>
            </a:pPr>
            <a:r>
              <a:rPr lang="en-US" dirty="0"/>
              <a:t>Your project does </a:t>
            </a:r>
            <a:r>
              <a:rPr lang="en-US" b="1" dirty="0"/>
              <a:t>not</a:t>
            </a:r>
          </a:p>
          <a:p>
            <a:pPr lvl="1"/>
            <a:r>
              <a:rPr lang="en-US" dirty="0"/>
              <a:t>Need not be strictly novel (although we encourage)</a:t>
            </a:r>
          </a:p>
          <a:p>
            <a:pPr lvl="1"/>
            <a:r>
              <a:rPr lang="en-US" dirty="0"/>
              <a:t>Need not beat state-of-the-art</a:t>
            </a:r>
          </a:p>
          <a:p>
            <a:pPr marL="0" indent="0">
              <a:buNone/>
            </a:pPr>
            <a:r>
              <a:rPr lang="en-US" dirty="0"/>
              <a:t>Ask yourself</a:t>
            </a:r>
          </a:p>
          <a:p>
            <a:pPr lvl="1"/>
            <a:r>
              <a:rPr lang="en-US" dirty="0"/>
              <a:t>Are you </a:t>
            </a:r>
            <a:r>
              <a:rPr lang="en-US" b="1" dirty="0"/>
              <a:t>interpreting</a:t>
            </a:r>
            <a:r>
              <a:rPr lang="en-US" dirty="0"/>
              <a:t> the results, or merely stating them?</a:t>
            </a:r>
          </a:p>
          <a:p>
            <a:pPr lvl="1"/>
            <a:r>
              <a:rPr lang="en-US" dirty="0"/>
              <a:t>Are you evaluating results from different perspectives?</a:t>
            </a:r>
          </a:p>
          <a:p>
            <a:pPr lvl="1"/>
            <a:endParaRPr lang="en-US" dirty="0"/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C1C5C-E78B-4059-B9FD-39D63E56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4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65DC-695A-4E11-882C-67305DBB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Project Idea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E0B8-6544-4736-B262-A049641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Do what is important or interesting to you, not what seems easiest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Practical considerations:</a:t>
            </a:r>
          </a:p>
          <a:p>
            <a:r>
              <a:rPr lang="en-US" b="1" dirty="0"/>
              <a:t>Data</a:t>
            </a:r>
            <a:r>
              <a:rPr lang="en-US" dirty="0"/>
              <a:t>: is there existing and available data?</a:t>
            </a:r>
          </a:p>
          <a:p>
            <a:r>
              <a:rPr lang="en-US" b="1" dirty="0"/>
              <a:t>Code/framework</a:t>
            </a:r>
            <a:r>
              <a:rPr lang="en-US" dirty="0"/>
              <a:t>: do you need to implement everything from scratch?</a:t>
            </a:r>
          </a:p>
          <a:p>
            <a:r>
              <a:rPr lang="en-US" b="1" dirty="0"/>
              <a:t>Compute resources</a:t>
            </a:r>
            <a:r>
              <a:rPr lang="en-US" dirty="0"/>
              <a:t>: How much compute power/time it requires?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3F9BA-7644-4E00-AC68-F28812E0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8273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CD78-523A-481E-AB49-0A61A953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F263-08CD-487B-B0F9-B2147312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Papers from leading conferences:</a:t>
            </a:r>
            <a:br>
              <a:rPr lang="en-US" dirty="0"/>
            </a:br>
            <a:r>
              <a:rPr lang="en-US" dirty="0">
                <a:hlinkClick r:id="rId3"/>
              </a:rPr>
              <a:t>CVPR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ICCV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ECCV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ICLR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NeurIPS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ICML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sources:</a:t>
            </a:r>
          </a:p>
          <a:p>
            <a:pPr marL="0" indent="0">
              <a:buNone/>
            </a:pPr>
            <a:r>
              <a:rPr lang="en-US" dirty="0">
                <a:hlinkClick r:id="rId9"/>
              </a:rPr>
              <a:t>Papers with code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Kaggle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11EF6-3709-4591-BE1C-22EF4AD3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7796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3315-7016-43E4-840D-28FC969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503C2-9792-4741-BE3E-5FF0E7B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3881C-72F8-4381-8EC8-3FED1435F4AF}"/>
              </a:ext>
            </a:extLst>
          </p:cNvPr>
          <p:cNvGrpSpPr/>
          <p:nvPr/>
        </p:nvGrpSpPr>
        <p:grpSpPr>
          <a:xfrm>
            <a:off x="566698" y="1534047"/>
            <a:ext cx="11058604" cy="1656042"/>
            <a:chOff x="1842888" y="1492912"/>
            <a:chExt cx="11058604" cy="165604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09E11884-2888-40A2-BEFA-527A09B45CE3}"/>
                </a:ext>
              </a:extLst>
            </p:cNvPr>
            <p:cNvSpPr/>
            <p:nvPr/>
          </p:nvSpPr>
          <p:spPr>
            <a:xfrm>
              <a:off x="1842888" y="2783829"/>
              <a:ext cx="889939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Callout: Line 4">
              <a:extLst>
                <a:ext uri="{FF2B5EF4-FFF2-40B4-BE49-F238E27FC236}">
                  <a16:creationId xmlns:a16="http://schemas.microsoft.com/office/drawing/2014/main" id="{F61A400A-ED01-4C72-B4FA-0B846F4F7FA7}"/>
                </a:ext>
              </a:extLst>
            </p:cNvPr>
            <p:cNvSpPr/>
            <p:nvPr/>
          </p:nvSpPr>
          <p:spPr>
            <a:xfrm>
              <a:off x="3780543" y="1492912"/>
              <a:ext cx="1544491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June 17</a:t>
              </a:r>
              <a:r>
                <a:rPr lang="en-US" sz="2400" baseline="30000" dirty="0"/>
                <a:t>th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Proposal</a:t>
              </a:r>
              <a:endParaRPr lang="en-IL" sz="2400" b="1" dirty="0"/>
            </a:p>
          </p:txBody>
        </p:sp>
        <p:sp>
          <p:nvSpPr>
            <p:cNvPr id="6" name="Callout: Line 5">
              <a:extLst>
                <a:ext uri="{FF2B5EF4-FFF2-40B4-BE49-F238E27FC236}">
                  <a16:creationId xmlns:a16="http://schemas.microsoft.com/office/drawing/2014/main" id="{72ECE537-8C6D-4F82-B18C-8E321EA1BB1A}"/>
                </a:ext>
              </a:extLst>
            </p:cNvPr>
            <p:cNvSpPr/>
            <p:nvPr/>
          </p:nvSpPr>
          <p:spPr>
            <a:xfrm>
              <a:off x="5900056" y="1492912"/>
              <a:ext cx="1544491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July 1</a:t>
              </a:r>
              <a:r>
                <a:rPr lang="en-US" sz="2400" baseline="30000" dirty="0"/>
                <a:t>st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Milestone</a:t>
              </a:r>
              <a:endParaRPr lang="en-IL" sz="2400" b="1" dirty="0"/>
            </a:p>
          </p:txBody>
        </p:sp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E639706-CA65-4B53-89E0-8F36F8204BE7}"/>
                </a:ext>
              </a:extLst>
            </p:cNvPr>
            <p:cNvSpPr/>
            <p:nvPr/>
          </p:nvSpPr>
          <p:spPr>
            <a:xfrm>
              <a:off x="8811345" y="1492912"/>
              <a:ext cx="1646625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Aug 5</a:t>
              </a:r>
              <a:r>
                <a:rPr lang="en-US" sz="2400" baseline="30000" dirty="0"/>
                <a:t>th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Submission</a:t>
              </a:r>
              <a:endParaRPr lang="en-IL" sz="2400" b="1" dirty="0"/>
            </a:p>
          </p:txBody>
        </p:sp>
        <p:sp>
          <p:nvSpPr>
            <p:cNvPr id="8" name="Callout: Line 7">
              <a:extLst>
                <a:ext uri="{FF2B5EF4-FFF2-40B4-BE49-F238E27FC236}">
                  <a16:creationId xmlns:a16="http://schemas.microsoft.com/office/drawing/2014/main" id="{68E458B9-7189-4E02-840B-EE5C2716CC45}"/>
                </a:ext>
              </a:extLst>
            </p:cNvPr>
            <p:cNvSpPr/>
            <p:nvPr/>
          </p:nvSpPr>
          <p:spPr>
            <a:xfrm>
              <a:off x="11053962" y="1492912"/>
              <a:ext cx="1847530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TBD:</a:t>
              </a:r>
              <a:br>
                <a:rPr lang="en-US" sz="2400" dirty="0"/>
              </a:br>
              <a:r>
                <a:rPr lang="en-US" sz="2400" b="1" dirty="0"/>
                <a:t>Presentation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76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3315-7016-43E4-840D-28FC969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47AEA2-C808-421F-B280-942D3E02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8766"/>
            <a:ext cx="10515600" cy="3056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PDF document:</a:t>
            </a:r>
          </a:p>
          <a:p>
            <a:pPr lvl="1"/>
            <a:r>
              <a:rPr lang="en-US" dirty="0"/>
              <a:t>Abstract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Challenges	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503C2-9792-4741-BE3E-5FF0E7B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DL4CV @ Weizmann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3881C-72F8-4381-8EC8-3FED1435F4AF}"/>
              </a:ext>
            </a:extLst>
          </p:cNvPr>
          <p:cNvGrpSpPr/>
          <p:nvPr/>
        </p:nvGrpSpPr>
        <p:grpSpPr>
          <a:xfrm>
            <a:off x="566698" y="1534047"/>
            <a:ext cx="11058604" cy="1656042"/>
            <a:chOff x="1842888" y="1492912"/>
            <a:chExt cx="11058604" cy="165604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09E11884-2888-40A2-BEFA-527A09B45CE3}"/>
                </a:ext>
              </a:extLst>
            </p:cNvPr>
            <p:cNvSpPr/>
            <p:nvPr/>
          </p:nvSpPr>
          <p:spPr>
            <a:xfrm>
              <a:off x="1842888" y="2783829"/>
              <a:ext cx="889939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Callout: Line 4">
              <a:extLst>
                <a:ext uri="{FF2B5EF4-FFF2-40B4-BE49-F238E27FC236}">
                  <a16:creationId xmlns:a16="http://schemas.microsoft.com/office/drawing/2014/main" id="{F61A400A-ED01-4C72-B4FA-0B846F4F7FA7}"/>
                </a:ext>
              </a:extLst>
            </p:cNvPr>
            <p:cNvSpPr/>
            <p:nvPr/>
          </p:nvSpPr>
          <p:spPr>
            <a:xfrm>
              <a:off x="3780543" y="1492912"/>
              <a:ext cx="1544491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June 17</a:t>
              </a:r>
              <a:r>
                <a:rPr lang="en-US" sz="2400" baseline="30000" dirty="0"/>
                <a:t>th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Proposal</a:t>
              </a:r>
              <a:endParaRPr lang="en-IL" sz="2400" b="1" dirty="0"/>
            </a:p>
          </p:txBody>
        </p:sp>
        <p:sp>
          <p:nvSpPr>
            <p:cNvPr id="6" name="Callout: Line 5">
              <a:extLst>
                <a:ext uri="{FF2B5EF4-FFF2-40B4-BE49-F238E27FC236}">
                  <a16:creationId xmlns:a16="http://schemas.microsoft.com/office/drawing/2014/main" id="{72ECE537-8C6D-4F82-B18C-8E321EA1BB1A}"/>
                </a:ext>
              </a:extLst>
            </p:cNvPr>
            <p:cNvSpPr/>
            <p:nvPr/>
          </p:nvSpPr>
          <p:spPr>
            <a:xfrm>
              <a:off x="5900056" y="1492912"/>
              <a:ext cx="1544491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July 1</a:t>
              </a:r>
              <a:r>
                <a:rPr lang="en-US" sz="2400" baseline="30000" dirty="0"/>
                <a:t>st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Milestone</a:t>
              </a:r>
              <a:endParaRPr lang="en-IL" sz="2400" b="1" dirty="0"/>
            </a:p>
          </p:txBody>
        </p:sp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E639706-CA65-4B53-89E0-8F36F8204BE7}"/>
                </a:ext>
              </a:extLst>
            </p:cNvPr>
            <p:cNvSpPr/>
            <p:nvPr/>
          </p:nvSpPr>
          <p:spPr>
            <a:xfrm>
              <a:off x="8811345" y="1492912"/>
              <a:ext cx="1646625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Aug 5</a:t>
              </a:r>
              <a:r>
                <a:rPr lang="en-US" sz="2400" baseline="30000" dirty="0"/>
                <a:t>th</a:t>
              </a:r>
              <a:r>
                <a:rPr lang="en-US" sz="2400" dirty="0"/>
                <a:t>:</a:t>
              </a:r>
              <a:br>
                <a:rPr lang="en-US" sz="2400" dirty="0"/>
              </a:br>
              <a:r>
                <a:rPr lang="en-US" sz="2400" b="1" dirty="0"/>
                <a:t>Submission</a:t>
              </a:r>
              <a:endParaRPr lang="en-IL" sz="2400" b="1" dirty="0"/>
            </a:p>
          </p:txBody>
        </p:sp>
        <p:sp>
          <p:nvSpPr>
            <p:cNvPr id="8" name="Callout: Line 7">
              <a:extLst>
                <a:ext uri="{FF2B5EF4-FFF2-40B4-BE49-F238E27FC236}">
                  <a16:creationId xmlns:a16="http://schemas.microsoft.com/office/drawing/2014/main" id="{68E458B9-7189-4E02-840B-EE5C2716CC45}"/>
                </a:ext>
              </a:extLst>
            </p:cNvPr>
            <p:cNvSpPr/>
            <p:nvPr/>
          </p:nvSpPr>
          <p:spPr>
            <a:xfrm>
              <a:off x="11053962" y="1492912"/>
              <a:ext cx="1847530" cy="875980"/>
            </a:xfrm>
            <a:prstGeom prst="borderCallout1">
              <a:avLst>
                <a:gd name="adj1" fmla="val 18750"/>
                <a:gd name="adj2" fmla="val -8333"/>
                <a:gd name="adj3" fmla="val 158114"/>
                <a:gd name="adj4" fmla="val -40821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TBD:</a:t>
              </a:r>
              <a:br>
                <a:rPr lang="en-US" sz="2400" dirty="0"/>
              </a:br>
              <a:r>
                <a:rPr lang="en-US" sz="2400" b="1" dirty="0"/>
                <a:t>Presentation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15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710</Words>
  <Application>Microsoft Office PowerPoint</Application>
  <PresentationFormat>Widescreen</PresentationFormat>
  <Paragraphs>251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Final Project: What, how, and when</vt:lpstr>
      <vt:lpstr>Final Project</vt:lpstr>
      <vt:lpstr>A Good Project</vt:lpstr>
      <vt:lpstr>Tracks</vt:lpstr>
      <vt:lpstr>Does my project meet expectations?</vt:lpstr>
      <vt:lpstr>Picking a Project Idea</vt:lpstr>
      <vt:lpstr>Inspiration</vt:lpstr>
      <vt:lpstr>Timeline</vt:lpstr>
      <vt:lpstr>Timeline</vt:lpstr>
      <vt:lpstr>Timeline</vt:lpstr>
      <vt:lpstr>Timeline</vt:lpstr>
      <vt:lpstr>Default Projects</vt:lpstr>
      <vt:lpstr>Spot the Fake</vt:lpstr>
      <vt:lpstr>Spot the Fake</vt:lpstr>
      <vt:lpstr>Spot the Fake</vt:lpstr>
      <vt:lpstr>Spot the Fake</vt:lpstr>
      <vt:lpstr>Spot the Fake</vt:lpstr>
      <vt:lpstr>Spot the Fake</vt:lpstr>
      <vt:lpstr>Spot the Fake</vt:lpstr>
      <vt:lpstr>InstaRepeat</vt:lpstr>
      <vt:lpstr>InstaRepeat</vt:lpstr>
      <vt:lpstr>InstaRepeat</vt:lpstr>
      <vt:lpstr>InstaRepeat</vt:lpstr>
      <vt:lpstr>InstaRepeat</vt:lpstr>
      <vt:lpstr>InstaRepeat</vt:lpstr>
      <vt:lpstr>InstaRepeat</vt:lpstr>
      <vt:lpstr>InstaRepeat</vt:lpstr>
      <vt:lpstr>Default Projects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 Bagon</dc:creator>
  <cp:lastModifiedBy>Shai Bagon</cp:lastModifiedBy>
  <cp:revision>24</cp:revision>
  <dcterms:created xsi:type="dcterms:W3CDTF">2021-03-07T12:49:15Z</dcterms:created>
  <dcterms:modified xsi:type="dcterms:W3CDTF">2021-05-19T18:15:59Z</dcterms:modified>
</cp:coreProperties>
</file>