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462" r:id="rId3"/>
    <p:sldId id="463" r:id="rId4"/>
    <p:sldId id="465" r:id="rId5"/>
    <p:sldId id="466" r:id="rId6"/>
    <p:sldId id="467" r:id="rId7"/>
    <p:sldId id="469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>
        <p:scale>
          <a:sx n="78" d="100"/>
          <a:sy n="78" d="100"/>
        </p:scale>
        <p:origin x="3584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96FA-169F-7403-1ADD-3A24C8F0B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3A633-74BF-E6F6-0CAB-E2882B5A1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8CD3-37BF-04F3-A413-813ADE88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FD58-087B-A7FB-EBC7-71AFC965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D7DC-6F87-BB0F-E448-48E6A9CD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44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5085-3029-0959-911B-2884571E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AC30-BFA3-7EBA-744F-CED730D7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753A-4615-3354-DB55-75B4B06E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3F89-FFF3-00EA-6BE8-6EFE3BC0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506DF-293B-140F-E8D9-5A0481D1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7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981DF-808B-A3DF-422C-E8E70E64F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0FD37-1A95-16E1-39C4-137FA4D1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858A-4CAF-7EBF-7E88-3C2A7198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122EA-C815-C4BE-8202-D0EB2EF0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CD94-4BC1-E3A1-8EAF-F7124D80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9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presentazione - Diri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UG_13_16_9_RGB-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23440" y="1244174"/>
            <a:ext cx="9144000" cy="433801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3467" b="1">
                <a:solidFill>
                  <a:srgbClr val="0F3250"/>
                </a:solidFill>
                <a:latin typeface="+mn-lt"/>
              </a:defRPr>
            </a:lvl1pPr>
          </a:lstStyle>
          <a:p>
            <a:r>
              <a:rPr lang="it-IT"/>
              <a:t>FARE CLIC PER MODIFICARE</a:t>
            </a:r>
            <a:br>
              <a:rPr lang="it-IT"/>
            </a:br>
            <a:r>
              <a:rPr lang="it-IT"/>
              <a:t>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440" y="2278081"/>
            <a:ext cx="9144000" cy="433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667">
                <a:solidFill>
                  <a:srgbClr val="0F325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F738A74-27ED-4AD4-8EC0-C89BD70E0D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5" y="4710303"/>
            <a:ext cx="5141807" cy="4335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1600">
                <a:solidFill>
                  <a:srgbClr val="0F3250"/>
                </a:solidFill>
                <a:latin typeface="+mn-lt"/>
              </a:defRPr>
            </a:lvl1pPr>
            <a:lvl2pPr>
              <a:defRPr sz="1333">
                <a:latin typeface="+mn-lt"/>
              </a:defRPr>
            </a:lvl2pPr>
            <a:lvl3pPr>
              <a:defRPr sz="1333">
                <a:latin typeface="+mn-lt"/>
              </a:defRPr>
            </a:lvl3pPr>
            <a:lvl4pPr>
              <a:defRPr sz="1333">
                <a:latin typeface="+mn-lt"/>
              </a:defRPr>
            </a:lvl4pPr>
            <a:lvl5pPr>
              <a:defRPr sz="1333">
                <a:latin typeface="+mn-lt"/>
              </a:defRPr>
            </a:lvl5pPr>
          </a:lstStyle>
          <a:p>
            <a:pPr lvl="0"/>
            <a:r>
              <a:rPr lang="it-IT"/>
              <a:t>Luogo, Giorno, Mese, Anno</a:t>
            </a:r>
          </a:p>
        </p:txBody>
      </p:sp>
      <p:sp>
        <p:nvSpPr>
          <p:cNvPr id="6" name="Rettangolo 5"/>
          <p:cNvSpPr/>
          <p:nvPr userDrawn="1"/>
        </p:nvSpPr>
        <p:spPr>
          <a:xfrm>
            <a:off x="3690202" y="5571216"/>
            <a:ext cx="7644713" cy="287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it-IT" sz="933" i="1">
                <a:solidFill>
                  <a:srgbClr val="0F3250"/>
                </a:solidFill>
              </a:rPr>
              <a:t>È vietato l’utilizzo, totale o parziale, dei contenuti inseriti nel presente materiale didattico diverso dagli obiettivi formativi per cui sono stati realizzati,</a:t>
            </a:r>
            <a:br>
              <a:rPr lang="it-IT" sz="933" i="1">
                <a:solidFill>
                  <a:srgbClr val="0F3250"/>
                </a:solidFill>
              </a:rPr>
            </a:br>
            <a:r>
              <a:rPr lang="it-IT" sz="933" i="1">
                <a:solidFill>
                  <a:srgbClr val="0F3250"/>
                </a:solidFill>
              </a:rPr>
              <a:t>ivi inclusa la riproduzione, rielaborazione, diffusione o distribuzione, in assenza di autorizzazione scritta da parte di Unica, Unipol Corporate Academy.</a:t>
            </a:r>
          </a:p>
        </p:txBody>
      </p:sp>
    </p:spTree>
    <p:extLst>
      <p:ext uri="{BB962C8B-B14F-4D97-AF65-F5344CB8AC3E}">
        <p14:creationId xmlns:p14="http://schemas.microsoft.com/office/powerpoint/2010/main" val="262539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78688" y="300472"/>
            <a:ext cx="10234629" cy="547301"/>
          </a:xfrm>
          <a:prstGeom prst="rect">
            <a:avLst/>
          </a:prstGeom>
        </p:spPr>
        <p:txBody>
          <a:bodyPr vert="horz" lIns="92375" tIns="46197" rIns="92375" bIns="46197" anchor="ctr"/>
          <a:lstStyle>
            <a:lvl1pPr algn="ctr">
              <a:defRPr lang="it-IT" sz="2133" dirty="0">
                <a:solidFill>
                  <a:srgbClr val="000000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it-IT"/>
              <a:t>Fare clic per modificare stile</a:t>
            </a:r>
          </a:p>
        </p:txBody>
      </p:sp>
      <p:sp>
        <p:nvSpPr>
          <p:cNvPr id="7" name="Segnaposto numero diapositiva 9">
            <a:extLst>
              <a:ext uri="{FF2B5EF4-FFF2-40B4-BE49-F238E27FC236}">
                <a16:creationId xmlns:a16="http://schemas.microsoft.com/office/drawing/2014/main" id="{C8B0B9ED-9BD4-40CC-AD87-0467D4061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5279" y="6356351"/>
            <a:ext cx="586045" cy="365125"/>
          </a:xfrm>
          <a:prstGeom prst="rect">
            <a:avLst/>
          </a:prstGeom>
        </p:spPr>
        <p:txBody>
          <a:bodyPr vert="horz" lIns="91431" tIns="45716" rIns="91431" bIns="45716" rtlCol="0" anchor="ctr"/>
          <a:lstStyle>
            <a:lvl1pPr algn="r">
              <a:defRPr sz="800">
                <a:solidFill>
                  <a:schemeClr val="accent3"/>
                </a:solidFill>
                <a:latin typeface="Century Gothic"/>
                <a:cs typeface="Century Gothic"/>
              </a:defRPr>
            </a:lvl1pPr>
          </a:lstStyle>
          <a:p>
            <a:fld id="{AF0D0492-3358-8047-B546-75ADD53AFF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Immagine 3" descr="Unica_16_9-04.jpg">
            <a:extLst>
              <a:ext uri="{FF2B5EF4-FFF2-40B4-BE49-F238E27FC236}">
                <a16:creationId xmlns:a16="http://schemas.microsoft.com/office/drawing/2014/main" id="{B1E58F2B-157B-7C41-4918-536018CD68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8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C269-A3CE-F6F9-EFA7-0576735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C753-3CE1-E745-0AFC-EAAE3D57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D798-20BB-0DD7-F250-6B8D0C88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3E001-0B57-CF6A-C3A9-253D801F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081A-6B92-AE47-CEBF-9EF46634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1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D86B-E991-A646-A715-BC5C5CB0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6F08-C40B-84B7-9173-81BF8520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06C8-B8B7-5BC2-D300-2BD4A48F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1D3D-1D05-2CC5-DFAA-BD4E8FA2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EEB2-464B-08AA-808A-BD00999A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28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22AF-20E6-4CF0-A024-A7EABCAE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6F2C-5D9C-DEC5-C3F9-F04CEEB84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1F4B8-0F3C-9B59-534D-6AE956E5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ACAFF-C040-1643-7F98-1B0FB99B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8EC00-35C0-23F4-436D-7519BF2A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7ABA-D6DC-9931-3E92-4EB6461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60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EE44-B7FE-2C45-E153-48208FAE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AC811-AC08-70E4-2F9F-3731846A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74E88-A0BE-DDD3-5EEF-272D2CFC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209A-DA37-0F7D-C049-EB2890B0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E9F8D-4A03-03F3-3BD6-BBFE61168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21FAF-B4EA-3311-91AF-CE5B8C42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2D743-B7C4-F631-5E37-3099698F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A1C3A-FF7B-C4FD-48B6-0BD6EC8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4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04AE-29D9-5972-957B-ABF72FFA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A9070-CA6E-102A-10D9-6DC900D7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54C1-D981-E5FD-7D43-BFB07489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7812C-AD08-A261-8149-790AF0A2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01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84884-43D8-BDBF-08C9-0FF6C36E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574C6-0617-7421-6D3C-AC9A359B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53627-20C1-DF6C-8831-12E7A159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29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D089-23BE-BE43-5743-B61DDEFF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584D-6215-522E-975B-8039A565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8D2A3-F461-3867-7AE4-0C6F8882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1723-988E-B701-BA09-37409DF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DDD27-1F1A-D9F2-7711-92EE32FD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D9C1-E387-11AA-514B-4125F78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72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ADE-F146-812B-52E7-7F2ADCE1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2A783-9B24-4343-2DEA-7966D1CD6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E777F-5120-D7B2-26EC-94A16914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745A-8515-8383-16D2-765E1801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D6A68-1B2C-0296-32A2-78006916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76CF-ED67-39DB-692C-8F151178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5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76FF6-BA53-6D74-6795-12D667E8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40623-5B2B-08EA-F210-6BDD34E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61C2-D3BF-EFB3-A46D-A23BAF6D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C502D-BA3F-DF48-B078-70219FFF065C}" type="datetimeFigureOut">
              <a:rPr lang="it-IT" smtClean="0"/>
              <a:t>20/10/23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BCD4-685F-9CB4-E164-73D975C7E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C61E-1362-D5CE-4ACB-4C7531E58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D58F-7505-B54F-8655-82B77CD533A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4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BD-Department/Python-Data-Scienc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E4071DA-449C-4B1B-9C3C-EFA8CF404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CORSO PYTHON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FFFAF6B-7943-487E-B1C7-0DB472AA8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rgbClr val="002060"/>
                </a:solidFill>
              </a:rPr>
              <a:t>Python Intermedio/Avanzato – Esercizi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40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FE08D2B-CA1D-A864-B679-2387C5E45B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23411" y="1500104"/>
            <a:ext cx="9345177" cy="3857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cs typeface="Calibri"/>
              </a:rPr>
              <a:t>Fork Python-Data-Science </a:t>
            </a:r>
            <a:r>
              <a:rPr lang="en-US" sz="1600" dirty="0" err="1">
                <a:cs typeface="Calibri"/>
              </a:rPr>
              <a:t>Github</a:t>
            </a:r>
            <a:r>
              <a:rPr lang="en-US" sz="1600" dirty="0">
                <a:cs typeface="Calibri"/>
              </a:rPr>
              <a:t> repository: </a:t>
            </a:r>
            <a:r>
              <a:rPr lang="en-US" sz="1600" dirty="0">
                <a:cs typeface="Calibri"/>
                <a:hlinkClick r:id="rId2"/>
              </a:rPr>
              <a:t>https://github.com/DLBD-Department/Python-Data-Science</a:t>
            </a:r>
            <a:r>
              <a:rPr lang="en-US" sz="1600" dirty="0">
                <a:cs typeface="Calibri"/>
              </a:rPr>
              <a:t> </a:t>
            </a:r>
          </a:p>
          <a:p>
            <a:pPr lvl="1" algn="just"/>
            <a:r>
              <a:rPr lang="en-US" sz="1200" dirty="0">
                <a:cs typeface="Calibri"/>
              </a:rPr>
              <a:t>Slides 13-14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cs typeface="Calibri"/>
              </a:rPr>
              <a:t>Crea</a:t>
            </a:r>
            <a:r>
              <a:rPr lang="en-US" sz="1600" dirty="0">
                <a:cs typeface="Calibri"/>
              </a:rPr>
              <a:t> un account </a:t>
            </a:r>
            <a:r>
              <a:rPr lang="en-US" sz="1600" dirty="0" err="1">
                <a:cs typeface="Calibri"/>
              </a:rPr>
              <a:t>Github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configura</a:t>
            </a:r>
            <a:r>
              <a:rPr lang="en-US" sz="1600" dirty="0">
                <a:cs typeface="Calibri"/>
              </a:rPr>
              <a:t> la </a:t>
            </a:r>
            <a:r>
              <a:rPr lang="en-US" sz="1600" dirty="0" err="1">
                <a:cs typeface="Calibri"/>
              </a:rPr>
              <a:t>configurazione</a:t>
            </a:r>
            <a:r>
              <a:rPr lang="en-US" sz="1600" dirty="0">
                <a:cs typeface="Calibri"/>
              </a:rPr>
              <a:t> git locale.</a:t>
            </a:r>
          </a:p>
          <a:p>
            <a:pPr lvl="1" algn="just"/>
            <a:r>
              <a:rPr lang="en-US" sz="1200" dirty="0">
                <a:cs typeface="Calibri"/>
              </a:rPr>
              <a:t>Nota: la </a:t>
            </a:r>
            <a:r>
              <a:rPr lang="en-US" sz="1200" dirty="0" err="1">
                <a:cs typeface="Calibri"/>
              </a:rPr>
              <a:t>tua</a:t>
            </a:r>
            <a:r>
              <a:rPr lang="en-US" sz="1200" dirty="0">
                <a:cs typeface="Calibri"/>
              </a:rPr>
              <a:t> email git config locale </a:t>
            </a:r>
            <a:r>
              <a:rPr lang="en-US" sz="1200" dirty="0" err="1">
                <a:cs typeface="Calibri"/>
              </a:rPr>
              <a:t>dovrebbe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corrispondere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alla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tua</a:t>
            </a:r>
            <a:r>
              <a:rPr lang="en-US" sz="1200" dirty="0">
                <a:cs typeface="Calibri"/>
              </a:rPr>
              <a:t> email </a:t>
            </a:r>
            <a:r>
              <a:rPr lang="en-US" sz="1200" dirty="0" err="1">
                <a:cs typeface="Calibri"/>
              </a:rPr>
              <a:t>Github</a:t>
            </a:r>
            <a:r>
              <a:rPr lang="en-US" sz="1200" dirty="0">
                <a:cs typeface="Calibri"/>
              </a:rPr>
              <a:t>.</a:t>
            </a:r>
          </a:p>
          <a:p>
            <a:pPr lvl="1" algn="just"/>
            <a:r>
              <a:rPr lang="en-US" sz="1200" dirty="0">
                <a:cs typeface="Calibri"/>
              </a:rPr>
              <a:t>Slide 9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cs typeface="Calibri"/>
              </a:rPr>
              <a:t>Clona</a:t>
            </a:r>
            <a:r>
              <a:rPr lang="en-US" sz="1600" dirty="0">
                <a:cs typeface="Calibri"/>
              </a:rPr>
              <a:t> il </a:t>
            </a:r>
            <a:r>
              <a:rPr lang="en-US" sz="1600" dirty="0" err="1">
                <a:cs typeface="Calibri"/>
              </a:rPr>
              <a:t>tuo</a:t>
            </a:r>
            <a:r>
              <a:rPr lang="en-US" sz="1600" dirty="0">
                <a:cs typeface="Calibri"/>
              </a:rPr>
              <a:t> forked repository.</a:t>
            </a:r>
          </a:p>
          <a:p>
            <a:pPr lvl="1" algn="just"/>
            <a:r>
              <a:rPr lang="en-US" sz="1200" dirty="0">
                <a:cs typeface="Calibri"/>
              </a:rPr>
              <a:t>Slide 10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cs typeface="Calibri"/>
              </a:rPr>
              <a:t>Configura</a:t>
            </a:r>
            <a:r>
              <a:rPr lang="en-US" sz="1600" dirty="0">
                <a:cs typeface="Calibri"/>
              </a:rPr>
              <a:t> il </a:t>
            </a:r>
            <a:r>
              <a:rPr lang="en-US" sz="1600" dirty="0" err="1">
                <a:cs typeface="Calibri"/>
              </a:rPr>
              <a:t>tuo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ambiente</a:t>
            </a:r>
            <a:r>
              <a:rPr lang="en-US" sz="1600" dirty="0">
                <a:cs typeface="Calibri"/>
              </a:rPr>
              <a:t> locale e </a:t>
            </a:r>
            <a:r>
              <a:rPr lang="en-US" sz="1600" dirty="0" err="1">
                <a:cs typeface="Calibri"/>
              </a:rPr>
              <a:t>installa</a:t>
            </a:r>
            <a:r>
              <a:rPr lang="en-US" sz="1600" dirty="0">
                <a:cs typeface="Calibri"/>
              </a:rPr>
              <a:t> tutti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pacchetti</a:t>
            </a:r>
            <a:r>
              <a:rPr lang="en-US" sz="1600" dirty="0">
                <a:cs typeface="Calibri"/>
              </a:rPr>
              <a:t> in </a:t>
            </a:r>
            <a:r>
              <a:rPr lang="en-US" sz="1600" dirty="0" err="1">
                <a:cs typeface="Calibri"/>
              </a:rPr>
              <a:t>requirements.txt</a:t>
            </a:r>
            <a:r>
              <a:rPr lang="en-US" sz="1600" dirty="0">
                <a:cs typeface="Calibri"/>
              </a:rPr>
              <a:t>.</a:t>
            </a:r>
          </a:p>
          <a:p>
            <a:pPr lvl="1" algn="just"/>
            <a:r>
              <a:rPr lang="en-US" sz="1200" dirty="0">
                <a:cs typeface="Calibri"/>
              </a:rPr>
              <a:t>Slide 5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cs typeface="Calibri"/>
              </a:rPr>
              <a:t>Sfida</a:t>
            </a:r>
            <a:r>
              <a:rPr lang="en-US" sz="1600" dirty="0">
                <a:cs typeface="Calibri"/>
              </a:rPr>
              <a:t> 🔥:</a:t>
            </a:r>
          </a:p>
          <a:p>
            <a:pPr lvl="1" algn="just"/>
            <a:r>
              <a:rPr lang="en-US" sz="1200" dirty="0">
                <a:cs typeface="Calibri"/>
              </a:rPr>
              <a:t>`</a:t>
            </a:r>
            <a:r>
              <a:rPr lang="en-US" sz="1200" dirty="0" err="1">
                <a:cs typeface="Calibri"/>
              </a:rPr>
              <a:t>conto_corrente.ipynb</a:t>
            </a:r>
            <a:r>
              <a:rPr lang="en-US" sz="1200" dirty="0">
                <a:cs typeface="Calibri"/>
              </a:rPr>
              <a:t>`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cs typeface="Calibri"/>
              </a:rPr>
              <a:t>Quando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avete</a:t>
            </a:r>
            <a:r>
              <a:rPr lang="en-US" sz="1600" dirty="0">
                <a:cs typeface="Calibri"/>
              </a:rPr>
              <a:t> finite, </a:t>
            </a:r>
            <a:r>
              <a:rPr lang="en-US" sz="1600" dirty="0" err="1">
                <a:cs typeface="Calibri"/>
              </a:rPr>
              <a:t>cofermate</a:t>
            </a:r>
            <a:r>
              <a:rPr lang="en-US" sz="1600" dirty="0">
                <a:cs typeface="Calibri"/>
              </a:rPr>
              <a:t> le </a:t>
            </a:r>
            <a:r>
              <a:rPr lang="en-US" sz="1600" dirty="0" err="1">
                <a:cs typeface="Calibri"/>
              </a:rPr>
              <a:t>modifiche</a:t>
            </a:r>
            <a:r>
              <a:rPr lang="en-US" sz="1600" dirty="0">
                <a:cs typeface="Calibri"/>
              </a:rPr>
              <a:t> e fate push </a:t>
            </a:r>
            <a:r>
              <a:rPr lang="en-US" sz="1600" dirty="0" err="1">
                <a:cs typeface="Calibri"/>
              </a:rPr>
              <a:t>nel</a:t>
            </a:r>
            <a:r>
              <a:rPr lang="en-US" sz="1600" dirty="0">
                <a:cs typeface="Calibri"/>
              </a:rPr>
              <a:t> vostro repository.</a:t>
            </a:r>
          </a:p>
          <a:p>
            <a:pPr lvl="1" algn="just"/>
            <a:r>
              <a:rPr lang="en-US" sz="1200" dirty="0">
                <a:cs typeface="Calibri"/>
              </a:rPr>
              <a:t>Slide 9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1A48775-7EBE-ACD1-6AA3-09C1F039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Day 1</a:t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FE08D2B-CA1D-A864-B679-2387C5E45B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23409" y="1446126"/>
            <a:ext cx="9345177" cy="3965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cs typeface="Calibri"/>
              </a:rPr>
              <a:t>Wild West of EDA</a:t>
            </a:r>
          </a:p>
          <a:p>
            <a:pPr marL="0" indent="0">
              <a:buNone/>
            </a:pPr>
            <a:r>
              <a:rPr lang="en-US" sz="1600" dirty="0" err="1">
                <a:cs typeface="Calibri"/>
              </a:rPr>
              <a:t>Scaricare</a:t>
            </a:r>
            <a:r>
              <a:rPr lang="en-US" sz="1600" dirty="0">
                <a:cs typeface="Calibri"/>
              </a:rPr>
              <a:t> un dataset da online e </a:t>
            </a:r>
            <a:r>
              <a:rPr lang="en-US" sz="1600" dirty="0" err="1">
                <a:cs typeface="Calibri"/>
              </a:rPr>
              <a:t>analizzarlo</a:t>
            </a:r>
            <a:r>
              <a:rPr lang="en-US" sz="16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cs typeface="Calibri"/>
              </a:rPr>
              <a:t>Cosa da </a:t>
            </a:r>
            <a:r>
              <a:rPr lang="en-US" sz="1600" dirty="0" err="1">
                <a:cs typeface="Calibri"/>
              </a:rPr>
              <a:t>controllare</a:t>
            </a:r>
            <a:r>
              <a:rPr lang="en-US" sz="1600" dirty="0">
                <a:cs typeface="Calibri"/>
              </a:rPr>
              <a:t>:</a:t>
            </a:r>
          </a:p>
          <a:p>
            <a:r>
              <a:rPr lang="en-US" sz="1600" dirty="0" err="1">
                <a:cs typeface="Calibri"/>
              </a:rPr>
              <a:t>Analisi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statistica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sul</a:t>
            </a:r>
            <a:r>
              <a:rPr lang="en-US" sz="1600" dirty="0">
                <a:cs typeface="Calibri"/>
              </a:rPr>
              <a:t> dataset (media, </a:t>
            </a:r>
            <a:r>
              <a:rPr lang="en-US" sz="1600" dirty="0" err="1">
                <a:cs typeface="Calibri"/>
              </a:rPr>
              <a:t>deviazione</a:t>
            </a:r>
            <a:r>
              <a:rPr lang="en-US" sz="1600" dirty="0">
                <a:cs typeface="Calibri"/>
              </a:rPr>
              <a:t> standard, </a:t>
            </a:r>
            <a:r>
              <a:rPr lang="en-US" sz="1600" dirty="0" err="1">
                <a:cs typeface="Calibri"/>
              </a:rPr>
              <a:t>minimo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ecc</a:t>
            </a:r>
            <a:r>
              <a:rPr lang="en-US" sz="1600" dirty="0">
                <a:cs typeface="Calibri"/>
              </a:rPr>
              <a:t>…)</a:t>
            </a:r>
          </a:p>
          <a:p>
            <a:r>
              <a:rPr lang="en-US" sz="1600" dirty="0" err="1">
                <a:cs typeface="Calibri"/>
              </a:rPr>
              <a:t>Analisi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statica</a:t>
            </a:r>
            <a:r>
              <a:rPr lang="en-US" sz="1600" dirty="0">
                <a:cs typeface="Calibri"/>
              </a:rPr>
              <a:t> (tipi di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valori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univoci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numero</a:t>
            </a:r>
            <a:r>
              <a:rPr lang="en-US" sz="1600" dirty="0">
                <a:cs typeface="Calibri"/>
              </a:rPr>
              <a:t> di </a:t>
            </a:r>
            <a:r>
              <a:rPr lang="en-US" sz="1600" dirty="0" err="1">
                <a:cs typeface="Calibri"/>
              </a:rPr>
              <a:t>valori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mancanti</a:t>
            </a:r>
            <a:r>
              <a:rPr lang="en-US" sz="1600" dirty="0">
                <a:cs typeface="Calibri"/>
              </a:rPr>
              <a:t>)</a:t>
            </a:r>
          </a:p>
          <a:p>
            <a:r>
              <a:rPr lang="en-US" sz="1600" dirty="0" err="1">
                <a:cs typeface="Calibri"/>
              </a:rPr>
              <a:t>Visualizza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guarda</a:t>
            </a:r>
            <a:r>
              <a:rPr lang="en-US" sz="1600" dirty="0">
                <a:cs typeface="Calibri"/>
              </a:rPr>
              <a:t> come </a:t>
            </a:r>
            <a:r>
              <a:rPr lang="en-US" sz="1600" dirty="0" err="1">
                <a:cs typeface="Calibri"/>
              </a:rPr>
              <a:t>appaiono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Elaborazione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dei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endParaRPr lang="en-US" sz="1600" dirty="0">
              <a:cs typeface="Calibri"/>
            </a:endParaRPr>
          </a:p>
          <a:p>
            <a:pPr lvl="1"/>
            <a:r>
              <a:rPr lang="en-US" sz="1200" dirty="0">
                <a:cs typeface="Calibri"/>
              </a:rPr>
              <a:t>Se </a:t>
            </a:r>
            <a:r>
              <a:rPr lang="en-US" sz="1200" dirty="0" err="1">
                <a:cs typeface="Calibri"/>
              </a:rPr>
              <a:t>i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dati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testuali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comprendono</a:t>
            </a:r>
            <a:r>
              <a:rPr lang="en-US" sz="1200" dirty="0">
                <a:cs typeface="Calibri"/>
              </a:rPr>
              <a:t> quale </a:t>
            </a:r>
            <a:r>
              <a:rPr lang="en-US" sz="1200" dirty="0" err="1">
                <a:cs typeface="Calibri"/>
              </a:rPr>
              <a:t>processo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sarebbe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ottimale</a:t>
            </a:r>
            <a:r>
              <a:rPr lang="en-US" sz="1200" dirty="0">
                <a:cs typeface="Calibri"/>
              </a:rPr>
              <a:t>, </a:t>
            </a:r>
            <a:r>
              <a:rPr lang="en-US" sz="1200" dirty="0" err="1">
                <a:cs typeface="Calibri"/>
              </a:rPr>
              <a:t>OneHotEncoding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è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adatto</a:t>
            </a:r>
            <a:r>
              <a:rPr lang="en-US" sz="1200" dirty="0">
                <a:cs typeface="Calibri"/>
              </a:rPr>
              <a:t> per </a:t>
            </a:r>
            <a:r>
              <a:rPr lang="en-US" sz="1200" dirty="0" err="1">
                <a:cs typeface="Calibri"/>
              </a:rPr>
              <a:t>una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colonna</a:t>
            </a:r>
            <a:r>
              <a:rPr lang="en-US" sz="1200" dirty="0">
                <a:cs typeface="Calibri"/>
              </a:rPr>
              <a:t> con </a:t>
            </a:r>
            <a:r>
              <a:rPr lang="en-US" sz="1200" dirty="0" err="1">
                <a:cs typeface="Calibri"/>
              </a:rPr>
              <a:t>oltre</a:t>
            </a:r>
            <a:r>
              <a:rPr lang="en-US" sz="1200" dirty="0">
                <a:cs typeface="Calibri"/>
              </a:rPr>
              <a:t> 1.000 </a:t>
            </a:r>
            <a:r>
              <a:rPr lang="en-US" sz="1200" dirty="0" err="1">
                <a:cs typeface="Calibri"/>
              </a:rPr>
              <a:t>valori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univoci</a:t>
            </a:r>
            <a:r>
              <a:rPr lang="en-US" sz="1200" dirty="0">
                <a:cs typeface="Calibri"/>
              </a:rPr>
              <a:t>?</a:t>
            </a:r>
          </a:p>
          <a:p>
            <a:pPr lvl="1"/>
            <a:r>
              <a:rPr lang="en-US" sz="1200" dirty="0" err="1">
                <a:cs typeface="Calibri"/>
              </a:rPr>
              <a:t>Ridimensiona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i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dati</a:t>
            </a:r>
            <a:r>
              <a:rPr lang="en-US" sz="1200" dirty="0">
                <a:cs typeface="Calibri"/>
              </a:rPr>
              <a:t> per il nostro </a:t>
            </a:r>
            <a:r>
              <a:rPr lang="en-US" sz="1200" dirty="0" err="1">
                <a:cs typeface="Calibri"/>
              </a:rPr>
              <a:t>modello</a:t>
            </a:r>
            <a:r>
              <a:rPr lang="en-US" sz="1200" dirty="0">
                <a:cs typeface="Calibri"/>
              </a:rPr>
              <a:t> per </a:t>
            </a:r>
            <a:r>
              <a:rPr lang="en-US" sz="1200" dirty="0" err="1">
                <a:cs typeface="Calibri"/>
              </a:rPr>
              <a:t>analizzarlo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meglio</a:t>
            </a:r>
            <a:endParaRPr lang="en-US" sz="1200" dirty="0">
              <a:cs typeface="Calibri"/>
            </a:endParaRPr>
          </a:p>
          <a:p>
            <a:pPr lvl="1"/>
            <a:r>
              <a:rPr lang="en-US" sz="1200" dirty="0" err="1">
                <a:cs typeface="Calibri"/>
              </a:rPr>
              <a:t>È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positivo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includere</a:t>
            </a:r>
            <a:r>
              <a:rPr lang="en-US" sz="1200" dirty="0">
                <a:cs typeface="Calibri"/>
              </a:rPr>
              <a:t> </a:t>
            </a:r>
            <a:r>
              <a:rPr lang="en-US" sz="1200" dirty="0" err="1">
                <a:cs typeface="Calibri"/>
              </a:rPr>
              <a:t>tutte</a:t>
            </a:r>
            <a:r>
              <a:rPr lang="en-US" sz="1200" dirty="0">
                <a:cs typeface="Calibri"/>
              </a:rPr>
              <a:t> le </a:t>
            </a:r>
            <a:r>
              <a:rPr lang="en-US" sz="1200" dirty="0" err="1">
                <a:cs typeface="Calibri"/>
              </a:rPr>
              <a:t>funzionalità</a:t>
            </a:r>
            <a:r>
              <a:rPr lang="en-US" sz="1200" dirty="0">
                <a:cs typeface="Calibri"/>
              </a:rPr>
              <a:t> in </a:t>
            </a:r>
            <a:r>
              <a:rPr lang="en-US" sz="1200" dirty="0" err="1">
                <a:cs typeface="Calibri"/>
              </a:rPr>
              <a:t>futuro</a:t>
            </a:r>
            <a:r>
              <a:rPr lang="en-US" sz="1200" dirty="0">
                <a:cs typeface="Calibri"/>
              </a:rPr>
              <a:t>?</a:t>
            </a:r>
          </a:p>
          <a:p>
            <a:r>
              <a:rPr lang="en-US" sz="1600" dirty="0" err="1">
                <a:cs typeface="Calibri"/>
              </a:rPr>
              <a:t>Assicurati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che</a:t>
            </a:r>
            <a:r>
              <a:rPr lang="en-US" sz="1600" dirty="0">
                <a:cs typeface="Calibri"/>
              </a:rPr>
              <a:t> tutti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tuoi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siano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numerici</a:t>
            </a:r>
            <a:r>
              <a:rPr lang="en-US" sz="1600" dirty="0">
                <a:cs typeface="Calibri"/>
              </a:rPr>
              <a:t> (int/float)</a:t>
            </a:r>
          </a:p>
          <a:p>
            <a:r>
              <a:rPr lang="en-US" sz="1600" dirty="0">
                <a:cs typeface="Calibri"/>
              </a:rPr>
              <a:t>Salva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tuoi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poiché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verranno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utilizzati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nel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terzo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giorno</a:t>
            </a:r>
            <a:r>
              <a:rPr lang="en-US" sz="1600" dirty="0">
                <a:cs typeface="Calibri"/>
              </a:rPr>
              <a:t> del </a:t>
            </a:r>
            <a:r>
              <a:rPr lang="en-US" sz="1600" dirty="0" err="1">
                <a:cs typeface="Calibri"/>
              </a:rPr>
              <a:t>corso</a:t>
            </a:r>
            <a:r>
              <a:rPr lang="en-US" sz="1600" dirty="0">
                <a:cs typeface="Calibri"/>
              </a:rPr>
              <a:t>.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1A48775-7EBE-ACD1-6AA3-09C1F039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84" y="300472"/>
            <a:ext cx="10234629" cy="54730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Day 2</a:t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FE08D2B-CA1D-A864-B679-2387C5E45B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23411" y="2171719"/>
            <a:ext cx="9345177" cy="2514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cs typeface="Calibri"/>
              </a:rPr>
              <a:t>Machine Learning Models</a:t>
            </a:r>
          </a:p>
          <a:p>
            <a:r>
              <a:rPr lang="en-US" sz="1600" dirty="0" err="1">
                <a:cs typeface="Calibri"/>
              </a:rPr>
              <a:t>Importa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utilizza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precedentemente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preparati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Scegli</a:t>
            </a:r>
            <a:r>
              <a:rPr lang="en-US" sz="1600" dirty="0">
                <a:cs typeface="Calibri"/>
              </a:rPr>
              <a:t> la </a:t>
            </a:r>
            <a:r>
              <a:rPr lang="en-US" sz="1600" dirty="0" err="1">
                <a:cs typeface="Calibri"/>
              </a:rPr>
              <a:t>colonna</a:t>
            </a:r>
            <a:r>
              <a:rPr lang="en-US" sz="1600" dirty="0">
                <a:cs typeface="Calibri"/>
              </a:rPr>
              <a:t> di </a:t>
            </a:r>
            <a:r>
              <a:rPr lang="en-US" sz="1600" dirty="0" err="1">
                <a:cs typeface="Calibri"/>
              </a:rPr>
              <a:t>destinazione</a:t>
            </a:r>
            <a:r>
              <a:rPr lang="en-US" sz="1600" dirty="0">
                <a:cs typeface="Calibri"/>
              </a:rPr>
              <a:t> (target), </a:t>
            </a:r>
            <a:r>
              <a:rPr lang="en-US" sz="1600" dirty="0" err="1">
                <a:cs typeface="Calibri"/>
              </a:rPr>
              <a:t>classificazione</a:t>
            </a:r>
            <a:r>
              <a:rPr lang="en-US" sz="1600" dirty="0">
                <a:cs typeface="Calibri"/>
              </a:rPr>
              <a:t> o regression</a:t>
            </a:r>
          </a:p>
          <a:p>
            <a:r>
              <a:rPr lang="en-US" sz="1600" dirty="0" err="1">
                <a:cs typeface="Calibri"/>
              </a:rPr>
              <a:t>Gioca</a:t>
            </a:r>
            <a:r>
              <a:rPr lang="en-US" sz="1600" dirty="0">
                <a:cs typeface="Calibri"/>
              </a:rPr>
              <a:t> con un </a:t>
            </a:r>
            <a:r>
              <a:rPr lang="en-US" sz="1600" dirty="0" err="1">
                <a:cs typeface="Calibri"/>
              </a:rPr>
              <a:t>paio</a:t>
            </a:r>
            <a:r>
              <a:rPr lang="en-US" sz="1600" dirty="0">
                <a:cs typeface="Calibri"/>
              </a:rPr>
              <a:t> di </a:t>
            </a:r>
            <a:r>
              <a:rPr lang="en-US" sz="1600" dirty="0" err="1">
                <a:cs typeface="Calibri"/>
              </a:rPr>
              <a:t>modelli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allena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tuoi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con </a:t>
            </a:r>
            <a:r>
              <a:rPr lang="en-US" sz="1600" dirty="0" err="1">
                <a:cs typeface="Calibri"/>
              </a:rPr>
              <a:t>essi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Analizza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ciascun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scopri</a:t>
            </a:r>
            <a:r>
              <a:rPr lang="en-US" sz="1600" dirty="0">
                <a:cs typeface="Calibri"/>
              </a:rPr>
              <a:t> quale ha le </a:t>
            </a:r>
            <a:r>
              <a:rPr lang="en-US" sz="1600" dirty="0" err="1">
                <a:cs typeface="Calibri"/>
              </a:rPr>
              <a:t>metriche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migliori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Scegli</a:t>
            </a:r>
            <a:r>
              <a:rPr lang="en-US" sz="1600" dirty="0">
                <a:cs typeface="Calibri"/>
              </a:rPr>
              <a:t> il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migliore</a:t>
            </a:r>
            <a:endParaRPr lang="en-US" sz="1600" dirty="0">
              <a:cs typeface="Calibri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1A48775-7EBE-ACD1-6AA3-09C1F039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84" y="300472"/>
            <a:ext cx="10234629" cy="54730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Day 3</a:t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3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FE08D2B-CA1D-A864-B679-2387C5E45B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23411" y="2171719"/>
            <a:ext cx="9345177" cy="2514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cs typeface="Calibri"/>
              </a:rPr>
              <a:t>Model Selection</a:t>
            </a:r>
          </a:p>
          <a:p>
            <a:r>
              <a:rPr lang="en-US" sz="1600" dirty="0" err="1">
                <a:cs typeface="Calibri"/>
              </a:rPr>
              <a:t>Importa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dal </a:t>
            </a:r>
            <a:r>
              <a:rPr lang="en-US" sz="1600" dirty="0" err="1">
                <a:cs typeface="Calibri"/>
              </a:rPr>
              <a:t>giorno</a:t>
            </a:r>
            <a:r>
              <a:rPr lang="en-US" sz="1600" dirty="0">
                <a:cs typeface="Calibri"/>
              </a:rPr>
              <a:t> 2</a:t>
            </a:r>
          </a:p>
          <a:p>
            <a:r>
              <a:rPr lang="en-US" sz="1600" dirty="0" err="1">
                <a:cs typeface="Calibri"/>
              </a:rPr>
              <a:t>Riutilizza</a:t>
            </a:r>
            <a:r>
              <a:rPr lang="en-US" sz="1600" dirty="0">
                <a:cs typeface="Calibri"/>
              </a:rPr>
              <a:t> il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scelto</a:t>
            </a:r>
            <a:r>
              <a:rPr lang="en-US" sz="1600" dirty="0">
                <a:cs typeface="Calibri"/>
              </a:rPr>
              <a:t> in </a:t>
            </a:r>
            <a:r>
              <a:rPr lang="en-US" sz="1600" dirty="0" err="1">
                <a:cs typeface="Calibri"/>
              </a:rPr>
              <a:t>precedenza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aveva</a:t>
            </a:r>
            <a:r>
              <a:rPr lang="en-US" sz="1600" dirty="0">
                <a:cs typeface="Calibri"/>
              </a:rPr>
              <a:t> le </a:t>
            </a:r>
            <a:r>
              <a:rPr lang="en-US" sz="1600" dirty="0" err="1">
                <a:cs typeface="Calibri"/>
              </a:rPr>
              <a:t>prestazioni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migliori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Controlla</a:t>
            </a:r>
            <a:r>
              <a:rPr lang="en-US" sz="1600" dirty="0">
                <a:cs typeface="Calibri"/>
              </a:rPr>
              <a:t> la </a:t>
            </a:r>
            <a:r>
              <a:rPr lang="en-US" sz="1600" dirty="0" err="1">
                <a:cs typeface="Calibri"/>
              </a:rPr>
              <a:t>documentazione</a:t>
            </a:r>
            <a:r>
              <a:rPr lang="en-US" sz="1600" dirty="0">
                <a:cs typeface="Calibri"/>
              </a:rPr>
              <a:t> e le </a:t>
            </a:r>
            <a:r>
              <a:rPr lang="en-US" sz="1600" dirty="0" err="1">
                <a:cs typeface="Calibri"/>
              </a:rPr>
              <a:t>risorse</a:t>
            </a:r>
            <a:r>
              <a:rPr lang="en-US" sz="1600" dirty="0">
                <a:cs typeface="Calibri"/>
              </a:rPr>
              <a:t> online sui </a:t>
            </a:r>
            <a:r>
              <a:rPr lang="en-US" sz="1600" dirty="0" err="1">
                <a:cs typeface="Calibri"/>
              </a:rPr>
              <a:t>migliori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parametri</a:t>
            </a:r>
            <a:r>
              <a:rPr lang="en-US" sz="1600" dirty="0">
                <a:cs typeface="Calibri"/>
              </a:rPr>
              <a:t> a </a:t>
            </a:r>
            <a:r>
              <a:rPr lang="en-US" sz="1600" dirty="0" err="1">
                <a:cs typeface="Calibri"/>
              </a:rPr>
              <a:t>sua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disposizione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I </a:t>
            </a:r>
            <a:r>
              <a:rPr lang="en-US" sz="1600" dirty="0" err="1">
                <a:cs typeface="Calibri"/>
              </a:rPr>
              <a:t>parametri</a:t>
            </a:r>
            <a:r>
              <a:rPr lang="en-US" sz="1600" dirty="0">
                <a:cs typeface="Calibri"/>
              </a:rPr>
              <a:t> Hyper </a:t>
            </a:r>
            <a:r>
              <a:rPr lang="en-US" sz="1600" dirty="0" err="1">
                <a:cs typeface="Calibri"/>
              </a:rPr>
              <a:t>ottimizzano</a:t>
            </a:r>
            <a:r>
              <a:rPr lang="en-US" sz="1600" dirty="0">
                <a:cs typeface="Calibri"/>
              </a:rPr>
              <a:t> il </a:t>
            </a:r>
            <a:r>
              <a:rPr lang="en-US" sz="1600" dirty="0" err="1">
                <a:cs typeface="Calibri"/>
              </a:rPr>
              <a:t>tuo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con </a:t>
            </a:r>
            <a:r>
              <a:rPr lang="en-US" sz="1600" dirty="0" err="1">
                <a:cs typeface="Calibri"/>
              </a:rPr>
              <a:t>GridSearchCV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HyperOptSearch</a:t>
            </a:r>
            <a:r>
              <a:rPr lang="en-US" sz="1600" dirty="0">
                <a:cs typeface="Calibri"/>
              </a:rPr>
              <a:t>, </a:t>
            </a:r>
            <a:r>
              <a:rPr lang="en-US" sz="1600" dirty="0" err="1">
                <a:cs typeface="Calibri"/>
              </a:rPr>
              <a:t>HalvingSearchCV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ecc</a:t>
            </a:r>
            <a:r>
              <a:rPr lang="en-US" sz="1600" dirty="0">
                <a:cs typeface="Calibri"/>
              </a:rPr>
              <a:t>...</a:t>
            </a:r>
          </a:p>
          <a:p>
            <a:r>
              <a:rPr lang="en-US" sz="1600" dirty="0" err="1">
                <a:cs typeface="Calibri"/>
              </a:rPr>
              <a:t>Trova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migliori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parametri</a:t>
            </a:r>
            <a:r>
              <a:rPr lang="en-US" sz="1600" dirty="0">
                <a:cs typeface="Calibri"/>
              </a:rPr>
              <a:t> del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applica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tali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parametri</a:t>
            </a:r>
            <a:r>
              <a:rPr lang="en-US" sz="1600" dirty="0">
                <a:cs typeface="Calibri"/>
              </a:rPr>
              <a:t> al </a:t>
            </a:r>
            <a:r>
              <a:rPr lang="en-US" sz="1600" dirty="0" err="1">
                <a:cs typeface="Calibri"/>
              </a:rPr>
              <a:t>tuo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modello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Retrain il </a:t>
            </a:r>
            <a:r>
              <a:rPr lang="en-US" sz="1600" dirty="0" err="1">
                <a:cs typeface="Calibri"/>
              </a:rPr>
              <a:t>tuo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confronta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risultati</a:t>
            </a:r>
            <a:r>
              <a:rPr lang="en-US" sz="1600" dirty="0">
                <a:cs typeface="Calibri"/>
              </a:rPr>
              <a:t> con il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del </a:t>
            </a:r>
            <a:r>
              <a:rPr lang="en-US" sz="1600" dirty="0" err="1">
                <a:cs typeface="Calibri"/>
              </a:rPr>
              <a:t>terzo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giorno</a:t>
            </a:r>
            <a:endParaRPr lang="en-US" sz="1600" dirty="0">
              <a:cs typeface="Calibri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1A48775-7EBE-ACD1-6AA3-09C1F039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84" y="300472"/>
            <a:ext cx="10234629" cy="54730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Day 4</a:t>
            </a:r>
            <a:br>
              <a:rPr lang="en-US">
                <a:solidFill>
                  <a:schemeClr val="bg1"/>
                </a:solidFill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FE08D2B-CA1D-A864-B679-2387C5E45BD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23411" y="2392445"/>
            <a:ext cx="9345177" cy="2073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 dirty="0">
                <a:cs typeface="Calibri"/>
              </a:rPr>
              <a:t>Unsupervised model</a:t>
            </a:r>
          </a:p>
          <a:p>
            <a:r>
              <a:rPr lang="en-US" sz="1600" dirty="0" err="1">
                <a:cs typeface="Calibri"/>
              </a:rPr>
              <a:t>Scegli</a:t>
            </a:r>
            <a:r>
              <a:rPr lang="en-US" sz="1600" dirty="0">
                <a:cs typeface="Calibri"/>
              </a:rPr>
              <a:t> un nuovo dataset o </a:t>
            </a:r>
            <a:r>
              <a:rPr lang="en-US" sz="1600" dirty="0" err="1">
                <a:cs typeface="Calibri"/>
              </a:rPr>
              <a:t>riutilizzalo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già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disponibile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 dirty="0" err="1">
                <a:cs typeface="Calibri"/>
              </a:rPr>
              <a:t>Eseguire</a:t>
            </a:r>
            <a:r>
              <a:rPr lang="en-US" sz="1600" dirty="0">
                <a:cs typeface="Calibri"/>
              </a:rPr>
              <a:t> la </a:t>
            </a:r>
            <a:r>
              <a:rPr lang="en-US" sz="1600" dirty="0" err="1">
                <a:cs typeface="Calibri"/>
              </a:rPr>
              <a:t>riduzione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della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dimensionalità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sul</a:t>
            </a:r>
            <a:r>
              <a:rPr lang="en-US" sz="1600" dirty="0">
                <a:cs typeface="Calibri"/>
              </a:rPr>
              <a:t> set di </a:t>
            </a:r>
            <a:r>
              <a:rPr lang="en-US" sz="1600" dirty="0" err="1">
                <a:cs typeface="Calibri"/>
              </a:rPr>
              <a:t>dati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tracciare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risultati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raggruppati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Utilizza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modelli</a:t>
            </a:r>
            <a:r>
              <a:rPr lang="en-US" sz="1600" dirty="0">
                <a:cs typeface="Calibri"/>
              </a:rPr>
              <a:t> non </a:t>
            </a:r>
            <a:r>
              <a:rPr lang="en-US" sz="1600" dirty="0" err="1">
                <a:cs typeface="Calibri"/>
              </a:rPr>
              <a:t>supervisionati</a:t>
            </a:r>
            <a:r>
              <a:rPr lang="en-US" sz="1600" dirty="0">
                <a:cs typeface="Calibri"/>
              </a:rPr>
              <a:t> e </a:t>
            </a:r>
            <a:r>
              <a:rPr lang="en-US" sz="1600" dirty="0" err="1">
                <a:cs typeface="Calibri"/>
              </a:rPr>
              <a:t>verifica</a:t>
            </a:r>
            <a:r>
              <a:rPr lang="en-US" sz="1600" dirty="0">
                <a:cs typeface="Calibri"/>
              </a:rPr>
              <a:t> se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confini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tra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i</a:t>
            </a:r>
            <a:r>
              <a:rPr lang="en-US" sz="1600" dirty="0">
                <a:cs typeface="Calibri"/>
              </a:rPr>
              <a:t> cluster </a:t>
            </a:r>
            <a:r>
              <a:rPr lang="en-US" sz="1600" dirty="0" err="1">
                <a:cs typeface="Calibri"/>
              </a:rPr>
              <a:t>sono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chiari</a:t>
            </a:r>
            <a:endParaRPr lang="en-US" sz="1600" dirty="0">
              <a:cs typeface="Calibri"/>
            </a:endParaRPr>
          </a:p>
          <a:p>
            <a:r>
              <a:rPr lang="en-US" sz="1600" dirty="0" err="1">
                <a:cs typeface="Calibri"/>
              </a:rPr>
              <a:t>Utilizza</a:t>
            </a:r>
            <a:r>
              <a:rPr lang="en-US" sz="1600" dirty="0">
                <a:cs typeface="Calibri"/>
              </a:rPr>
              <a:t> le </a:t>
            </a:r>
            <a:r>
              <a:rPr lang="en-US" sz="1600" dirty="0" err="1">
                <a:cs typeface="Calibri"/>
              </a:rPr>
              <a:t>metriche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utilizzate</a:t>
            </a:r>
            <a:r>
              <a:rPr lang="en-US" sz="1600" dirty="0">
                <a:cs typeface="Calibri"/>
              </a:rPr>
              <a:t> in </a:t>
            </a:r>
            <a:r>
              <a:rPr lang="en-US" sz="1600" dirty="0" err="1">
                <a:cs typeface="Calibri"/>
              </a:rPr>
              <a:t>precedenza</a:t>
            </a:r>
            <a:r>
              <a:rPr lang="en-US" sz="1600" dirty="0">
                <a:cs typeface="Calibri"/>
              </a:rPr>
              <a:t> per </a:t>
            </a:r>
            <a:r>
              <a:rPr lang="en-US" sz="1600" dirty="0" err="1">
                <a:cs typeface="Calibri"/>
              </a:rPr>
              <a:t>comprendere</a:t>
            </a:r>
            <a:r>
              <a:rPr lang="en-US" sz="1600" dirty="0">
                <a:cs typeface="Calibri"/>
              </a:rPr>
              <a:t> le </a:t>
            </a:r>
            <a:r>
              <a:rPr lang="en-US" sz="1600" dirty="0" err="1">
                <a:cs typeface="Calibri"/>
              </a:rPr>
              <a:t>prestazioni</a:t>
            </a:r>
            <a:r>
              <a:rPr lang="en-US" sz="1600" dirty="0">
                <a:cs typeface="Calibri"/>
              </a:rPr>
              <a:t> del </a:t>
            </a:r>
            <a:r>
              <a:rPr lang="en-US" sz="1600" dirty="0" err="1">
                <a:cs typeface="Calibri"/>
              </a:rPr>
              <a:t>tuo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modello</a:t>
            </a:r>
            <a:r>
              <a:rPr lang="en-US" sz="1600" dirty="0">
                <a:cs typeface="Calibri"/>
              </a:rPr>
              <a:t> di clustering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21A48775-7EBE-ACD1-6AA3-09C1F039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84" y="300472"/>
            <a:ext cx="10234629" cy="5473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Day 5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8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group of people in graduation gowns&#10;&#10;Description automatically generated">
            <a:extLst>
              <a:ext uri="{FF2B5EF4-FFF2-40B4-BE49-F238E27FC236}">
                <a16:creationId xmlns:a16="http://schemas.microsoft.com/office/drawing/2014/main" id="{FB0C7A4D-7655-4FED-3E86-6CDA0107D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41" b="34895"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68BCAB04-96C4-A034-1CAD-1EA7E5C06CB5}"/>
              </a:ext>
            </a:extLst>
          </p:cNvPr>
          <p:cNvSpPr txBox="1">
            <a:spLocks/>
          </p:cNvSpPr>
          <p:nvPr/>
        </p:nvSpPr>
        <p:spPr>
          <a:xfrm>
            <a:off x="1323913" y="610944"/>
            <a:ext cx="9345177" cy="9477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rgbClr val="002060"/>
                </a:solidFill>
                <a:cs typeface="Calibri"/>
              </a:rPr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714681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419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CORSO PYTHON</vt:lpstr>
      <vt:lpstr>Day 1 </vt:lpstr>
      <vt:lpstr>Day 2 </vt:lpstr>
      <vt:lpstr>Day 3 </vt:lpstr>
      <vt:lpstr>Day 4 </vt:lpstr>
      <vt:lpstr>Day 5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PYTHON</dc:title>
  <dc:creator>Akmal Soliev</dc:creator>
  <cp:lastModifiedBy>Akmal Soliev</cp:lastModifiedBy>
  <cp:revision>8</cp:revision>
  <dcterms:created xsi:type="dcterms:W3CDTF">2023-10-20T08:17:38Z</dcterms:created>
  <dcterms:modified xsi:type="dcterms:W3CDTF">2023-10-20T11:13:21Z</dcterms:modified>
</cp:coreProperties>
</file>