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75" r:id="rId5"/>
    <p:sldId id="258" r:id="rId6"/>
    <p:sldId id="273" r:id="rId7"/>
    <p:sldId id="260" r:id="rId8"/>
    <p:sldId id="264" r:id="rId9"/>
    <p:sldId id="270" r:id="rId10"/>
    <p:sldId id="265" r:id="rId11"/>
    <p:sldId id="266" r:id="rId12"/>
    <p:sldId id="274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atello Scigliuto" initials="DS" lastIdx="1" clrIdx="0">
    <p:extLst>
      <p:ext uri="{19B8F6BF-5375-455C-9EA6-DF929625EA0E}">
        <p15:presenceInfo xmlns:p15="http://schemas.microsoft.com/office/powerpoint/2012/main" userId="d3b6ca7778db6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DF865-4803-4796-A993-78AC4C41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57C440-5E61-4F9B-86E7-6F7002C6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B32827-15F0-44CA-91E8-D0788DE3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F1458-60D8-4A33-9E1C-955F1E5A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BE134-3DA2-4AB6-92C6-8A986E75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30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AFAE7-6551-46AC-AF3A-0D0C0298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BBE5-1807-4F30-BA79-05C61A3C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44A7E6-385B-43F2-94A0-A387F8E6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2E717D-E719-468F-A658-631DD6E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E41DC3-1309-407A-88FA-E9B8828B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91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A0CD4F-D857-4B13-866C-3A28F3A69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1CE138-F580-4140-A5E8-32B8419A9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785E37-6E19-4232-B361-9CA987B4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729A2-D81B-49A6-8513-BC71D6D1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7F8E65-4EB7-4487-826C-9271E4AA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0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3CFDA-4C70-445E-92B2-EDBF1197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323BB-36A1-4D87-BCA9-6A1E532A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B5F774-2B2A-42BF-9CE6-A772B94D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3BD20C-52A0-4DC3-9C49-5001BFBE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EB6184-AACF-4197-82B9-47EF0A6F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24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B98EB-F256-4A96-9CCF-6941C12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88E9D9-3D4C-4887-9524-2F816B1E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A5FDB-099C-4015-8D6B-83CDA8B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E2C68-B08A-4E52-A48F-AA63E078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04905-801F-46BD-9B51-E9E516FE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8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82A5-BFC5-49C4-BD38-11C68BDE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26374-0FDD-479C-A34D-DC77CE7D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39C6C4-B791-4494-AB9B-A900845D9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E24E62-6A6C-4489-8129-A04AC458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D8B467-19C7-48C1-B127-A49396CA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442D2E-FCA1-4A92-903B-F7B9D494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3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F979C-3B67-4620-BD98-22FC42C7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530A3C-8496-49FF-A56B-A53B89B5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689656-1751-49A9-8157-242C06D4D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15A556-3933-4993-9F76-EFD7413F1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46B365-77C5-4475-83CE-68398A082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914327-00C5-4BFE-AB4B-89A28512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E1BF09-25F6-4AB8-B9EA-361A9D8C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54B8FC-DE81-4FD4-82D2-F77887E1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71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84F04-4B30-40E1-9CD4-1748B93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6A498C-9547-4DE9-9DCD-5FC1294B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E60984-A8AC-4D67-B1BD-7C79BE5C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0AAF18-225A-475E-A46F-E852D0FE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7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2E9EF88-CFB8-44F8-9D76-9F974957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4A978F-D820-4B1B-B322-930F121D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2E02A9-DE02-46D4-9F7C-2133684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3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7D455-7259-4658-B0A4-966E0C9D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51732-F6D3-4841-9E51-EB053A88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0D04E1-6186-4429-9DA3-7E4C107F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D9A38-D953-41CD-B58A-9FA07ACB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68D107-6F42-458C-9082-12E983A8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CE42D-912A-4CFB-AC82-663D64CC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49DE8-7886-43FE-95C3-A2111750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4C479F-D916-45B0-9853-D2D1212AD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0B16EB-DB26-4755-A46A-7263638F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32A613-1F79-495A-B364-DB57FD68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E160DE-F81E-4DA6-8640-3B5ED248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955C69-FC5E-4819-8870-BB16985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0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0D106E-06F5-4339-9159-7CAB0856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529D0A-EF40-40A4-93CE-7A889CA3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637D47-9B79-40AE-B598-AA1BF002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6FE0-6F92-4527-A8BA-43CE25CABEC5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D2768-EE9D-46B8-885C-8FBE5F62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222B0-AD23-4FE1-8F32-1BA8DF8E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2144-C4F7-4AF0-B39F-20EB14C3F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3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76A1478-D57D-402D-9D7F-9CF61792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3585"/>
            <a:ext cx="9144000" cy="2454205"/>
          </a:xfrm>
        </p:spPr>
        <p:txBody>
          <a:bodyPr>
            <a:normAutofit/>
          </a:bodyPr>
          <a:lstStyle/>
          <a:p>
            <a:pPr algn="r"/>
            <a:r>
              <a:rPr lang="it-IT" sz="2800" b="1" u="sng" dirty="0">
                <a:solidFill>
                  <a:schemeClr val="bg1"/>
                </a:solidFill>
                <a:latin typeface="Corbel" panose="020B0503020204020204" pitchFamily="34" charset="0"/>
              </a:rPr>
              <a:t>Autori:</a:t>
            </a:r>
          </a:p>
          <a:p>
            <a:pPr algn="r"/>
            <a:r>
              <a:rPr lang="it-IT" sz="2800" b="1" dirty="0">
                <a:solidFill>
                  <a:schemeClr val="bg1"/>
                </a:solidFill>
                <a:latin typeface="Corbel" panose="020B0503020204020204" pitchFamily="34" charset="0"/>
              </a:rPr>
              <a:t>D</a:t>
            </a:r>
            <a:r>
              <a:rPr lang="it-IT" sz="2800" dirty="0">
                <a:solidFill>
                  <a:schemeClr val="bg1"/>
                </a:solidFill>
                <a:latin typeface="Corbel" panose="020B0503020204020204" pitchFamily="34" charset="0"/>
              </a:rPr>
              <a:t>onatello Scigliuto</a:t>
            </a:r>
            <a:br>
              <a:rPr lang="it-IT" sz="28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800" b="1" dirty="0">
                <a:solidFill>
                  <a:schemeClr val="bg1"/>
                </a:solidFill>
                <a:latin typeface="Corbel" panose="020B0503020204020204" pitchFamily="34" charset="0"/>
              </a:rPr>
              <a:t>L</a:t>
            </a:r>
            <a:r>
              <a:rPr lang="it-IT" sz="2800" dirty="0">
                <a:solidFill>
                  <a:schemeClr val="bg1"/>
                </a:solidFill>
                <a:latin typeface="Corbel" panose="020B0503020204020204" pitchFamily="34" charset="0"/>
              </a:rPr>
              <a:t>uigi Vulcano</a:t>
            </a:r>
            <a:br>
              <a:rPr lang="it-IT" sz="28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800" b="1" dirty="0">
                <a:solidFill>
                  <a:schemeClr val="bg1"/>
                </a:solidFill>
                <a:latin typeface="Corbel" panose="020B0503020204020204" pitchFamily="34" charset="0"/>
              </a:rPr>
              <a:t>C</a:t>
            </a:r>
            <a:r>
              <a:rPr lang="it-IT" sz="2800" dirty="0">
                <a:solidFill>
                  <a:schemeClr val="bg1"/>
                </a:solidFill>
                <a:latin typeface="Corbel" panose="020B0503020204020204" pitchFamily="34" charset="0"/>
              </a:rPr>
              <a:t>ristiana ’’</a:t>
            </a:r>
            <a:r>
              <a:rPr lang="it-IT" sz="2800" dirty="0" err="1">
                <a:solidFill>
                  <a:schemeClr val="bg1"/>
                </a:solidFill>
                <a:latin typeface="Corbel" panose="020B0503020204020204" pitchFamily="34" charset="0"/>
              </a:rPr>
              <a:t>kocri</a:t>
            </a:r>
            <a:r>
              <a:rPr lang="it-IT" sz="2800" dirty="0">
                <a:solidFill>
                  <a:schemeClr val="bg1"/>
                </a:solidFill>
                <a:latin typeface="Corbel" panose="020B0503020204020204" pitchFamily="34" charset="0"/>
              </a:rPr>
              <a:t>’’ Sorrenti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273E9CC-ADFB-44D1-9353-13E06937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81117"/>
            <a:ext cx="9144000" cy="1529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5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EAEE1-F4C4-465E-83C3-7CDFC713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Dettagli implementativi (4/4):</a:t>
            </a:r>
            <a:b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TASTIERINO NUMERICO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4896D-8719-400E-8CBF-ED78E831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47268" cy="4667251"/>
          </a:xfrm>
        </p:spPr>
        <p:txBody>
          <a:bodyPr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La risoluzioni di questi enigmi avviene tramite  un </a:t>
            </a:r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tastierino numerico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Ogni numero del tastierino è inserito in un </a:t>
            </a:r>
            <a:r>
              <a:rPr lang="it-IT" i="1" dirty="0">
                <a:solidFill>
                  <a:schemeClr val="bg1"/>
                </a:solidFill>
                <a:latin typeface="Corbel" panose="020B0503020204020204" pitchFamily="34" charset="0"/>
              </a:rPr>
              <a:t>JButton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, i quali hanno un diverso colore.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Ogni digitazione viene istantaneamente visualizzata in basso.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Inserito il codice corretto, verrà abilitato l’accesso alla stanza successiva.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Enigma 1: 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L’ordine del colore dei plettri corrisponde al colore dei numeri da digitare nel tastierino.</a:t>
            </a:r>
          </a:p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Enigma 2: 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La somma dei numeri atomici degli elementi mostrati corrisponde al codice da digitare.</a:t>
            </a:r>
          </a:p>
          <a:p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AB26A3-317A-483C-B874-5CEB56F1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72" y="2077502"/>
            <a:ext cx="4138936" cy="368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35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555AC-64AD-4650-8A05-09E0640D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Specifica algebrica: INVENTARIO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C864F8-063D-4253-A535-9C42DF63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sz="3400" b="1" u="sng" dirty="0">
                <a:solidFill>
                  <a:schemeClr val="bg1"/>
                </a:solidFill>
                <a:latin typeface="Corbel" panose="020B0503020204020204" pitchFamily="34" charset="0"/>
              </a:rPr>
              <a:t>SPECIFICA SINTATTICA</a:t>
            </a:r>
          </a:p>
          <a:p>
            <a:pPr marL="0" indent="0">
              <a:buNone/>
            </a:pPr>
            <a:r>
              <a:rPr lang="it-IT" sz="3000" b="1" dirty="0">
                <a:solidFill>
                  <a:schemeClr val="bg1"/>
                </a:solidFill>
                <a:latin typeface="Corbel" panose="020B0503020204020204" pitchFamily="34" charset="0"/>
              </a:rPr>
              <a:t>TIPI: 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 • position 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boolean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 • item</a:t>
            </a:r>
          </a:p>
          <a:p>
            <a:pPr marL="0" indent="0">
              <a:buNone/>
            </a:pPr>
            <a:endParaRPr lang="it-IT" sz="3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3000" b="1" dirty="0">
                <a:solidFill>
                  <a:schemeClr val="bg1"/>
                </a:solidFill>
                <a:latin typeface="Corbel" panose="020B0503020204020204" pitchFamily="34" charset="0"/>
              </a:rPr>
              <a:t>OPERATORI:</a:t>
            </a:r>
          </a:p>
          <a:p>
            <a:pPr marL="0" indent="0">
              <a:buNone/>
            </a:pP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newInventory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() → 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endParaRPr lang="it-IT" sz="3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isEmpty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) →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boolean</a:t>
            </a:r>
            <a:endParaRPr lang="it-IT" sz="3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getInventory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, position) →  item</a:t>
            </a:r>
          </a:p>
          <a:p>
            <a:pPr marL="0" indent="0">
              <a:buNone/>
            </a:pP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setInventory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, position, item) → 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endParaRPr lang="it-IT" sz="3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addInventory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, position, item) →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endParaRPr lang="it-IT" sz="3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•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removeInventory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r>
              <a:rPr lang="it-IT" sz="3000" dirty="0">
                <a:solidFill>
                  <a:schemeClr val="bg1"/>
                </a:solidFill>
                <a:latin typeface="Corbel" panose="020B0503020204020204" pitchFamily="34" charset="0"/>
              </a:rPr>
              <a:t>, position) → </a:t>
            </a:r>
            <a:r>
              <a:rPr lang="it-IT" sz="3000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endParaRPr lang="it-IT" sz="3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2700" b="1" dirty="0">
                <a:solidFill>
                  <a:schemeClr val="bg1"/>
                </a:solidFill>
                <a:latin typeface="Corbel" panose="020B0503020204020204" pitchFamily="34" charset="0"/>
              </a:rPr>
              <a:t>INVENTARIO: </a:t>
            </a:r>
            <a:r>
              <a:rPr lang="it-IT" sz="2700" dirty="0">
                <a:solidFill>
                  <a:schemeClr val="bg1"/>
                </a:solidFill>
                <a:latin typeface="Corbel" panose="020B0503020204020204" pitchFamily="34" charset="0"/>
              </a:rPr>
              <a:t>sequenza di n elementi &lt;a1,a2,……an&gt; di tipo item, ogni elemento ha una sua posizione.</a:t>
            </a:r>
          </a:p>
          <a:p>
            <a:pPr marL="0" indent="0">
              <a:buNone/>
            </a:pPr>
            <a:r>
              <a:rPr lang="it-IT" sz="2900" dirty="0" err="1">
                <a:solidFill>
                  <a:schemeClr val="bg1"/>
                </a:solidFill>
                <a:latin typeface="Corbel" panose="020B0503020204020204" pitchFamily="34" charset="0"/>
              </a:rPr>
              <a:t>Boolean</a:t>
            </a:r>
            <a:r>
              <a:rPr lang="it-IT" sz="2900" dirty="0">
                <a:solidFill>
                  <a:schemeClr val="bg1"/>
                </a:solidFill>
                <a:latin typeface="Corbel" panose="020B0503020204020204" pitchFamily="34" charset="0"/>
              </a:rPr>
              <a:t> = insieme dei valori di verità {</a:t>
            </a:r>
            <a:r>
              <a:rPr lang="it-IT" sz="2900" dirty="0" err="1">
                <a:solidFill>
                  <a:schemeClr val="bg1"/>
                </a:solidFill>
                <a:latin typeface="Corbel" panose="020B0503020204020204" pitchFamily="34" charset="0"/>
              </a:rPr>
              <a:t>true</a:t>
            </a:r>
            <a:r>
              <a:rPr lang="it-IT" sz="2900" dirty="0">
                <a:solidFill>
                  <a:schemeClr val="bg1"/>
                </a:solidFill>
                <a:latin typeface="Corbel" panose="020B0503020204020204" pitchFamily="34" charset="0"/>
              </a:rPr>
              <a:t>, false}</a:t>
            </a:r>
          </a:p>
        </p:txBody>
      </p:sp>
    </p:spTree>
    <p:extLst>
      <p:ext uri="{BB962C8B-B14F-4D97-AF65-F5344CB8AC3E}">
        <p14:creationId xmlns:p14="http://schemas.microsoft.com/office/powerpoint/2010/main" val="64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555AC-64AD-4650-8A05-09E0640D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Specifica algebrica: INVENTARIO (2/2)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DA549C2-5FEA-49E0-A397-418FC96D9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660907"/>
              </p:ext>
            </p:extLst>
          </p:nvPr>
        </p:nvGraphicFramePr>
        <p:xfrm>
          <a:off x="3834930" y="1597924"/>
          <a:ext cx="7601698" cy="277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575">
                  <a:extLst>
                    <a:ext uri="{9D8B030D-6E8A-4147-A177-3AD203B41FA5}">
                      <a16:colId xmlns:a16="http://schemas.microsoft.com/office/drawing/2014/main" val="3831798261"/>
                    </a:ext>
                  </a:extLst>
                </a:gridCol>
                <a:gridCol w="1822395">
                  <a:extLst>
                    <a:ext uri="{9D8B030D-6E8A-4147-A177-3AD203B41FA5}">
                      <a16:colId xmlns:a16="http://schemas.microsoft.com/office/drawing/2014/main" val="669133419"/>
                    </a:ext>
                  </a:extLst>
                </a:gridCol>
                <a:gridCol w="3491728">
                  <a:extLst>
                    <a:ext uri="{9D8B030D-6E8A-4147-A177-3AD203B41FA5}">
                      <a16:colId xmlns:a16="http://schemas.microsoft.com/office/drawing/2014/main" val="2367915328"/>
                    </a:ext>
                  </a:extLst>
                </a:gridCol>
              </a:tblGrid>
              <a:tr h="25068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OSSERVATORI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 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COSTRUTTORI di I’</a:t>
                      </a:r>
                      <a:endParaRPr lang="it-I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18691"/>
                  </a:ext>
                </a:extLst>
              </a:tr>
              <a:tr h="513052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newInventory</a:t>
                      </a:r>
                      <a:r>
                        <a:rPr lang="it-IT" sz="1600" dirty="0">
                          <a:effectLst/>
                        </a:rPr>
                        <a:t>()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addInventory(I, j, e)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658187"/>
                  </a:ext>
                </a:extLst>
              </a:tr>
              <a:tr h="442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isEmpty</a:t>
                      </a:r>
                      <a:r>
                        <a:rPr lang="it-IT" sz="1600" dirty="0">
                          <a:effectLst/>
                        </a:rPr>
                        <a:t>(I’)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true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false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098787"/>
                  </a:ext>
                </a:extLst>
              </a:tr>
              <a:tr h="513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getInventory(I’, j’)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error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if</a:t>
                      </a:r>
                      <a:r>
                        <a:rPr lang="it-IT" sz="1600" dirty="0">
                          <a:effectLst/>
                        </a:rPr>
                        <a:t> j = j’ </a:t>
                      </a:r>
                      <a:r>
                        <a:rPr lang="it-IT" sz="1600" dirty="0" err="1">
                          <a:effectLst/>
                        </a:rPr>
                        <a:t>then</a:t>
                      </a:r>
                      <a:r>
                        <a:rPr lang="it-IT" sz="1600" dirty="0">
                          <a:effectLst/>
                        </a:rPr>
                        <a:t> e else </a:t>
                      </a:r>
                      <a:r>
                        <a:rPr lang="it-IT" sz="1600" dirty="0" err="1">
                          <a:effectLst/>
                        </a:rPr>
                        <a:t>getInventory</a:t>
                      </a:r>
                      <a:r>
                        <a:rPr lang="it-IT" sz="1600" dirty="0">
                          <a:effectLst/>
                        </a:rPr>
                        <a:t>(I, j’)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141610"/>
                  </a:ext>
                </a:extLst>
              </a:tr>
              <a:tr h="513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setInventory(I’, j’, e’)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error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if</a:t>
                      </a:r>
                      <a:r>
                        <a:rPr lang="it-IT" sz="1600" dirty="0">
                          <a:effectLst/>
                        </a:rPr>
                        <a:t> j = j’ </a:t>
                      </a:r>
                      <a:r>
                        <a:rPr lang="it-IT" sz="1600" dirty="0" err="1">
                          <a:effectLst/>
                        </a:rPr>
                        <a:t>then</a:t>
                      </a:r>
                      <a:r>
                        <a:rPr lang="it-IT" sz="1600" dirty="0">
                          <a:effectLst/>
                        </a:rPr>
                        <a:t> I else </a:t>
                      </a:r>
                      <a:r>
                        <a:rPr lang="it-IT" sz="1600" dirty="0" err="1">
                          <a:effectLst/>
                        </a:rPr>
                        <a:t>setInventory</a:t>
                      </a:r>
                      <a:r>
                        <a:rPr lang="it-IT" sz="1600" dirty="0">
                          <a:effectLst/>
                        </a:rPr>
                        <a:t>(I, j’, </a:t>
                      </a:r>
                      <a:r>
                        <a:rPr lang="it-IT" sz="1600" dirty="0" err="1">
                          <a:effectLst/>
                        </a:rPr>
                        <a:t>e’</a:t>
                      </a:r>
                      <a:r>
                        <a:rPr lang="it-IT" sz="1600" dirty="0">
                          <a:effectLst/>
                        </a:rPr>
                        <a:t>)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455758"/>
                  </a:ext>
                </a:extLst>
              </a:tr>
              <a:tr h="5130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removeInventory(I’, j’)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error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if</a:t>
                      </a:r>
                      <a:r>
                        <a:rPr lang="it-IT" sz="1600" dirty="0">
                          <a:effectLst/>
                        </a:rPr>
                        <a:t> j = j’ </a:t>
                      </a:r>
                      <a:r>
                        <a:rPr lang="it-IT" sz="1600" dirty="0" err="1">
                          <a:effectLst/>
                        </a:rPr>
                        <a:t>then</a:t>
                      </a:r>
                      <a:r>
                        <a:rPr lang="it-IT" sz="1600" dirty="0">
                          <a:effectLst/>
                        </a:rPr>
                        <a:t> I else </a:t>
                      </a:r>
                      <a:r>
                        <a:rPr lang="it-IT" sz="1600" dirty="0" err="1">
                          <a:effectLst/>
                        </a:rPr>
                        <a:t>removeInventory</a:t>
                      </a:r>
                      <a:r>
                        <a:rPr lang="it-IT" sz="1600" dirty="0">
                          <a:effectLst/>
                        </a:rPr>
                        <a:t>(I, j’)</a:t>
                      </a:r>
                      <a:endParaRPr lang="it-I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592494"/>
                  </a:ext>
                </a:extLst>
              </a:tr>
            </a:tbl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B7EE99F-FE93-4184-9745-74AF1007CF14}"/>
              </a:ext>
            </a:extLst>
          </p:cNvPr>
          <p:cNvSpPr txBox="1">
            <a:spLocks/>
          </p:cNvSpPr>
          <p:nvPr/>
        </p:nvSpPr>
        <p:spPr>
          <a:xfrm>
            <a:off x="838200" y="2076154"/>
            <a:ext cx="2431772" cy="1765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err="1">
                <a:solidFill>
                  <a:schemeClr val="bg1"/>
                </a:solidFill>
                <a:latin typeface="Corbel" panose="020B0503020204020204" pitchFamily="34" charset="0"/>
              </a:rPr>
              <a:t>Declare</a:t>
            </a:r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 = </a:t>
            </a:r>
            <a:r>
              <a:rPr lang="it-IT" dirty="0" err="1">
                <a:solidFill>
                  <a:schemeClr val="bg1"/>
                </a:solidFill>
                <a:latin typeface="Corbel" panose="020B0503020204020204" pitchFamily="34" charset="0"/>
              </a:rPr>
              <a:t>inventory</a:t>
            </a: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j = position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e = item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E4F599D-5DB9-4744-ADA6-4235A4081FA6}"/>
              </a:ext>
            </a:extLst>
          </p:cNvPr>
          <p:cNvSpPr txBox="1">
            <a:spLocks/>
          </p:cNvSpPr>
          <p:nvPr/>
        </p:nvSpPr>
        <p:spPr>
          <a:xfrm>
            <a:off x="838200" y="4650477"/>
            <a:ext cx="10515600" cy="1765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SPECIFICA DI RESTRIZIONE:</a:t>
            </a:r>
          </a:p>
          <a:p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getInventory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newInventory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) = error</a:t>
            </a:r>
          </a:p>
          <a:p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setInventory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newInventory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) = error</a:t>
            </a:r>
          </a:p>
          <a:p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removeInventory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newInventory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) = error</a:t>
            </a:r>
          </a:p>
        </p:txBody>
      </p:sp>
    </p:spTree>
    <p:extLst>
      <p:ext uri="{BB962C8B-B14F-4D97-AF65-F5344CB8AC3E}">
        <p14:creationId xmlns:p14="http://schemas.microsoft.com/office/powerpoint/2010/main" val="372981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25E98-9051-4A3D-95DD-A822D503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Esempio live (demo)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C0F0BEA-1491-4C42-8CA8-A04ADF087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300" y="1531664"/>
            <a:ext cx="8915400" cy="4749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B4B7B7F-4AE1-412B-85E8-AF1308B1AB45}"/>
              </a:ext>
            </a:extLst>
          </p:cNvPr>
          <p:cNvSpPr txBox="1">
            <a:spLocks/>
          </p:cNvSpPr>
          <p:nvPr/>
        </p:nvSpPr>
        <p:spPr>
          <a:xfrm>
            <a:off x="6722164" y="5325298"/>
            <a:ext cx="3097696" cy="54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i="1" dirty="0">
                <a:solidFill>
                  <a:srgbClr val="FFFF00"/>
                </a:solidFill>
                <a:latin typeface="Corbel" panose="020B0503020204020204" pitchFamily="34" charset="0"/>
              </a:rPr>
              <a:t>Prosegue sul PC…</a:t>
            </a:r>
          </a:p>
        </p:txBody>
      </p:sp>
    </p:spTree>
    <p:extLst>
      <p:ext uri="{BB962C8B-B14F-4D97-AF65-F5344CB8AC3E}">
        <p14:creationId xmlns:p14="http://schemas.microsoft.com/office/powerpoint/2010/main" val="323575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C681C-8F95-4B14-8B7A-7004DAC4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Idea alla base del progetto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6EA94A-141F-46D7-86AB-6653C674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Prima di iniziare a decidere la storia per la nostra avventura, abbiamo giocato ad alcune avventure testuali del passato, così da ambientarci meglio e capire come fossero strutturate.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In seguito il team ha deciso di creare un’avventura ambientata nello spazio, quindi ci siamo concentrati nel pensare una buona storia con un’ambientazione «spaziale».</a:t>
            </a:r>
            <a:endParaRPr lang="it-IT" strike="sngStrike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La storia che alla fine è stata decisa tratta di un personaggio che, dopo aver commesso un crimine sulla Terra, viene condannato a vivere in isolamento per 5 anni all’interno di in una navicella spaziale.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L’obiettivo finale del gioco è raggiungere una teca contenete dei biscotti. Abbiamo deciso di ideare un finale scherzoso, piuttosto che qualcosa di «serio».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8F2DAF-EDD6-47CF-AD88-F877E457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354" y="4517181"/>
            <a:ext cx="505394" cy="505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7B12ED-13C5-40F4-8CD9-B0D8A17F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4" y="453093"/>
            <a:ext cx="1149626" cy="1149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2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94732-7B92-4024-A6D4-414491CE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Idea alla base del progetto (2/2)</a:t>
            </a: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AA993-2BE6-443F-B420-4D6249B0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671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Dopo aver deciso la trama principale per la nostra avventura, abbiamo disegnato la mappa su un foglio Excel e iniziato a decidere dove posizionare i vari enigmi e oggetti.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Solo dopo abbiamo iniziato ad implementare il codice.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Per raggiungere l’obiettivo c’è bisogno di proseguire nella navicella, la quale è divisa in «step» che non permettono di tornare indietro, così che il giocatore non possa iniziare a girare «a vuoto» tra le stanze.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Per poterlo fare sarà necessario combinare alcuni oggetti e superare determinati enigmi (non troppo difficili).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All’avvio del gioco abbiamo inserito l’elenco dei comandi principali, così da permettere a chiunque di giocare, anche a chi non conosce questa tipologia di giochi.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249117-EC00-4F40-BDC9-F1E6B26C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4" y="453093"/>
            <a:ext cx="1149626" cy="1149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0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DC89A037-BB3C-4749-A033-C9209D18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52" y="574584"/>
            <a:ext cx="10317695" cy="5708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56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9DE4B-EBE5-4881-8EB3-CD0E0A1A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7BB7BA-A0C8-44B5-B496-90DA89B4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478721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L'entry point della nostra avventura è la classe </a:t>
            </a:r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Engine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Essa inizializza il gioco e crea il Parser.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Il Parser riceve in input ciò che viene digitato nella console, ne verifica la correttezza e lo assegna ad una variabile di tipo </a:t>
            </a:r>
            <a:r>
              <a:rPr lang="it-IT" dirty="0" err="1">
                <a:solidFill>
                  <a:schemeClr val="bg1"/>
                </a:solidFill>
                <a:latin typeface="Corbel" panose="020B0503020204020204" pitchFamily="34" charset="0"/>
              </a:rPr>
              <a:t>ParserOutput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Successivamente viene passato nel metodo “</a:t>
            </a:r>
            <a:r>
              <a:rPr lang="it-IT" dirty="0" err="1">
                <a:solidFill>
                  <a:schemeClr val="bg1"/>
                </a:solidFill>
                <a:latin typeface="Corbel" panose="020B0503020204020204" pitchFamily="34" charset="0"/>
              </a:rPr>
              <a:t>nextMove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”, il quale si occupa di gestire la prossima mossa. Esso è dichiarato nella classe astratta </a:t>
            </a:r>
            <a:r>
              <a:rPr lang="it-IT" dirty="0" err="1">
                <a:solidFill>
                  <a:schemeClr val="bg1"/>
                </a:solidFill>
                <a:latin typeface="Corbel" panose="020B0503020204020204" pitchFamily="34" charset="0"/>
              </a:rPr>
              <a:t>GameDescription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La classe Game eredita da </a:t>
            </a:r>
            <a:r>
              <a:rPr lang="it-IT" dirty="0" err="1">
                <a:solidFill>
                  <a:schemeClr val="bg1"/>
                </a:solidFill>
                <a:latin typeface="Corbel" panose="020B0503020204020204" pitchFamily="34" charset="0"/>
              </a:rPr>
              <a:t>GameDescription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 e contiene l’implementazione dei metodi specifici del nostro gioco.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In Game vengono istanziati, attraverso i loro metodi, tutti i comandi, le stanze e gli oggetti.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Essendo l'oggetto contenitore un particolare tipo di oggetto, la classe </a:t>
            </a:r>
            <a:r>
              <a:rPr lang="it-IT" dirty="0" err="1">
                <a:solidFill>
                  <a:schemeClr val="bg1"/>
                </a:solidFill>
                <a:latin typeface="Corbel" panose="020B0503020204020204" pitchFamily="34" charset="0"/>
              </a:rPr>
              <a:t>ItemContainer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 estende Item.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37E57F-5BCC-489A-92C7-5AFD0297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232" y="448122"/>
            <a:ext cx="1159568" cy="1159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29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D5D8680-0752-4693-A93D-19892FDC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270" y="238540"/>
            <a:ext cx="11931874" cy="6553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7D8B4E4-F8B1-4C3B-907C-7D2A5160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0" y="66261"/>
            <a:ext cx="10515600" cy="1033669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138141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EAEE1-F4C4-465E-83C3-7CDFC713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Dettagli implementativi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4896D-8719-400E-8CBF-ED78E831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Durante l’esecuzione del gioco è possibile: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- Salvare la partita in corso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- Caricare la partita precedentemente salvata</a:t>
            </a:r>
            <a:b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- Uscire dal gioco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Il salvataggio della partita creerà un file «save.dat» contenente tutti i progressi ottenuti.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Il caricamento della partita verificherà l’esistenza di una partita salvata e, in tal caso, sostituirà l’attuale partita in corso con quella presente nel file.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L’uscita dal gioco ne chiederà la conferma al giocatore, il quale dovrà digitare «SI» o «NO».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A2DA39-BD76-4BDD-8D2C-6ADB78DF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37" y="432593"/>
            <a:ext cx="1325563" cy="132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67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EAEE1-F4C4-465E-83C3-7CDFC713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Dettagli implementativi (2/4):</a:t>
            </a:r>
            <a:b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PARSER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4896D-8719-400E-8CBF-ED78E831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13714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Il </a:t>
            </a: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Parser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 verifica la correttezza della frase inserita, un token alla volta.</a:t>
            </a:r>
            <a:b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1.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Comando 					</a:t>
            </a: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4.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Preposizione (frase composta)</a:t>
            </a:r>
            <a:b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2.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Articolo/Preposizione (opzionale) 		</a:t>
            </a: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5.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Articolo (opzionale)</a:t>
            </a:r>
            <a:b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3.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Oggetto/Oggetto inventario + </a:t>
            </a: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…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		</a:t>
            </a: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6. </a:t>
            </a:r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Oggetto inventario + </a:t>
            </a:r>
            <a:r>
              <a:rPr lang="it-IT" sz="2400" b="1" dirty="0">
                <a:solidFill>
                  <a:schemeClr val="bg1"/>
                </a:solidFill>
                <a:latin typeface="Corbel" panose="020B0503020204020204" pitchFamily="34" charset="0"/>
              </a:rPr>
              <a:t>…</a:t>
            </a:r>
            <a:br>
              <a:rPr lang="it-IT" sz="2500" b="1" dirty="0">
                <a:solidFill>
                  <a:schemeClr val="bg1"/>
                </a:solidFill>
                <a:latin typeface="Corbel" panose="020B0503020204020204" pitchFamily="34" charset="0"/>
              </a:rPr>
            </a:br>
            <a:endParaRPr lang="it-IT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Tipi di frasi riconosciute:</a:t>
            </a:r>
            <a:b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  <a:t>&lt;comando&gt;</a:t>
            </a:r>
            <a:b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  <a:t>&lt;comando&gt; &lt;articolo/preposizione&gt; &lt;oggetto&gt;</a:t>
            </a:r>
            <a:b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  <a:t>&lt;comando&gt; &lt;articolo/preposizione&gt; &lt;oggetto inventario&gt;</a:t>
            </a:r>
            <a:b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  <a:t>&lt;comando&gt; &lt;articolo/preposizione&gt; &lt;oggetto&gt; &lt;preposizione&gt; &lt;articolo&gt; &lt;oggetto inventario&gt;</a:t>
            </a:r>
            <a:br>
              <a:rPr lang="it-IT" sz="20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endParaRPr lang="it-IT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L’articolo è stato reso opzionale.</a:t>
            </a:r>
          </a:p>
          <a:p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Le parole inserite dopo il nome di un oggetto o un oggetto inventario non vengono prese in considerazione.</a:t>
            </a:r>
          </a:p>
          <a:p>
            <a:r>
              <a:rPr lang="it-IT" sz="2400" dirty="0">
                <a:solidFill>
                  <a:schemeClr val="bg1"/>
                </a:solidFill>
                <a:latin typeface="Corbel" panose="020B0503020204020204" pitchFamily="34" charset="0"/>
              </a:rPr>
              <a:t>Nel caso venisse digitata una tipologia di frase non riconosciuta o venisse inserito il nome di un oggetto che non è presente nella stanza, verranno mostrati due differenti messaggi di errore.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50D9EE-5EF3-40F6-9B0D-9A8614F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234" y="406623"/>
            <a:ext cx="1242566" cy="1242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65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EAEE1-F4C4-465E-83C3-7CDFC713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Dettagli implementativi (3/4):</a:t>
            </a:r>
            <a:b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orbel" panose="020B0503020204020204" pitchFamily="34" charset="0"/>
              </a:rPr>
              <a:t>ENIGMI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4896D-8719-400E-8CBF-ED78E831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25209" cy="466725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Durante il proseguimento del gioco, il giocatore si imbatterà in alcuni enigmi, i quali consentiranno l’avanzamento dell’avventura.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Due enigmi vengono rappresentati tramite delle immagini inserite negli appositi </a:t>
            </a:r>
            <a:r>
              <a:rPr lang="it-IT" i="1" dirty="0" err="1">
                <a:solidFill>
                  <a:schemeClr val="bg1"/>
                </a:solidFill>
                <a:latin typeface="Corbel" panose="020B0503020204020204" pitchFamily="34" charset="0"/>
              </a:rPr>
              <a:t>JFrame</a:t>
            </a:r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  <a:latin typeface="Corbel" panose="020B0503020204020204" pitchFamily="34" charset="0"/>
              </a:rPr>
              <a:t>Essi vengono visualizzati dopo la digitazione di uno specifico comando nelle stanze in cui sono inseriti.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B6017D-A473-4714-8A9C-A560F7FC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72" y="1292331"/>
            <a:ext cx="3838245" cy="2411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C763B5-51EF-41E0-BCDA-5F45435F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81" y="3904732"/>
            <a:ext cx="4564429" cy="2667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695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903</TotalTime>
  <Words>1092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Tema di Office</vt:lpstr>
      <vt:lpstr>Presentazione standard di PowerPoint</vt:lpstr>
      <vt:lpstr>Idea alla base del progetto (1/2)</vt:lpstr>
      <vt:lpstr>Idea alla base del progetto (2/2)</vt:lpstr>
      <vt:lpstr>Presentazione standard di PowerPoint</vt:lpstr>
      <vt:lpstr>Architettura del sistema</vt:lpstr>
      <vt:lpstr>Diagramma delle classi</vt:lpstr>
      <vt:lpstr>Dettagli implementativi (1/4)</vt:lpstr>
      <vt:lpstr>Dettagli implementativi (2/4): PARSER</vt:lpstr>
      <vt:lpstr>Dettagli implementativi (3/4): ENIGMI</vt:lpstr>
      <vt:lpstr>Dettagli implementativi (4/4): TASTIERINO NUMERICO</vt:lpstr>
      <vt:lpstr>Specifica algebrica: INVENTARIO (1/2)</vt:lpstr>
      <vt:lpstr>Specifica algebrica: INVENTARIO (2/2)</vt:lpstr>
      <vt:lpstr>Esempio live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Donatello Scigliuto;Luigi Vulcano;kocri</dc:creator>
  <cp:lastModifiedBy>Donatello Scigliuto</cp:lastModifiedBy>
  <cp:revision>101</cp:revision>
  <dcterms:created xsi:type="dcterms:W3CDTF">2020-07-10T16:45:03Z</dcterms:created>
  <dcterms:modified xsi:type="dcterms:W3CDTF">2020-07-15T15:14:11Z</dcterms:modified>
</cp:coreProperties>
</file>