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82" r:id="rId5"/>
    <p:sldId id="530" r:id="rId6"/>
    <p:sldId id="532" r:id="rId7"/>
    <p:sldId id="534" r:id="rId8"/>
    <p:sldId id="522" r:id="rId9"/>
    <p:sldId id="533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, Anthony" initials="GA" lastIdx="1" clrIdx="0">
    <p:extLst>
      <p:ext uri="{19B8F6BF-5375-455C-9EA6-DF929625EA0E}">
        <p15:presenceInfo xmlns:p15="http://schemas.microsoft.com/office/powerpoint/2012/main" userId="S-1-5-21-1606980848-299502267-725345543-621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4DA101"/>
    <a:srgbClr val="B90B2E"/>
    <a:srgbClr val="109F9C"/>
    <a:srgbClr val="C46200"/>
    <a:srgbClr val="12AEAE"/>
    <a:srgbClr val="004A82"/>
    <a:srgbClr val="FDFDFD"/>
    <a:srgbClr val="9F0B25"/>
    <a:srgbClr val="C30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B4791-8164-3888-9BA7-9F0A86E24FAB}" v="39" dt="2022-03-18T11:23:52.630"/>
    <p1510:client id="{D851A874-0980-44FA-9EAA-1AE596313C8F}" vWet="4" dt="2022-03-18T11:23:3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Williams" userId="S::andy.williams@redrockconsulting.co.uk::6b464126-0f4c-4c6a-86a0-71acae96121e" providerId="AD" clId="Web-{650B4791-8164-3888-9BA7-9F0A86E24FAB}"/>
    <pc:docChg chg="modSld">
      <pc:chgData name="Andy Williams" userId="S::andy.williams@redrockconsulting.co.uk::6b464126-0f4c-4c6a-86a0-71acae96121e" providerId="AD" clId="Web-{650B4791-8164-3888-9BA7-9F0A86E24FAB}" dt="2022-03-18T11:23:50.896" v="18" actId="20577"/>
      <pc:docMkLst>
        <pc:docMk/>
      </pc:docMkLst>
      <pc:sldChg chg="modSp">
        <pc:chgData name="Andy Williams" userId="S::andy.williams@redrockconsulting.co.uk::6b464126-0f4c-4c6a-86a0-71acae96121e" providerId="AD" clId="Web-{650B4791-8164-3888-9BA7-9F0A86E24FAB}" dt="2022-03-18T11:23:50.896" v="18" actId="20577"/>
        <pc:sldMkLst>
          <pc:docMk/>
          <pc:sldMk cId="957162597" sldId="532"/>
        </pc:sldMkLst>
        <pc:spChg chg="mod">
          <ac:chgData name="Andy Williams" userId="S::andy.williams@redrockconsulting.co.uk::6b464126-0f4c-4c6a-86a0-71acae96121e" providerId="AD" clId="Web-{650B4791-8164-3888-9BA7-9F0A86E24FAB}" dt="2022-03-18T11:23:50.896" v="18" actId="20577"/>
          <ac:spMkLst>
            <pc:docMk/>
            <pc:sldMk cId="957162597" sldId="532"/>
            <ac:spMk id="2" creationId="{9CC08A5C-C83E-42E4-9BD6-D1943F82ED67}"/>
          </ac:spMkLst>
        </pc:spChg>
        <pc:picChg chg="mod">
          <ac:chgData name="Andy Williams" userId="S::andy.williams@redrockconsulting.co.uk::6b464126-0f4c-4c6a-86a0-71acae96121e" providerId="AD" clId="Web-{650B4791-8164-3888-9BA7-9F0A86E24FAB}" dt="2022-03-18T11:23:35.864" v="0" actId="1076"/>
          <ac:picMkLst>
            <pc:docMk/>
            <pc:sldMk cId="957162597" sldId="532"/>
            <ac:picMk id="9" creationId="{08993C27-B021-40CD-A007-CD355401D1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3A9DA-E560-4A85-8A87-1D2ACEAA2B45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F255-A589-4354-BBDE-E2B124E87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1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F255-A589-4354-BBDE-E2B124E87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3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391154"/>
            <a:ext cx="4357477" cy="20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pline /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690376" y="2418580"/>
            <a:ext cx="2913600" cy="142560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77-3553-4998-9056-AD3F4C0BC1CB}" type="datetime1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13" y="2278752"/>
            <a:ext cx="1024131" cy="17602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69" y="2427461"/>
            <a:ext cx="3011431" cy="12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0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200" y="2517050"/>
            <a:ext cx="10713600" cy="523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200" y="4063952"/>
            <a:ext cx="10713600" cy="276999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3541581" y="1274316"/>
            <a:ext cx="491067" cy="568325"/>
            <a:chOff x="2764" y="1981"/>
            <a:chExt cx="232" cy="358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2764" y="1981"/>
              <a:ext cx="62" cy="96"/>
            </a:xfrm>
            <a:custGeom>
              <a:avLst/>
              <a:gdLst>
                <a:gd name="T0" fmla="*/ 0 w 62"/>
                <a:gd name="T1" fmla="*/ 0 h 96"/>
                <a:gd name="T2" fmla="*/ 0 w 62"/>
                <a:gd name="T3" fmla="*/ 48 h 96"/>
                <a:gd name="T4" fmla="*/ 0 w 62"/>
                <a:gd name="T5" fmla="*/ 96 h 96"/>
                <a:gd name="T6" fmla="*/ 32 w 62"/>
                <a:gd name="T7" fmla="*/ 72 h 96"/>
                <a:gd name="T8" fmla="*/ 62 w 62"/>
                <a:gd name="T9" fmla="*/ 48 h 96"/>
                <a:gd name="T10" fmla="*/ 32 w 62"/>
                <a:gd name="T11" fmla="*/ 24 h 96"/>
                <a:gd name="T12" fmla="*/ 0 w 6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6">
                  <a:moveTo>
                    <a:pt x="0" y="0"/>
                  </a:moveTo>
                  <a:lnTo>
                    <a:pt x="0" y="48"/>
                  </a:lnTo>
                  <a:lnTo>
                    <a:pt x="0" y="96"/>
                  </a:lnTo>
                  <a:lnTo>
                    <a:pt x="32" y="72"/>
                  </a:lnTo>
                  <a:lnTo>
                    <a:pt x="62" y="48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2764" y="2111"/>
              <a:ext cx="62" cy="96"/>
            </a:xfrm>
            <a:custGeom>
              <a:avLst/>
              <a:gdLst>
                <a:gd name="T0" fmla="*/ 0 w 62"/>
                <a:gd name="T1" fmla="*/ 48 h 96"/>
                <a:gd name="T2" fmla="*/ 0 w 62"/>
                <a:gd name="T3" fmla="*/ 96 h 96"/>
                <a:gd name="T4" fmla="*/ 32 w 62"/>
                <a:gd name="T5" fmla="*/ 72 h 96"/>
                <a:gd name="T6" fmla="*/ 62 w 62"/>
                <a:gd name="T7" fmla="*/ 48 h 96"/>
                <a:gd name="T8" fmla="*/ 32 w 62"/>
                <a:gd name="T9" fmla="*/ 24 h 96"/>
                <a:gd name="T10" fmla="*/ 0 w 62"/>
                <a:gd name="T11" fmla="*/ 0 h 96"/>
                <a:gd name="T12" fmla="*/ 0 w 62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6">
                  <a:moveTo>
                    <a:pt x="0" y="48"/>
                  </a:moveTo>
                  <a:lnTo>
                    <a:pt x="0" y="96"/>
                  </a:lnTo>
                  <a:lnTo>
                    <a:pt x="32" y="72"/>
                  </a:lnTo>
                  <a:lnTo>
                    <a:pt x="6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850" y="2047"/>
              <a:ext cx="62" cy="94"/>
            </a:xfrm>
            <a:custGeom>
              <a:avLst/>
              <a:gdLst>
                <a:gd name="T0" fmla="*/ 62 w 62"/>
                <a:gd name="T1" fmla="*/ 46 h 94"/>
                <a:gd name="T2" fmla="*/ 30 w 62"/>
                <a:gd name="T3" fmla="*/ 70 h 94"/>
                <a:gd name="T4" fmla="*/ 0 w 62"/>
                <a:gd name="T5" fmla="*/ 94 h 94"/>
                <a:gd name="T6" fmla="*/ 0 w 62"/>
                <a:gd name="T7" fmla="*/ 46 h 94"/>
                <a:gd name="T8" fmla="*/ 0 w 62"/>
                <a:gd name="T9" fmla="*/ 0 h 94"/>
                <a:gd name="T10" fmla="*/ 30 w 62"/>
                <a:gd name="T11" fmla="*/ 22 h 94"/>
                <a:gd name="T12" fmla="*/ 62 w 62"/>
                <a:gd name="T13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4">
                  <a:moveTo>
                    <a:pt x="62" y="46"/>
                  </a:moveTo>
                  <a:lnTo>
                    <a:pt x="30" y="70"/>
                  </a:lnTo>
                  <a:lnTo>
                    <a:pt x="0" y="9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30" y="22"/>
                  </a:lnTo>
                  <a:lnTo>
                    <a:pt x="62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850" y="2177"/>
              <a:ext cx="62" cy="96"/>
            </a:xfrm>
            <a:custGeom>
              <a:avLst/>
              <a:gdLst>
                <a:gd name="T0" fmla="*/ 62 w 62"/>
                <a:gd name="T1" fmla="*/ 48 h 96"/>
                <a:gd name="T2" fmla="*/ 30 w 62"/>
                <a:gd name="T3" fmla="*/ 72 h 96"/>
                <a:gd name="T4" fmla="*/ 0 w 62"/>
                <a:gd name="T5" fmla="*/ 96 h 96"/>
                <a:gd name="T6" fmla="*/ 0 w 62"/>
                <a:gd name="T7" fmla="*/ 48 h 96"/>
                <a:gd name="T8" fmla="*/ 0 w 62"/>
                <a:gd name="T9" fmla="*/ 0 h 96"/>
                <a:gd name="T10" fmla="*/ 30 w 62"/>
                <a:gd name="T11" fmla="*/ 24 h 96"/>
                <a:gd name="T12" fmla="*/ 62 w 62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6">
                  <a:moveTo>
                    <a:pt x="62" y="48"/>
                  </a:moveTo>
                  <a:lnTo>
                    <a:pt x="30" y="72"/>
                  </a:lnTo>
                  <a:lnTo>
                    <a:pt x="0" y="96"/>
                  </a:lnTo>
                  <a:lnTo>
                    <a:pt x="0" y="48"/>
                  </a:lnTo>
                  <a:lnTo>
                    <a:pt x="0" y="0"/>
                  </a:lnTo>
                  <a:lnTo>
                    <a:pt x="30" y="24"/>
                  </a:lnTo>
                  <a:lnTo>
                    <a:pt x="6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2934" y="2111"/>
              <a:ext cx="62" cy="96"/>
            </a:xfrm>
            <a:custGeom>
              <a:avLst/>
              <a:gdLst>
                <a:gd name="T0" fmla="*/ 0 w 62"/>
                <a:gd name="T1" fmla="*/ 48 h 96"/>
                <a:gd name="T2" fmla="*/ 0 w 62"/>
                <a:gd name="T3" fmla="*/ 96 h 96"/>
                <a:gd name="T4" fmla="*/ 32 w 62"/>
                <a:gd name="T5" fmla="*/ 72 h 96"/>
                <a:gd name="T6" fmla="*/ 62 w 62"/>
                <a:gd name="T7" fmla="*/ 48 h 96"/>
                <a:gd name="T8" fmla="*/ 32 w 62"/>
                <a:gd name="T9" fmla="*/ 24 h 96"/>
                <a:gd name="T10" fmla="*/ 0 w 62"/>
                <a:gd name="T11" fmla="*/ 0 h 96"/>
                <a:gd name="T12" fmla="*/ 0 w 62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6">
                  <a:moveTo>
                    <a:pt x="0" y="48"/>
                  </a:moveTo>
                  <a:lnTo>
                    <a:pt x="0" y="96"/>
                  </a:lnTo>
                  <a:lnTo>
                    <a:pt x="32" y="72"/>
                  </a:lnTo>
                  <a:lnTo>
                    <a:pt x="6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2764" y="2243"/>
              <a:ext cx="62" cy="96"/>
            </a:xfrm>
            <a:custGeom>
              <a:avLst/>
              <a:gdLst>
                <a:gd name="T0" fmla="*/ 0 w 62"/>
                <a:gd name="T1" fmla="*/ 48 h 96"/>
                <a:gd name="T2" fmla="*/ 0 w 62"/>
                <a:gd name="T3" fmla="*/ 96 h 96"/>
                <a:gd name="T4" fmla="*/ 32 w 62"/>
                <a:gd name="T5" fmla="*/ 72 h 96"/>
                <a:gd name="T6" fmla="*/ 62 w 62"/>
                <a:gd name="T7" fmla="*/ 48 h 96"/>
                <a:gd name="T8" fmla="*/ 32 w 62"/>
                <a:gd name="T9" fmla="*/ 24 h 96"/>
                <a:gd name="T10" fmla="*/ 0 w 62"/>
                <a:gd name="T11" fmla="*/ 0 h 96"/>
                <a:gd name="T12" fmla="*/ 0 w 62"/>
                <a:gd name="T13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6">
                  <a:moveTo>
                    <a:pt x="0" y="48"/>
                  </a:moveTo>
                  <a:lnTo>
                    <a:pt x="0" y="96"/>
                  </a:lnTo>
                  <a:lnTo>
                    <a:pt x="32" y="72"/>
                  </a:lnTo>
                  <a:lnTo>
                    <a:pt x="6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83259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1128467" y="550535"/>
            <a:ext cx="321733" cy="374650"/>
            <a:chOff x="2804" y="2042"/>
            <a:chExt cx="152" cy="236"/>
          </a:xfrm>
          <a:solidFill>
            <a:schemeClr val="tx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2804" y="2042"/>
              <a:ext cx="40" cy="64"/>
            </a:xfrm>
            <a:custGeom>
              <a:avLst/>
              <a:gdLst>
                <a:gd name="T0" fmla="*/ 0 w 40"/>
                <a:gd name="T1" fmla="*/ 0 h 64"/>
                <a:gd name="T2" fmla="*/ 0 w 40"/>
                <a:gd name="T3" fmla="*/ 32 h 64"/>
                <a:gd name="T4" fmla="*/ 0 w 40"/>
                <a:gd name="T5" fmla="*/ 64 h 64"/>
                <a:gd name="T6" fmla="*/ 20 w 40"/>
                <a:gd name="T7" fmla="*/ 48 h 64"/>
                <a:gd name="T8" fmla="*/ 40 w 40"/>
                <a:gd name="T9" fmla="*/ 32 h 64"/>
                <a:gd name="T10" fmla="*/ 20 w 40"/>
                <a:gd name="T11" fmla="*/ 16 h 64"/>
                <a:gd name="T12" fmla="*/ 0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0"/>
                  </a:moveTo>
                  <a:lnTo>
                    <a:pt x="0" y="32"/>
                  </a:ln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2804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860" y="2086"/>
              <a:ext cx="40" cy="62"/>
            </a:xfrm>
            <a:custGeom>
              <a:avLst/>
              <a:gdLst>
                <a:gd name="T0" fmla="*/ 40 w 40"/>
                <a:gd name="T1" fmla="*/ 32 h 62"/>
                <a:gd name="T2" fmla="*/ 20 w 40"/>
                <a:gd name="T3" fmla="*/ 46 h 62"/>
                <a:gd name="T4" fmla="*/ 0 w 40"/>
                <a:gd name="T5" fmla="*/ 62 h 62"/>
                <a:gd name="T6" fmla="*/ 0 w 40"/>
                <a:gd name="T7" fmla="*/ 32 h 62"/>
                <a:gd name="T8" fmla="*/ 0 w 40"/>
                <a:gd name="T9" fmla="*/ 0 h 62"/>
                <a:gd name="T10" fmla="*/ 20 w 40"/>
                <a:gd name="T11" fmla="*/ 16 h 62"/>
                <a:gd name="T12" fmla="*/ 40 w 40"/>
                <a:gd name="T13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40" y="32"/>
                  </a:moveTo>
                  <a:lnTo>
                    <a:pt x="20" y="46"/>
                  </a:lnTo>
                  <a:lnTo>
                    <a:pt x="0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860" y="2172"/>
              <a:ext cx="40" cy="64"/>
            </a:xfrm>
            <a:custGeom>
              <a:avLst/>
              <a:gdLst>
                <a:gd name="T0" fmla="*/ 40 w 40"/>
                <a:gd name="T1" fmla="*/ 32 h 64"/>
                <a:gd name="T2" fmla="*/ 20 w 40"/>
                <a:gd name="T3" fmla="*/ 48 h 64"/>
                <a:gd name="T4" fmla="*/ 0 w 40"/>
                <a:gd name="T5" fmla="*/ 64 h 64"/>
                <a:gd name="T6" fmla="*/ 0 w 40"/>
                <a:gd name="T7" fmla="*/ 32 h 64"/>
                <a:gd name="T8" fmla="*/ 0 w 40"/>
                <a:gd name="T9" fmla="*/ 0 h 64"/>
                <a:gd name="T10" fmla="*/ 20 w 40"/>
                <a:gd name="T11" fmla="*/ 16 h 64"/>
                <a:gd name="T12" fmla="*/ 4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40" y="32"/>
                  </a:moveTo>
                  <a:lnTo>
                    <a:pt x="20" y="48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916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804" y="2216"/>
              <a:ext cx="40" cy="62"/>
            </a:xfrm>
            <a:custGeom>
              <a:avLst/>
              <a:gdLst>
                <a:gd name="T0" fmla="*/ 0 w 40"/>
                <a:gd name="T1" fmla="*/ 30 h 62"/>
                <a:gd name="T2" fmla="*/ 0 w 40"/>
                <a:gd name="T3" fmla="*/ 62 h 62"/>
                <a:gd name="T4" fmla="*/ 20 w 40"/>
                <a:gd name="T5" fmla="*/ 46 h 62"/>
                <a:gd name="T6" fmla="*/ 40 w 40"/>
                <a:gd name="T7" fmla="*/ 30 h 62"/>
                <a:gd name="T8" fmla="*/ 20 w 40"/>
                <a:gd name="T9" fmla="*/ 16 h 62"/>
                <a:gd name="T10" fmla="*/ 0 w 40"/>
                <a:gd name="T11" fmla="*/ 0 h 62"/>
                <a:gd name="T12" fmla="*/ 0 w 40"/>
                <a:gd name="T13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0" y="30"/>
                  </a:moveTo>
                  <a:lnTo>
                    <a:pt x="0" y="62"/>
                  </a:lnTo>
                  <a:lnTo>
                    <a:pt x="20" y="46"/>
                  </a:lnTo>
                  <a:lnTo>
                    <a:pt x="40" y="30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F8E7-72B3-4B73-B0D3-4642922DB07B}" type="datetime1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36600" y="1403036"/>
            <a:ext cx="10713600" cy="27699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5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1128467" y="550535"/>
            <a:ext cx="321733" cy="374650"/>
            <a:chOff x="2804" y="2042"/>
            <a:chExt cx="152" cy="236"/>
          </a:xfrm>
          <a:solidFill>
            <a:schemeClr val="tx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2804" y="2042"/>
              <a:ext cx="40" cy="64"/>
            </a:xfrm>
            <a:custGeom>
              <a:avLst/>
              <a:gdLst>
                <a:gd name="T0" fmla="*/ 0 w 40"/>
                <a:gd name="T1" fmla="*/ 0 h 64"/>
                <a:gd name="T2" fmla="*/ 0 w 40"/>
                <a:gd name="T3" fmla="*/ 32 h 64"/>
                <a:gd name="T4" fmla="*/ 0 w 40"/>
                <a:gd name="T5" fmla="*/ 64 h 64"/>
                <a:gd name="T6" fmla="*/ 20 w 40"/>
                <a:gd name="T7" fmla="*/ 48 h 64"/>
                <a:gd name="T8" fmla="*/ 40 w 40"/>
                <a:gd name="T9" fmla="*/ 32 h 64"/>
                <a:gd name="T10" fmla="*/ 20 w 40"/>
                <a:gd name="T11" fmla="*/ 16 h 64"/>
                <a:gd name="T12" fmla="*/ 0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0"/>
                  </a:moveTo>
                  <a:lnTo>
                    <a:pt x="0" y="32"/>
                  </a:ln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2804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860" y="2086"/>
              <a:ext cx="40" cy="62"/>
            </a:xfrm>
            <a:custGeom>
              <a:avLst/>
              <a:gdLst>
                <a:gd name="T0" fmla="*/ 40 w 40"/>
                <a:gd name="T1" fmla="*/ 32 h 62"/>
                <a:gd name="T2" fmla="*/ 20 w 40"/>
                <a:gd name="T3" fmla="*/ 46 h 62"/>
                <a:gd name="T4" fmla="*/ 0 w 40"/>
                <a:gd name="T5" fmla="*/ 62 h 62"/>
                <a:gd name="T6" fmla="*/ 0 w 40"/>
                <a:gd name="T7" fmla="*/ 32 h 62"/>
                <a:gd name="T8" fmla="*/ 0 w 40"/>
                <a:gd name="T9" fmla="*/ 0 h 62"/>
                <a:gd name="T10" fmla="*/ 20 w 40"/>
                <a:gd name="T11" fmla="*/ 16 h 62"/>
                <a:gd name="T12" fmla="*/ 40 w 40"/>
                <a:gd name="T13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40" y="32"/>
                  </a:moveTo>
                  <a:lnTo>
                    <a:pt x="20" y="46"/>
                  </a:lnTo>
                  <a:lnTo>
                    <a:pt x="0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860" y="2172"/>
              <a:ext cx="40" cy="64"/>
            </a:xfrm>
            <a:custGeom>
              <a:avLst/>
              <a:gdLst>
                <a:gd name="T0" fmla="*/ 40 w 40"/>
                <a:gd name="T1" fmla="*/ 32 h 64"/>
                <a:gd name="T2" fmla="*/ 20 w 40"/>
                <a:gd name="T3" fmla="*/ 48 h 64"/>
                <a:gd name="T4" fmla="*/ 0 w 40"/>
                <a:gd name="T5" fmla="*/ 64 h 64"/>
                <a:gd name="T6" fmla="*/ 0 w 40"/>
                <a:gd name="T7" fmla="*/ 32 h 64"/>
                <a:gd name="T8" fmla="*/ 0 w 40"/>
                <a:gd name="T9" fmla="*/ 0 h 64"/>
                <a:gd name="T10" fmla="*/ 20 w 40"/>
                <a:gd name="T11" fmla="*/ 16 h 64"/>
                <a:gd name="T12" fmla="*/ 4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40" y="32"/>
                  </a:moveTo>
                  <a:lnTo>
                    <a:pt x="20" y="48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916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804" y="2216"/>
              <a:ext cx="40" cy="62"/>
            </a:xfrm>
            <a:custGeom>
              <a:avLst/>
              <a:gdLst>
                <a:gd name="T0" fmla="*/ 0 w 40"/>
                <a:gd name="T1" fmla="*/ 30 h 62"/>
                <a:gd name="T2" fmla="*/ 0 w 40"/>
                <a:gd name="T3" fmla="*/ 62 h 62"/>
                <a:gd name="T4" fmla="*/ 20 w 40"/>
                <a:gd name="T5" fmla="*/ 46 h 62"/>
                <a:gd name="T6" fmla="*/ 40 w 40"/>
                <a:gd name="T7" fmla="*/ 30 h 62"/>
                <a:gd name="T8" fmla="*/ 20 w 40"/>
                <a:gd name="T9" fmla="*/ 16 h 62"/>
                <a:gd name="T10" fmla="*/ 0 w 40"/>
                <a:gd name="T11" fmla="*/ 0 h 62"/>
                <a:gd name="T12" fmla="*/ 0 w 40"/>
                <a:gd name="T13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0" y="30"/>
                  </a:moveTo>
                  <a:lnTo>
                    <a:pt x="0" y="62"/>
                  </a:lnTo>
                  <a:lnTo>
                    <a:pt x="20" y="46"/>
                  </a:lnTo>
                  <a:lnTo>
                    <a:pt x="40" y="30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924549"/>
            <a:ext cx="5239400" cy="4008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8D5C-158E-4F3E-9542-5367579529E1}" type="datetime1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36600" y="1403036"/>
            <a:ext cx="10713600" cy="27699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208600" y="1924549"/>
            <a:ext cx="5241600" cy="400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1128467" y="550535"/>
            <a:ext cx="321733" cy="374650"/>
            <a:chOff x="2804" y="2042"/>
            <a:chExt cx="152" cy="236"/>
          </a:xfrm>
          <a:solidFill>
            <a:schemeClr val="tx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2804" y="2042"/>
              <a:ext cx="40" cy="64"/>
            </a:xfrm>
            <a:custGeom>
              <a:avLst/>
              <a:gdLst>
                <a:gd name="T0" fmla="*/ 0 w 40"/>
                <a:gd name="T1" fmla="*/ 0 h 64"/>
                <a:gd name="T2" fmla="*/ 0 w 40"/>
                <a:gd name="T3" fmla="*/ 32 h 64"/>
                <a:gd name="T4" fmla="*/ 0 w 40"/>
                <a:gd name="T5" fmla="*/ 64 h 64"/>
                <a:gd name="T6" fmla="*/ 20 w 40"/>
                <a:gd name="T7" fmla="*/ 48 h 64"/>
                <a:gd name="T8" fmla="*/ 40 w 40"/>
                <a:gd name="T9" fmla="*/ 32 h 64"/>
                <a:gd name="T10" fmla="*/ 20 w 40"/>
                <a:gd name="T11" fmla="*/ 16 h 64"/>
                <a:gd name="T12" fmla="*/ 0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0"/>
                  </a:moveTo>
                  <a:lnTo>
                    <a:pt x="0" y="32"/>
                  </a:ln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2804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860" y="2086"/>
              <a:ext cx="40" cy="62"/>
            </a:xfrm>
            <a:custGeom>
              <a:avLst/>
              <a:gdLst>
                <a:gd name="T0" fmla="*/ 40 w 40"/>
                <a:gd name="T1" fmla="*/ 32 h 62"/>
                <a:gd name="T2" fmla="*/ 20 w 40"/>
                <a:gd name="T3" fmla="*/ 46 h 62"/>
                <a:gd name="T4" fmla="*/ 0 w 40"/>
                <a:gd name="T5" fmla="*/ 62 h 62"/>
                <a:gd name="T6" fmla="*/ 0 w 40"/>
                <a:gd name="T7" fmla="*/ 32 h 62"/>
                <a:gd name="T8" fmla="*/ 0 w 40"/>
                <a:gd name="T9" fmla="*/ 0 h 62"/>
                <a:gd name="T10" fmla="*/ 20 w 40"/>
                <a:gd name="T11" fmla="*/ 16 h 62"/>
                <a:gd name="T12" fmla="*/ 40 w 40"/>
                <a:gd name="T13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40" y="32"/>
                  </a:moveTo>
                  <a:lnTo>
                    <a:pt x="20" y="46"/>
                  </a:lnTo>
                  <a:lnTo>
                    <a:pt x="0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860" y="2172"/>
              <a:ext cx="40" cy="64"/>
            </a:xfrm>
            <a:custGeom>
              <a:avLst/>
              <a:gdLst>
                <a:gd name="T0" fmla="*/ 40 w 40"/>
                <a:gd name="T1" fmla="*/ 32 h 64"/>
                <a:gd name="T2" fmla="*/ 20 w 40"/>
                <a:gd name="T3" fmla="*/ 48 h 64"/>
                <a:gd name="T4" fmla="*/ 0 w 40"/>
                <a:gd name="T5" fmla="*/ 64 h 64"/>
                <a:gd name="T6" fmla="*/ 0 w 40"/>
                <a:gd name="T7" fmla="*/ 32 h 64"/>
                <a:gd name="T8" fmla="*/ 0 w 40"/>
                <a:gd name="T9" fmla="*/ 0 h 64"/>
                <a:gd name="T10" fmla="*/ 20 w 40"/>
                <a:gd name="T11" fmla="*/ 16 h 64"/>
                <a:gd name="T12" fmla="*/ 4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40" y="32"/>
                  </a:moveTo>
                  <a:lnTo>
                    <a:pt x="20" y="48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916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804" y="2216"/>
              <a:ext cx="40" cy="62"/>
            </a:xfrm>
            <a:custGeom>
              <a:avLst/>
              <a:gdLst>
                <a:gd name="T0" fmla="*/ 0 w 40"/>
                <a:gd name="T1" fmla="*/ 30 h 62"/>
                <a:gd name="T2" fmla="*/ 0 w 40"/>
                <a:gd name="T3" fmla="*/ 62 h 62"/>
                <a:gd name="T4" fmla="*/ 20 w 40"/>
                <a:gd name="T5" fmla="*/ 46 h 62"/>
                <a:gd name="T6" fmla="*/ 40 w 40"/>
                <a:gd name="T7" fmla="*/ 30 h 62"/>
                <a:gd name="T8" fmla="*/ 20 w 40"/>
                <a:gd name="T9" fmla="*/ 16 h 62"/>
                <a:gd name="T10" fmla="*/ 0 w 40"/>
                <a:gd name="T11" fmla="*/ 0 h 62"/>
                <a:gd name="T12" fmla="*/ 0 w 40"/>
                <a:gd name="T13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0" y="30"/>
                  </a:moveTo>
                  <a:lnTo>
                    <a:pt x="0" y="62"/>
                  </a:lnTo>
                  <a:lnTo>
                    <a:pt x="20" y="46"/>
                  </a:lnTo>
                  <a:lnTo>
                    <a:pt x="40" y="30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924549"/>
            <a:ext cx="5239400" cy="4008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CB4A-2B3B-453A-9C3E-9453DC9F5F50}" type="datetime1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36600" y="1403036"/>
            <a:ext cx="10713600" cy="27699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208600" y="1924549"/>
            <a:ext cx="5241600" cy="400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208600" y="3524823"/>
            <a:ext cx="5241600" cy="1814400"/>
          </a:xfrm>
          <a:solidFill>
            <a:schemeClr val="tx1"/>
          </a:solidFill>
        </p:spPr>
        <p:txBody>
          <a:bodyPr lIns="144000" tIns="118800" rIns="144000" bIns="144000"/>
          <a:lstStyle>
            <a:lvl1pPr>
              <a:lnSpc>
                <a:spcPct val="100000"/>
              </a:lnSpc>
              <a:spcAft>
                <a:spcPts val="1200"/>
              </a:spcAft>
              <a:defRPr sz="18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4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1128467" y="550535"/>
            <a:ext cx="321733" cy="374650"/>
            <a:chOff x="2804" y="2042"/>
            <a:chExt cx="152" cy="236"/>
          </a:xfrm>
          <a:solidFill>
            <a:schemeClr val="tx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2804" y="2042"/>
              <a:ext cx="40" cy="64"/>
            </a:xfrm>
            <a:custGeom>
              <a:avLst/>
              <a:gdLst>
                <a:gd name="T0" fmla="*/ 0 w 40"/>
                <a:gd name="T1" fmla="*/ 0 h 64"/>
                <a:gd name="T2" fmla="*/ 0 w 40"/>
                <a:gd name="T3" fmla="*/ 32 h 64"/>
                <a:gd name="T4" fmla="*/ 0 w 40"/>
                <a:gd name="T5" fmla="*/ 64 h 64"/>
                <a:gd name="T6" fmla="*/ 20 w 40"/>
                <a:gd name="T7" fmla="*/ 48 h 64"/>
                <a:gd name="T8" fmla="*/ 40 w 40"/>
                <a:gd name="T9" fmla="*/ 32 h 64"/>
                <a:gd name="T10" fmla="*/ 20 w 40"/>
                <a:gd name="T11" fmla="*/ 16 h 64"/>
                <a:gd name="T12" fmla="*/ 0 w 40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0"/>
                  </a:moveTo>
                  <a:lnTo>
                    <a:pt x="0" y="32"/>
                  </a:ln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804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60" y="2086"/>
              <a:ext cx="40" cy="62"/>
            </a:xfrm>
            <a:custGeom>
              <a:avLst/>
              <a:gdLst>
                <a:gd name="T0" fmla="*/ 40 w 40"/>
                <a:gd name="T1" fmla="*/ 32 h 62"/>
                <a:gd name="T2" fmla="*/ 20 w 40"/>
                <a:gd name="T3" fmla="*/ 46 h 62"/>
                <a:gd name="T4" fmla="*/ 0 w 40"/>
                <a:gd name="T5" fmla="*/ 62 h 62"/>
                <a:gd name="T6" fmla="*/ 0 w 40"/>
                <a:gd name="T7" fmla="*/ 32 h 62"/>
                <a:gd name="T8" fmla="*/ 0 w 40"/>
                <a:gd name="T9" fmla="*/ 0 h 62"/>
                <a:gd name="T10" fmla="*/ 20 w 40"/>
                <a:gd name="T11" fmla="*/ 16 h 62"/>
                <a:gd name="T12" fmla="*/ 40 w 40"/>
                <a:gd name="T13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40" y="32"/>
                  </a:moveTo>
                  <a:lnTo>
                    <a:pt x="20" y="46"/>
                  </a:lnTo>
                  <a:lnTo>
                    <a:pt x="0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2860" y="2172"/>
              <a:ext cx="40" cy="64"/>
            </a:xfrm>
            <a:custGeom>
              <a:avLst/>
              <a:gdLst>
                <a:gd name="T0" fmla="*/ 40 w 40"/>
                <a:gd name="T1" fmla="*/ 32 h 64"/>
                <a:gd name="T2" fmla="*/ 20 w 40"/>
                <a:gd name="T3" fmla="*/ 48 h 64"/>
                <a:gd name="T4" fmla="*/ 0 w 40"/>
                <a:gd name="T5" fmla="*/ 64 h 64"/>
                <a:gd name="T6" fmla="*/ 0 w 40"/>
                <a:gd name="T7" fmla="*/ 32 h 64"/>
                <a:gd name="T8" fmla="*/ 0 w 40"/>
                <a:gd name="T9" fmla="*/ 0 h 64"/>
                <a:gd name="T10" fmla="*/ 20 w 40"/>
                <a:gd name="T11" fmla="*/ 16 h 64"/>
                <a:gd name="T12" fmla="*/ 4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40" y="32"/>
                  </a:moveTo>
                  <a:lnTo>
                    <a:pt x="20" y="48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0" y="16"/>
                  </a:lnTo>
                  <a:lnTo>
                    <a:pt x="4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2916" y="2128"/>
              <a:ext cx="40" cy="64"/>
            </a:xfrm>
            <a:custGeom>
              <a:avLst/>
              <a:gdLst>
                <a:gd name="T0" fmla="*/ 0 w 40"/>
                <a:gd name="T1" fmla="*/ 32 h 64"/>
                <a:gd name="T2" fmla="*/ 0 w 40"/>
                <a:gd name="T3" fmla="*/ 64 h 64"/>
                <a:gd name="T4" fmla="*/ 20 w 40"/>
                <a:gd name="T5" fmla="*/ 48 h 64"/>
                <a:gd name="T6" fmla="*/ 40 w 40"/>
                <a:gd name="T7" fmla="*/ 32 h 64"/>
                <a:gd name="T8" fmla="*/ 20 w 40"/>
                <a:gd name="T9" fmla="*/ 16 h 64"/>
                <a:gd name="T10" fmla="*/ 0 w 40"/>
                <a:gd name="T11" fmla="*/ 0 h 64"/>
                <a:gd name="T12" fmla="*/ 0 w 4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4">
                  <a:moveTo>
                    <a:pt x="0" y="32"/>
                  </a:moveTo>
                  <a:lnTo>
                    <a:pt x="0" y="64"/>
                  </a:lnTo>
                  <a:lnTo>
                    <a:pt x="20" y="48"/>
                  </a:lnTo>
                  <a:lnTo>
                    <a:pt x="4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2804" y="2216"/>
              <a:ext cx="40" cy="62"/>
            </a:xfrm>
            <a:custGeom>
              <a:avLst/>
              <a:gdLst>
                <a:gd name="T0" fmla="*/ 0 w 40"/>
                <a:gd name="T1" fmla="*/ 30 h 62"/>
                <a:gd name="T2" fmla="*/ 0 w 40"/>
                <a:gd name="T3" fmla="*/ 62 h 62"/>
                <a:gd name="T4" fmla="*/ 20 w 40"/>
                <a:gd name="T5" fmla="*/ 46 h 62"/>
                <a:gd name="T6" fmla="*/ 40 w 40"/>
                <a:gd name="T7" fmla="*/ 30 h 62"/>
                <a:gd name="T8" fmla="*/ 20 w 40"/>
                <a:gd name="T9" fmla="*/ 16 h 62"/>
                <a:gd name="T10" fmla="*/ 0 w 40"/>
                <a:gd name="T11" fmla="*/ 0 h 62"/>
                <a:gd name="T12" fmla="*/ 0 w 40"/>
                <a:gd name="T13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2">
                  <a:moveTo>
                    <a:pt x="0" y="30"/>
                  </a:moveTo>
                  <a:lnTo>
                    <a:pt x="0" y="62"/>
                  </a:lnTo>
                  <a:lnTo>
                    <a:pt x="20" y="46"/>
                  </a:lnTo>
                  <a:lnTo>
                    <a:pt x="40" y="30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77-3553-4998-9056-AD3F4C0BC1CB}" type="datetime1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5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552"/>
            <a:ext cx="12192000" cy="5364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8F62-6FF1-4CB4-B3C3-C159BFC06125}" type="datetime1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8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600" y="433715"/>
            <a:ext cx="9652800" cy="5232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1924549"/>
            <a:ext cx="10713600" cy="4008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1000" y="6487245"/>
            <a:ext cx="19200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B62AA92-3648-4E4B-83DC-A6FD184C5053}" type="datetime1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600" y="6487245"/>
            <a:ext cx="8054400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1000" y="6487245"/>
            <a:ext cx="739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B83227F-2B78-45FA-ACDA-84C71C56D0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6" r:id="rId5"/>
    <p:sldLayoutId id="2147483657" r:id="rId6"/>
    <p:sldLayoutId id="2147483654" r:id="rId7"/>
    <p:sldLayoutId id="2147483655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6000"/>
        </a:lnSpc>
        <a:spcBef>
          <a:spcPts val="0"/>
        </a:spcBef>
        <a:buFont typeface="Arial" panose="020B0604020202020204" pitchFamily="34" charset="0"/>
        <a:buNone/>
        <a:defRPr sz="11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6000"/>
        </a:lnSpc>
        <a:spcBef>
          <a:spcPts val="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" indent="-90000" algn="l" defTabSz="914400" rtl="0" eaLnBrk="1" latinLnBrk="0" hangingPunct="1">
        <a:lnSpc>
          <a:spcPct val="136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00" indent="-126000" algn="l" defTabSz="914400" rtl="0" eaLnBrk="1" latinLnBrk="0" hangingPunct="1">
        <a:lnSpc>
          <a:spcPct val="136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06000" indent="-90000" algn="l" defTabSz="914400" rtl="0" eaLnBrk="1" latinLnBrk="0" hangingPunct="1">
        <a:lnSpc>
          <a:spcPct val="136000"/>
        </a:lnSpc>
        <a:spcBef>
          <a:spcPts val="0"/>
        </a:spcBef>
        <a:buClr>
          <a:schemeClr val="accent1"/>
        </a:buClr>
        <a:buSzPct val="80000"/>
        <a:buFont typeface="Wingdings 3" panose="05040102010807070707" pitchFamily="18" charset="2"/>
        <a:buChar char="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rockconsulting.sharepoint.com/sites/MPS_Mo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2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8A5C-C83E-42E4-9BD6-D1943F82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ntonio" panose="02000503000000000000" pitchFamily="2" charset="0"/>
              </a:rPr>
              <a:t>Engagements</a:t>
            </a:r>
            <a:endParaRPr lang="en-GB">
              <a:latin typeface="Antonio" panose="020005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769F-3E04-46DC-A557-1864ACF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3681-1D3C-49CB-AD58-63231E22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2</a:t>
            </a:fld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8FD22D-2A99-449D-9F97-043673447DB4}"/>
              </a:ext>
            </a:extLst>
          </p:cNvPr>
          <p:cNvSpPr/>
          <p:nvPr/>
        </p:nvSpPr>
        <p:spPr>
          <a:xfrm>
            <a:off x="9486864" y="201478"/>
            <a:ext cx="1224136" cy="1224136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BFFE92-4444-4B53-B890-E95A00844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37" y="392181"/>
            <a:ext cx="627552" cy="3148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5276FB-D04A-48F1-A677-0A4B1B35DC4F}"/>
              </a:ext>
            </a:extLst>
          </p:cNvPr>
          <p:cNvSpPr/>
          <p:nvPr/>
        </p:nvSpPr>
        <p:spPr>
          <a:xfrm>
            <a:off x="9409132" y="777542"/>
            <a:ext cx="1379598" cy="2880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Antonio" panose="02000503000000000000" pitchFamily="2" charset="0"/>
              </a:rPr>
              <a:t>Managed Professional Service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52DF56-A752-4150-941A-77F91075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47245"/>
              </p:ext>
            </p:extLst>
          </p:nvPr>
        </p:nvGraphicFramePr>
        <p:xfrm>
          <a:off x="749544" y="2075384"/>
          <a:ext cx="10714037" cy="3413069"/>
        </p:xfrm>
        <a:graphic>
          <a:graphicData uri="http://schemas.openxmlformats.org/drawingml/2006/table">
            <a:tbl>
              <a:tblPr firstRow="1" firstCol="1" bandRow="1"/>
              <a:tblGrid>
                <a:gridCol w="2072907">
                  <a:extLst>
                    <a:ext uri="{9D8B030D-6E8A-4147-A177-3AD203B41FA5}">
                      <a16:colId xmlns:a16="http://schemas.microsoft.com/office/drawing/2014/main" val="257293178"/>
                    </a:ext>
                  </a:extLst>
                </a:gridCol>
                <a:gridCol w="337450">
                  <a:extLst>
                    <a:ext uri="{9D8B030D-6E8A-4147-A177-3AD203B41FA5}">
                      <a16:colId xmlns:a16="http://schemas.microsoft.com/office/drawing/2014/main" val="622913740"/>
                    </a:ext>
                  </a:extLst>
                </a:gridCol>
                <a:gridCol w="566434">
                  <a:extLst>
                    <a:ext uri="{9D8B030D-6E8A-4147-A177-3AD203B41FA5}">
                      <a16:colId xmlns:a16="http://schemas.microsoft.com/office/drawing/2014/main" val="3275134708"/>
                    </a:ext>
                  </a:extLst>
                </a:gridCol>
                <a:gridCol w="952091">
                  <a:extLst>
                    <a:ext uri="{9D8B030D-6E8A-4147-A177-3AD203B41FA5}">
                      <a16:colId xmlns:a16="http://schemas.microsoft.com/office/drawing/2014/main" val="59450049"/>
                    </a:ext>
                  </a:extLst>
                </a:gridCol>
                <a:gridCol w="940039">
                  <a:extLst>
                    <a:ext uri="{9D8B030D-6E8A-4147-A177-3AD203B41FA5}">
                      <a16:colId xmlns:a16="http://schemas.microsoft.com/office/drawing/2014/main" val="1111998133"/>
                    </a:ext>
                  </a:extLst>
                </a:gridCol>
                <a:gridCol w="1301593">
                  <a:extLst>
                    <a:ext uri="{9D8B030D-6E8A-4147-A177-3AD203B41FA5}">
                      <a16:colId xmlns:a16="http://schemas.microsoft.com/office/drawing/2014/main" val="3987961424"/>
                    </a:ext>
                  </a:extLst>
                </a:gridCol>
                <a:gridCol w="988246">
                  <a:extLst>
                    <a:ext uri="{9D8B030D-6E8A-4147-A177-3AD203B41FA5}">
                      <a16:colId xmlns:a16="http://schemas.microsoft.com/office/drawing/2014/main" val="812779876"/>
                    </a:ext>
                  </a:extLst>
                </a:gridCol>
                <a:gridCol w="879780">
                  <a:extLst>
                    <a:ext uri="{9D8B030D-6E8A-4147-A177-3AD203B41FA5}">
                      <a16:colId xmlns:a16="http://schemas.microsoft.com/office/drawing/2014/main" val="3459545445"/>
                    </a:ext>
                  </a:extLst>
                </a:gridCol>
                <a:gridCol w="1494421">
                  <a:extLst>
                    <a:ext uri="{9D8B030D-6E8A-4147-A177-3AD203B41FA5}">
                      <a16:colId xmlns:a16="http://schemas.microsoft.com/office/drawing/2014/main" val="1668633123"/>
                    </a:ext>
                  </a:extLst>
                </a:gridCol>
                <a:gridCol w="590538">
                  <a:extLst>
                    <a:ext uri="{9D8B030D-6E8A-4147-A177-3AD203B41FA5}">
                      <a16:colId xmlns:a16="http://schemas.microsoft.com/office/drawing/2014/main" val="2298029502"/>
                    </a:ext>
                  </a:extLst>
                </a:gridCol>
                <a:gridCol w="590538">
                  <a:extLst>
                    <a:ext uri="{9D8B030D-6E8A-4147-A177-3AD203B41FA5}">
                      <a16:colId xmlns:a16="http://schemas.microsoft.com/office/drawing/2014/main" val="83747691"/>
                    </a:ext>
                  </a:extLst>
                </a:gridCol>
              </a:tblGrid>
              <a:tr h="3398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3rd Party Org Name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Cat Level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Support Level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Certification Goal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Initial GAP Score (NC %)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Date Full Report Posted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Current GAP Score (NC %)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Score Change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Last Catch-Up Request Sent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Contacted</a:t>
                      </a:r>
                      <a:endParaRPr lang="en-GB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17696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Community Chaplaincy Norfolk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82.00%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Oct-21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4.54%</a:t>
                      </a:r>
                      <a:endParaRPr lang="en-GB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Hugely Reduced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Were already in dialogue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48752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 Way Tenancy Solutions CIC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94.74%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90.00%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Slight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04705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Step Together Volunteering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CE+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85.71%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10/05/2021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85.71%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03504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South West Community Chaplaincy Ltd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CE+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50.00%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50.00%</a:t>
                      </a:r>
                      <a:endParaRPr lang="en-GB" sz="9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49236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Sussex Pathways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CE+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71.43%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71.43%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55538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C2C Social Action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76.19%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76.19%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73988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Ameina Centre CIC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57.14%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10/12/2021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57.14%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32851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CleanSheetⁱ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Individual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ISO27001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17/06/2021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2222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Nottingham Women's Centre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Individual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72.73%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10/04/2021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72.73%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302971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Community Led Initiatives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72.72%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10/12/2021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0.00%</a:t>
                      </a:r>
                      <a:endParaRPr lang="en-GB" sz="9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Fully Reduced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28/01/2022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72867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Women's Community Matters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Individual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29/11/2021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785197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The Women's Centre Cornwall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None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N/A*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N/A*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 121 Support requested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567738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Circles South West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CE+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80.95%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80.95%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05570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BWC (Brighton Women's Centre)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Individual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68.18%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10/04/2021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31.82%</a:t>
                      </a:r>
                      <a:endParaRPr lang="en-GB" sz="9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Improved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25/02/2022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91712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Circles South East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CE+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85.00%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19/10/2021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85.00%</a:t>
                      </a:r>
                      <a:endParaRPr lang="en-GB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No response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76562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Women's Work (Derbyshire) Ltd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Individual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23.80%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10/06/2021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9.52%</a:t>
                      </a:r>
                      <a:endParaRPr lang="en-GB" sz="9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Hugely Reduced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03/12/2021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72933"/>
                  </a:ext>
                </a:extLst>
              </a:tr>
              <a:tr h="180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 Mungo's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Group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IASME Gold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N/A*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N/A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14/03/2022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Yes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231" marR="7231" marT="72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2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8A5C-C83E-42E4-9BD6-D1943F82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ntonio"/>
              </a:rPr>
              <a:t>Engagement Status</a:t>
            </a:r>
            <a:endParaRPr lang="en-US">
              <a:latin typeface="Antonio" panose="02000503000000000000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769F-3E04-46DC-A557-1864ACF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3681-1D3C-49CB-AD58-63231E22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t>3</a:t>
            </a:fld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8FD22D-2A99-449D-9F97-043673447DB4}"/>
              </a:ext>
            </a:extLst>
          </p:cNvPr>
          <p:cNvSpPr/>
          <p:nvPr/>
        </p:nvSpPr>
        <p:spPr>
          <a:xfrm>
            <a:off x="9624392" y="253810"/>
            <a:ext cx="1224136" cy="1224136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BFFE92-4444-4B53-B890-E95A00844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65" y="444513"/>
            <a:ext cx="627552" cy="3148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5276FB-D04A-48F1-A677-0A4B1B35DC4F}"/>
              </a:ext>
            </a:extLst>
          </p:cNvPr>
          <p:cNvSpPr/>
          <p:nvPr/>
        </p:nvSpPr>
        <p:spPr>
          <a:xfrm>
            <a:off x="9546660" y="829874"/>
            <a:ext cx="1379598" cy="2880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Antonio" panose="02000503000000000000" pitchFamily="2" charset="0"/>
              </a:rPr>
              <a:t>Managed Professional Service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8993C27-B021-40CD-A007-CD355401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84" y="1783357"/>
            <a:ext cx="6246258" cy="37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16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 Payroll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AA517-E61B-497C-9E76-10608F3AE700}"/>
              </a:ext>
            </a:extLst>
          </p:cNvPr>
          <p:cNvSpPr txBox="1"/>
          <p:nvPr/>
        </p:nvSpPr>
        <p:spPr>
          <a:xfrm>
            <a:off x="564874" y="394481"/>
            <a:ext cx="281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Antonio" panose="02000503000000000000" pitchFamily="2" charset="0"/>
              </a:rPr>
              <a:t>User definitions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316CAC-2B52-485C-AEEE-BCC165DB937B}"/>
              </a:ext>
            </a:extLst>
          </p:cNvPr>
          <p:cNvSpPr/>
          <p:nvPr/>
        </p:nvSpPr>
        <p:spPr>
          <a:xfrm>
            <a:off x="9624392" y="253810"/>
            <a:ext cx="1224136" cy="1224136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5100034-ABE6-4CE7-9507-3A0066C56E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65" y="444513"/>
            <a:ext cx="627552" cy="31488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DB004F5-12DA-4033-AB38-9F3304BE65EA}"/>
              </a:ext>
            </a:extLst>
          </p:cNvPr>
          <p:cNvSpPr/>
          <p:nvPr/>
        </p:nvSpPr>
        <p:spPr>
          <a:xfrm>
            <a:off x="9546660" y="829874"/>
            <a:ext cx="1379598" cy="2880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Antonio" panose="02000503000000000000" pitchFamily="2" charset="0"/>
              </a:rPr>
              <a:t>Managed Professional Service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FBC882-EAEC-40B6-A4BF-67376F54B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61514"/>
              </p:ext>
            </p:extLst>
          </p:nvPr>
        </p:nvGraphicFramePr>
        <p:xfrm>
          <a:off x="373818" y="1555320"/>
          <a:ext cx="10714038" cy="3840480"/>
        </p:xfrm>
        <a:graphic>
          <a:graphicData uri="http://schemas.openxmlformats.org/drawingml/2006/table">
            <a:tbl>
              <a:tblPr/>
              <a:tblGrid>
                <a:gridCol w="4476894">
                  <a:extLst>
                    <a:ext uri="{9D8B030D-6E8A-4147-A177-3AD203B41FA5}">
                      <a16:colId xmlns:a16="http://schemas.microsoft.com/office/drawing/2014/main" val="1328347773"/>
                    </a:ext>
                  </a:extLst>
                </a:gridCol>
                <a:gridCol w="6237144">
                  <a:extLst>
                    <a:ext uri="{9D8B030D-6E8A-4147-A177-3AD203B41FA5}">
                      <a16:colId xmlns:a16="http://schemas.microsoft.com/office/drawing/2014/main" val="2168149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As a supplier, I need to... 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</a:rPr>
                        <a:t>So I can... 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3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Know what the Dynamic Framework is, and whether I comply with it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Ensure I'm eligible to work with HMPPS, and operate using systems designed to cope with cyber attacks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8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Understand why I need cyber security certification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Ensure I'm protecting the identities of ex-offenders we support </a:t>
                      </a:r>
                      <a:endParaRPr lang="en-GB">
                        <a:effectLst/>
                      </a:endParaRPr>
                    </a:p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>
                        <a:effectLst/>
                      </a:endParaRPr>
                    </a:p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Show my commitment to cyber security, become a certified supplier and work with HMPPS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1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Know the difference between Cyber Essentials, Cyber Essentials Plus and IASME Gold, as well as when I need to apply for them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Decide which certification is needed, and identify the right one for my organisation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75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Know what the criteria is for Cyber Essentials Plus and IASME Gold, plus any deadlines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Complete my application correctly and on time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8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Know where I apply/register for the Cyber Essentials (Cyber Essentials Plus, IASME Gold) scheme 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Become a certified supplier, work with HMPPS, support ex-offenders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1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Understand what each certification covers, and the steps involved in the process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</a:rPr>
                        <a:t>Know what I'll be purchasing and prepare for each step 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12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Understand the technical updates my IT team must introduce, plus guidance on how to do this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5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Know the IT policies I should introduce to my organisation, plus guidance on how to do this 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282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9AA3928-5EC8-4DF1-B2F3-C30FB99F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022" y="53342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Off Payroll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3227F-2B78-45FA-ACDA-84C71C56D0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AA517-E61B-497C-9E76-10608F3AE700}"/>
              </a:ext>
            </a:extLst>
          </p:cNvPr>
          <p:cNvSpPr txBox="1"/>
          <p:nvPr/>
        </p:nvSpPr>
        <p:spPr>
          <a:xfrm>
            <a:off x="564874" y="394481"/>
            <a:ext cx="6573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Antonio" panose="02000503000000000000" pitchFamily="2" charset="0"/>
              </a:rPr>
              <a:t>Customer Maturity Decision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9D195-E9D6-4EFC-977E-62297E71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8" y="1268760"/>
            <a:ext cx="7379583" cy="4653136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B316CAC-2B52-485C-AEEE-BCC165DB937B}"/>
              </a:ext>
            </a:extLst>
          </p:cNvPr>
          <p:cNvSpPr/>
          <p:nvPr/>
        </p:nvSpPr>
        <p:spPr>
          <a:xfrm>
            <a:off x="9624392" y="253810"/>
            <a:ext cx="1224136" cy="1224136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5100034-ABE6-4CE7-9507-3A0066C56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65" y="444513"/>
            <a:ext cx="627552" cy="31488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DB004F5-12DA-4033-AB38-9F3304BE65EA}"/>
              </a:ext>
            </a:extLst>
          </p:cNvPr>
          <p:cNvSpPr/>
          <p:nvPr/>
        </p:nvSpPr>
        <p:spPr>
          <a:xfrm>
            <a:off x="9546660" y="829874"/>
            <a:ext cx="1379598" cy="2880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Antonio" panose="02000503000000000000" pitchFamily="2" charset="0"/>
              </a:rPr>
              <a:t>Managed Professional Service</a:t>
            </a:r>
          </a:p>
        </p:txBody>
      </p:sp>
    </p:spTree>
    <p:extLst>
      <p:ext uri="{BB962C8B-B14F-4D97-AF65-F5344CB8AC3E}">
        <p14:creationId xmlns:p14="http://schemas.microsoft.com/office/powerpoint/2010/main" val="155942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B9F134D-51BF-480E-806A-E7DFD420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600" y="2573002"/>
            <a:ext cx="5239400" cy="27113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6600" y="6487245"/>
            <a:ext cx="8054400" cy="169277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>
                <a:latin typeface="+mn-lt"/>
                <a:ea typeface="+mn-ea"/>
                <a:cs typeface="+mn-cs"/>
              </a:rPr>
              <a:t>Off Payroll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11000" y="6487245"/>
            <a:ext cx="739200" cy="16927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B83227F-2B78-45FA-ACDA-84C71C56D064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AA517-E61B-497C-9E76-10608F3AE700}"/>
              </a:ext>
            </a:extLst>
          </p:cNvPr>
          <p:cNvSpPr txBox="1"/>
          <p:nvPr/>
        </p:nvSpPr>
        <p:spPr>
          <a:xfrm>
            <a:off x="736600" y="1403036"/>
            <a:ext cx="3631208" cy="11699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Reviewing - Customer Data structure</a:t>
            </a:r>
          </a:p>
          <a:p>
            <a:pPr>
              <a:spcAft>
                <a:spcPts val="600"/>
              </a:spcAft>
            </a:pPr>
            <a:r>
              <a:rPr lang="en-US" b="0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Tidying / simplifying templates</a:t>
            </a:r>
          </a:p>
        </p:txBody>
      </p:sp>
      <p:sp>
        <p:nvSpPr>
          <p:cNvPr id="71" name="Title 5">
            <a:extLst>
              <a:ext uri="{FF2B5EF4-FFF2-40B4-BE49-F238E27FC236}">
                <a16:creationId xmlns:a16="http://schemas.microsoft.com/office/drawing/2014/main" id="{7A8D00CF-710B-131E-5463-70F7902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33715"/>
            <a:ext cx="9652800" cy="523220"/>
          </a:xfrm>
        </p:spPr>
        <p:txBody>
          <a:bodyPr/>
          <a:lstStyle/>
          <a:p>
            <a:r>
              <a:rPr lang="en-US"/>
              <a:t>Document Structure </a:t>
            </a:r>
          </a:p>
        </p:txBody>
      </p:sp>
      <p:sp>
        <p:nvSpPr>
          <p:cNvPr id="73" name="Content Placeholder 6">
            <a:extLst>
              <a:ext uri="{FF2B5EF4-FFF2-40B4-BE49-F238E27FC236}">
                <a16:creationId xmlns:a16="http://schemas.microsoft.com/office/drawing/2014/main" id="{9030B2BB-5E90-E7A3-B2CE-360A456619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8600" y="1924549"/>
            <a:ext cx="5241600" cy="4006800"/>
          </a:xfrm>
        </p:spPr>
        <p:txBody>
          <a:bodyPr/>
          <a:lstStyle/>
          <a:p>
            <a:r>
              <a:rPr lang="en-US"/>
              <a:t>Extranet set up</a:t>
            </a:r>
          </a:p>
          <a:p>
            <a:endParaRPr lang="en-US"/>
          </a:p>
          <a:p>
            <a:r>
              <a:rPr lang="en-US"/>
              <a:t>Link -  </a:t>
            </a:r>
            <a:r>
              <a:rPr lang="en-US">
                <a:hlinkClick r:id="rId3"/>
              </a:rPr>
              <a:t>https://redrockconsulting.sharepoint.com/sites/MPS_MoJ/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790ABC-FB85-406D-8800-1941CC63B575}"/>
              </a:ext>
            </a:extLst>
          </p:cNvPr>
          <p:cNvSpPr/>
          <p:nvPr/>
        </p:nvSpPr>
        <p:spPr>
          <a:xfrm>
            <a:off x="9624392" y="253810"/>
            <a:ext cx="1224136" cy="1224136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4F89D-3653-47BC-95AA-FA0C65DF1A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65" y="444513"/>
            <a:ext cx="627552" cy="3148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6DD54-F103-466C-AD4B-9EAC27F02121}"/>
              </a:ext>
            </a:extLst>
          </p:cNvPr>
          <p:cNvSpPr/>
          <p:nvPr/>
        </p:nvSpPr>
        <p:spPr>
          <a:xfrm>
            <a:off x="9546660" y="829874"/>
            <a:ext cx="1379598" cy="2880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Antonio" panose="02000503000000000000" pitchFamily="2" charset="0"/>
              </a:rPr>
              <a:t>Managed Professional Service</a:t>
            </a:r>
          </a:p>
        </p:txBody>
      </p:sp>
    </p:spTree>
    <p:extLst>
      <p:ext uri="{BB962C8B-B14F-4D97-AF65-F5344CB8AC3E}">
        <p14:creationId xmlns:p14="http://schemas.microsoft.com/office/powerpoint/2010/main" val="178658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Rock Theme Master">
  <a:themeElements>
    <a:clrScheme name="RedRock">
      <a:dk1>
        <a:sysClr val="windowText" lastClr="000000"/>
      </a:dk1>
      <a:lt1>
        <a:sysClr val="window" lastClr="FFFFFF"/>
      </a:lt1>
      <a:dk2>
        <a:srgbClr val="B3B2B2"/>
      </a:dk2>
      <a:lt2>
        <a:srgbClr val="F4F4F4"/>
      </a:lt2>
      <a:accent1>
        <a:srgbClr val="B90B2E"/>
      </a:accent1>
      <a:accent2>
        <a:srgbClr val="5F1C25"/>
      </a:accent2>
      <a:accent3>
        <a:srgbClr val="878786"/>
      </a:accent3>
      <a:accent4>
        <a:srgbClr val="000000"/>
      </a:accent4>
      <a:accent5>
        <a:srgbClr val="9F767C"/>
      </a:accent5>
      <a:accent6>
        <a:srgbClr val="575656"/>
      </a:accent6>
      <a:hlink>
        <a:srgbClr val="000000"/>
      </a:hlink>
      <a:folHlink>
        <a:srgbClr val="B90B2E"/>
      </a:folHlink>
    </a:clrScheme>
    <a:fontScheme name="RedRoc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F497D1AE5066469DDD17F4C4DE4B8C" ma:contentTypeVersion="4" ma:contentTypeDescription="Create a new document." ma:contentTypeScope="" ma:versionID="ecd8b7f5857d1155a920b156a105b6c6">
  <xsd:schema xmlns:xsd="http://www.w3.org/2001/XMLSchema" xmlns:xs="http://www.w3.org/2001/XMLSchema" xmlns:p="http://schemas.microsoft.com/office/2006/metadata/properties" xmlns:ns2="e85cf235-9003-4f5a-a3b9-a5718ecdcfd1" targetNamespace="http://schemas.microsoft.com/office/2006/metadata/properties" ma:root="true" ma:fieldsID="49bfb2e14db1fc2d0b45bc3f3969cc32" ns2:_="">
    <xsd:import namespace="e85cf235-9003-4f5a-a3b9-a5718ecdc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cf235-9003-4f5a-a3b9-a5718ecdc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ECFE12-B371-465F-9BEE-EBF70B018853}">
  <ds:schemaRefs>
    <ds:schemaRef ds:uri="e85cf235-9003-4f5a-a3b9-a5718ecdcf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649581-8756-4563-8248-DD8D625B50F1}"/>
</file>

<file path=customXml/itemProps3.xml><?xml version="1.0" encoding="utf-8"?>
<ds:datastoreItem xmlns:ds="http://schemas.openxmlformats.org/officeDocument/2006/customXml" ds:itemID="{FCB8495A-5C47-47F4-8884-7AF45927DD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RedRock Theme Master</vt:lpstr>
      <vt:lpstr>PowerPoint Presentation</vt:lpstr>
      <vt:lpstr>Engagements</vt:lpstr>
      <vt:lpstr>Engagement Status</vt:lpstr>
      <vt:lpstr>PowerPoint Presentation</vt:lpstr>
      <vt:lpstr>PowerPoint Presentation</vt:lpstr>
      <vt:lpstr>Document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Anthony.Gilbert@mhra.gov.uk</dc:creator>
  <cp:revision>1</cp:revision>
  <cp:lastPrinted>2018-03-14T18:41:12Z</cp:lastPrinted>
  <dcterms:created xsi:type="dcterms:W3CDTF">2017-07-05T17:00:42Z</dcterms:created>
  <dcterms:modified xsi:type="dcterms:W3CDTF">2022-03-18T11:24:21Z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0x01010001F497D1AE5066469DDD17F4C4DE4B8C</vt:lpwstr>
  </property>
</Properties>
</file>