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0" r:id="rId6"/>
    <p:sldId id="318" r:id="rId7"/>
    <p:sldId id="319" r:id="rId8"/>
    <p:sldId id="320" r:id="rId9"/>
    <p:sldId id="262" r:id="rId10"/>
    <p:sldId id="344" r:id="rId11"/>
    <p:sldId id="361" r:id="rId12"/>
    <p:sldId id="362" r:id="rId13"/>
    <p:sldId id="369" r:id="rId14"/>
    <p:sldId id="291" r:id="rId15"/>
    <p:sldId id="364" r:id="rId16"/>
    <p:sldId id="365" r:id="rId17"/>
    <p:sldId id="367" r:id="rId18"/>
    <p:sldId id="366" r:id="rId19"/>
    <p:sldId id="368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2870" autoAdjust="0"/>
  </p:normalViewPr>
  <p:slideViewPr>
    <p:cSldViewPr snapToGrid="0">
      <p:cViewPr varScale="1">
        <p:scale>
          <a:sx n="59" d="100"/>
          <a:sy n="59" d="100"/>
        </p:scale>
        <p:origin x="-192" y="-82"/>
      </p:cViewPr>
      <p:guideLst>
        <p:guide orient="horz" pos="2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接口只是个点，并不能说明谁和谁有关系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传统方式：独立分析是好的，用于实现就不好了。但全面综合分析是有缺陷的（不容易发现和提取复用单元）</a:t>
            </a:r>
            <a:endParaRPr lang="en-US" altLang="zh-CN" sz="1200" dirty="0" smtClean="0"/>
          </a:p>
          <a:p>
            <a:r>
              <a:rPr lang="zh-CN" altLang="en-US" sz="1200" dirty="0" smtClean="0"/>
              <a:t>父母包办：主动下传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一对多，实现方式复杂，效率低、易出问题！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整体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不是整体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上下线</a:t>
            </a:r>
            <a:r>
              <a:rPr lang="en-US" altLang="zh-CN" dirty="0" smtClean="0"/>
              <a:t>,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缺少全局观不能洞见问题和复用项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运行时的可见性和跟踪性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自主选择人生：我只关心我的需要（上游），到我这里就结束了；下游的我不管，由他们独立完成。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多对一，实现方式简单。效率高、可靠。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易于并行和异步处理。模块化思维。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前者像前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时代，后者像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时代。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TOGAF Enterprise Architecture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绑架数据之上的各种协议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容易整合现有系统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合久必分分久必合（新单体应用）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简化管理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接口只是个点，并不能说明谁和谁有关系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microsoft.com/office/2007/relationships/hdphoto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97480" y="1818640"/>
            <a:ext cx="2322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Nature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0" y="2969895"/>
            <a:ext cx="5586095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Start the era of data governance</a:t>
            </a:r>
            <a:endParaRPr lang="zh-CN" altLang="en-US" sz="24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Top-level business architecture visualization</a:t>
            </a:r>
            <a:br>
              <a:rPr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</a:br>
            <a:r>
              <a:rPr 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is “</a:t>
            </a:r>
            <a:r>
              <a:rPr lang="en-US" sz="240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making history</a:t>
            </a:r>
            <a:r>
              <a:rPr lang="en-US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”</a:t>
            </a:r>
            <a:endParaRPr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2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Xuebin Li</a:t>
            </a:r>
            <a:endParaRPr lang="en-US" altLang="zh-CN" sz="2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437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instance)(1)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38200" y="5381625"/>
            <a:ext cx="5180965" cy="98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temporal correlation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0685" y="1192530"/>
            <a:ext cx="4457700" cy="1063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spatial correlation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650" y="3263900"/>
            <a:ext cx="373443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/.../sales/order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7005" y="3263900"/>
            <a:ext cx="51733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/.../warehouse/order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35" name=" 135"/>
          <p:cNvSpPr/>
          <p:nvPr/>
        </p:nvSpPr>
        <p:spPr>
          <a:xfrm>
            <a:off x="4566285" y="3366770"/>
            <a:ext cx="1950720" cy="56324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62768" y="1763395"/>
            <a:ext cx="1589405" cy="37693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3900" b="1">
                <a:ln w="0" cmpd="sng">
                  <a:solidFill>
                    <a:schemeClr val="bg1"/>
                  </a:solidFill>
                  <a:prstDash val="solid"/>
                </a:ln>
                <a:blipFill>
                  <a:blip r:embed="rId1">
                    <a:alphaModFix amt="80000"/>
                  </a:blip>
                  <a:tile tx="69850" ty="0" sx="39000" sy="18000" flip="none" algn="b"/>
                </a:blipFill>
                <a:effectLst>
                  <a:glow rad="50800">
                    <a:srgbClr val="376C83">
                      <a:alpha val="23000"/>
                    </a:srgbClr>
                  </a:glow>
                  <a:innerShdw blurRad="63500" dist="25400" dir="5400000">
                    <a:prstClr val="black">
                      <a:alpha val="25000"/>
                    </a:prstClr>
                  </a:innerShdw>
                </a:effectLst>
              </a:rPr>
              <a:t>?</a:t>
            </a:r>
            <a:endParaRPr lang="en-US" altLang="zh-CN" sz="23900" b="1">
              <a:ln w="0" cmpd="sng">
                <a:solidFill>
                  <a:schemeClr val="bg1"/>
                </a:solidFill>
                <a:prstDash val="solid"/>
              </a:ln>
              <a:blipFill>
                <a:blip r:embed="rId1">
                  <a:alphaModFix amt="80000"/>
                </a:blip>
                <a:tile tx="69850" ty="0" sx="39000" sy="18000" flip="none" algn="b"/>
              </a:blipFill>
              <a:effectLst>
                <a:glow rad="50800">
                  <a:srgbClr val="376C83">
                    <a:alpha val="23000"/>
                  </a:srgbClr>
                </a:glow>
                <a:innerShdw blurRad="63500" dist="25400" dir="5400000">
                  <a:prstClr val="black">
                    <a:alpha val="25000"/>
                  </a:prstClr>
                </a:inn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42875" y="1544320"/>
            <a:ext cx="317627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input </a:t>
            </a:r>
            <a:r>
              <a:rPr lang="en-US" altLang="zh-CN" sz="3200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instance</a:t>
            </a:r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out of Nature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 141"/>
          <p:cNvSpPr/>
          <p:nvPr/>
        </p:nvSpPr>
        <p:spPr>
          <a:xfrm rot="2940000">
            <a:off x="2372360" y="2774315"/>
            <a:ext cx="59563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24800" y="4700905"/>
            <a:ext cx="3176270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call a converter out of Nature to generate target </a:t>
            </a:r>
            <a:r>
              <a:rPr lang="en-US" altLang="zh-CN" sz="3200" b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instance</a:t>
            </a:r>
            <a:endParaRPr lang="en-US" altLang="zh-CN" sz="3200" b="1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 141"/>
          <p:cNvSpPr/>
          <p:nvPr/>
        </p:nvSpPr>
        <p:spPr>
          <a:xfrm rot="2040000">
            <a:off x="5788025" y="4872990"/>
            <a:ext cx="154178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41"/>
          <p:cNvSpPr/>
          <p:nvPr/>
        </p:nvSpPr>
        <p:spPr>
          <a:xfrm rot="16200000">
            <a:off x="9023350" y="4180840"/>
            <a:ext cx="595630" cy="4445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0"/>
          <p:cNvSpPr/>
          <p:nvPr/>
        </p:nvSpPr>
        <p:spPr>
          <a:xfrm rot="9480000">
            <a:off x="3305810" y="2076450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10"/>
          <p:cNvSpPr/>
          <p:nvPr/>
        </p:nvSpPr>
        <p:spPr>
          <a:xfrm rot="12120000" flipH="1">
            <a:off x="8242935" y="2364105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10"/>
          <p:cNvSpPr/>
          <p:nvPr/>
        </p:nvSpPr>
        <p:spPr>
          <a:xfrm rot="12120000" flipV="1">
            <a:off x="1798320" y="4481830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0"/>
          <p:cNvSpPr/>
          <p:nvPr/>
        </p:nvSpPr>
        <p:spPr>
          <a:xfrm rot="9480000" flipH="1" flipV="1">
            <a:off x="5498465" y="4417695"/>
            <a:ext cx="2157095" cy="5143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42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instance)(2)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5820" y="3277758"/>
            <a:ext cx="33864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= f ( x )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0498" y="1636507"/>
            <a:ext cx="11248163" cy="1834291"/>
            <a:chOff x="220498" y="1636507"/>
            <a:chExt cx="11248163" cy="1834291"/>
          </a:xfrm>
        </p:grpSpPr>
        <p:sp>
          <p:nvSpPr>
            <p:cNvPr id="7" name="右箭头 6"/>
            <p:cNvSpPr/>
            <p:nvPr/>
          </p:nvSpPr>
          <p:spPr>
            <a:xfrm rot="19100640">
              <a:off x="7067624" y="285298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 rot="12969103">
              <a:off x="3523129" y="283953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 rot="16200000">
              <a:off x="5407771" y="2772933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07861" y="1976717"/>
              <a:ext cx="386080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upstream data</a:t>
              </a:r>
              <a:endPara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31440" y="1636507"/>
              <a:ext cx="2635885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convertor</a:t>
              </a:r>
              <a:endPara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20498" y="1976643"/>
              <a:ext cx="4644390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 sz="4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downstream data</a:t>
              </a:r>
              <a:endPara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074694" y="4733248"/>
            <a:ext cx="604298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= f </a:t>
            </a:r>
            <a:r>
              <a:rPr lang="en-US" altLang="zh-CN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(f (f (…))</a:t>
            </a:r>
            <a:endParaRPr lang="en-US" altLang="zh-CN" sz="7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365376" y="4437529"/>
            <a:ext cx="1143000" cy="29583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564265" y="5667248"/>
            <a:ext cx="4524375" cy="7683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Service decoupling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4279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Relation(release data from instance)(3)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035" y="3816350"/>
            <a:ext cx="331851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 process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4875" y="1475105"/>
            <a:ext cx="47625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lvl="0"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independent choice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025" y="2419350"/>
            <a:ext cx="2362200" cy="20193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36940" y="3816350"/>
            <a:ext cx="26466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deserialize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9" name=" 159"/>
          <p:cNvSpPr/>
          <p:nvPr/>
        </p:nvSpPr>
        <p:spPr>
          <a:xfrm rot="5400000">
            <a:off x="5200650" y="4848860"/>
            <a:ext cx="1249680" cy="7213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0"/>
          <p:cNvSpPr/>
          <p:nvPr/>
        </p:nvSpPr>
        <p:spPr>
          <a:xfrm rot="12360000" flipV="1">
            <a:off x="2054860" y="5053965"/>
            <a:ext cx="1638935" cy="5403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 10"/>
          <p:cNvSpPr/>
          <p:nvPr/>
        </p:nvSpPr>
        <p:spPr>
          <a:xfrm rot="9240000" flipH="1" flipV="1">
            <a:off x="8034020" y="4939665"/>
            <a:ext cx="1638935" cy="5403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2915" y="2419350"/>
            <a:ext cx="38144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easy to develop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3" name=" 10"/>
          <p:cNvSpPr/>
          <p:nvPr/>
        </p:nvSpPr>
        <p:spPr>
          <a:xfrm rot="12360000" flipV="1">
            <a:off x="1804035" y="3301365"/>
            <a:ext cx="1132205" cy="4381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98460" y="2419350"/>
            <a:ext cx="35433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effective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5" name=" 10"/>
          <p:cNvSpPr/>
          <p:nvPr/>
        </p:nvSpPr>
        <p:spPr>
          <a:xfrm rot="9240000" flipH="1" flipV="1">
            <a:off x="8919210" y="3301365"/>
            <a:ext cx="1132205" cy="4381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Nature is “making history”(Ensure data consistency)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52400" y="3458845"/>
            <a:ext cx="2684145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data instance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Primary key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8653" y="1567815"/>
            <a:ext cx="497205" cy="45078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7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{</a:t>
            </a:r>
            <a:endParaRPr lang="en-US" altLang="zh-CN" sz="287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3875" y="2640965"/>
            <a:ext cx="52819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where: /webShop/sales/order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0225" y="3594100"/>
            <a:ext cx="35115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when: operate time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3875" y="4624705"/>
            <a:ext cx="48488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event:  digest of Json object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36100" y="3898900"/>
            <a:ext cx="2619375" cy="23069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{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“orderID”:1223,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...,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”goods”:[...],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...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  <a:p>
            <a:r>
              <a:rPr lang="en-US" altLang="zh-CN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}</a:t>
            </a:r>
            <a:endParaRPr lang="en-US" altLang="zh-CN" sz="2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227" name=" 227"/>
          <p:cNvSpPr/>
          <p:nvPr/>
        </p:nvSpPr>
        <p:spPr>
          <a:xfrm>
            <a:off x="412750" y="1567815"/>
            <a:ext cx="2553970" cy="1478280"/>
          </a:xfrm>
          <a:prstGeom prst="wedgeEllipseCallout">
            <a:avLst>
              <a:gd name="adj1" fmla="val -4047"/>
              <a:gd name="adj2" fmla="val 7744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No modification</a:t>
            </a:r>
            <a:endParaRPr lang="en-US" altLang="zh-CN" sz="2400" dirty="0">
              <a:ln>
                <a:solidFill>
                  <a:srgbClr val="FFC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 227"/>
          <p:cNvSpPr/>
          <p:nvPr/>
        </p:nvSpPr>
        <p:spPr>
          <a:xfrm>
            <a:off x="412750" y="5024120"/>
            <a:ext cx="2553970" cy="1478280"/>
          </a:xfrm>
          <a:prstGeom prst="wedgeEllipseCallout">
            <a:avLst>
              <a:gd name="adj1" fmla="val -2711"/>
              <a:gd name="adj2" fmla="val -721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</a:rPr>
              <a:t>No deletion</a:t>
            </a:r>
            <a:endParaRPr lang="en-US" altLang="zh-CN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38930" y="1230630"/>
            <a:ext cx="6365875" cy="460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But y</a:t>
            </a:r>
            <a:r>
              <a:rPr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 can have multiple data instances of</a:t>
            </a:r>
            <a:r>
              <a:rPr sz="24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states</a:t>
            </a:r>
            <a:endParaRPr sz="24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8" name=" 138"/>
          <p:cNvSpPr/>
          <p:nvPr/>
        </p:nvSpPr>
        <p:spPr>
          <a:xfrm rot="20460000">
            <a:off x="3177540" y="1618615"/>
            <a:ext cx="942975" cy="27114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38"/>
          <p:cNvSpPr/>
          <p:nvPr/>
        </p:nvSpPr>
        <p:spPr>
          <a:xfrm rot="20580000" flipV="1">
            <a:off x="3339465" y="2009140"/>
            <a:ext cx="942975" cy="271145"/>
          </a:xfrm>
          <a:custGeom>
            <a:avLst/>
            <a:gdLst>
              <a:gd name="connsiteX0" fmla="*/ 3490883 w 6425473"/>
              <a:gd name="connsiteY0" fmla="*/ 0 h 4863270"/>
              <a:gd name="connsiteX1" fmla="*/ 6425473 w 6425473"/>
              <a:gd name="connsiteY1" fmla="*/ 696179 h 4863270"/>
              <a:gd name="connsiteX2" fmla="*/ 4232133 w 6425473"/>
              <a:gd name="connsiteY2" fmla="*/ 2766384 h 4863270"/>
              <a:gd name="connsiteX3" fmla="*/ 4647609 w 6425473"/>
              <a:gd name="connsiteY3" fmla="*/ 1326678 h 4863270"/>
              <a:gd name="connsiteX4" fmla="*/ 4641778 w 6425473"/>
              <a:gd name="connsiteY4" fmla="*/ 1329716 h 4863270"/>
              <a:gd name="connsiteX5" fmla="*/ 4096459 w 6425473"/>
              <a:gd name="connsiteY5" fmla="*/ 1685342 h 4863270"/>
              <a:gd name="connsiteX6" fmla="*/ 2683000 w 6425473"/>
              <a:gd name="connsiteY6" fmla="*/ 4597427 h 4863270"/>
              <a:gd name="connsiteX7" fmla="*/ 2732777 w 6425473"/>
              <a:gd name="connsiteY7" fmla="*/ 4863270 h 4863270"/>
              <a:gd name="connsiteX8" fmla="*/ 0 w 6425473"/>
              <a:gd name="connsiteY8" fmla="*/ 4863270 h 4863270"/>
              <a:gd name="connsiteX9" fmla="*/ 42368 w 6425473"/>
              <a:gd name="connsiteY9" fmla="*/ 4548035 h 4863270"/>
              <a:gd name="connsiteX10" fmla="*/ 128511 w 6425473"/>
              <a:gd name="connsiteY10" fmla="*/ 4203610 h 4863270"/>
              <a:gd name="connsiteX11" fmla="*/ 2025907 w 6425473"/>
              <a:gd name="connsiteY11" fmla="*/ 1990903 h 4863270"/>
              <a:gd name="connsiteX12" fmla="*/ 4366085 w 6425473"/>
              <a:gd name="connsiteY12" fmla="*/ 943894 h 4863270"/>
              <a:gd name="connsiteX13" fmla="*/ 4443493 w 6425473"/>
              <a:gd name="connsiteY13" fmla="*/ 916804 h 486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5473" h="4863270">
                <a:moveTo>
                  <a:pt x="3490883" y="0"/>
                </a:moveTo>
                <a:lnTo>
                  <a:pt x="6425473" y="696179"/>
                </a:lnTo>
                <a:lnTo>
                  <a:pt x="4232133" y="2766384"/>
                </a:lnTo>
                <a:lnTo>
                  <a:pt x="4647609" y="1326678"/>
                </a:lnTo>
                <a:lnTo>
                  <a:pt x="4641778" y="1329716"/>
                </a:lnTo>
                <a:cubicBezTo>
                  <a:pt x="4429768" y="1446313"/>
                  <a:pt x="4246367" y="1566217"/>
                  <a:pt x="4096459" y="1685342"/>
                </a:cubicBezTo>
                <a:cubicBezTo>
                  <a:pt x="2873051" y="2657524"/>
                  <a:pt x="2570763" y="3683103"/>
                  <a:pt x="2683000" y="4597427"/>
                </a:cubicBezTo>
                <a:lnTo>
                  <a:pt x="2732777" y="4863270"/>
                </a:lnTo>
                <a:lnTo>
                  <a:pt x="0" y="4863270"/>
                </a:lnTo>
                <a:lnTo>
                  <a:pt x="42368" y="4548035"/>
                </a:lnTo>
                <a:cubicBezTo>
                  <a:pt x="67414" y="4416026"/>
                  <a:pt x="97314" y="4297282"/>
                  <a:pt x="128511" y="4203610"/>
                </a:cubicBezTo>
                <a:cubicBezTo>
                  <a:pt x="325342" y="3485135"/>
                  <a:pt x="968015" y="2732695"/>
                  <a:pt x="2025907" y="1990903"/>
                </a:cubicBezTo>
                <a:cubicBezTo>
                  <a:pt x="2523774" y="1641794"/>
                  <a:pt x="3383053" y="1293382"/>
                  <a:pt x="4366085" y="943894"/>
                </a:cubicBezTo>
                <a:lnTo>
                  <a:pt x="4443493" y="9168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60240" y="1877060"/>
            <a:ext cx="5878830" cy="460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Allows Nature aotomatic </a:t>
            </a:r>
            <a:r>
              <a:rPr lang="en-US" sz="24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retry</a:t>
            </a:r>
            <a:endParaRPr lang="en-US" sz="24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5398" y="2829560"/>
            <a:ext cx="45612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Significance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28040" y="342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oriented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267075" y="5344795"/>
            <a:ext cx="8492490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real-time vitualization for design-time and run-time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3131185" y="1572260"/>
            <a:ext cx="8212455" cy="1226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global modeling and purl business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293495"/>
            <a:ext cx="2931160" cy="20224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934960" y="2531745"/>
            <a:ext cx="3938270" cy="70675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Completely decoupled </a:t>
            </a:r>
            <a:r>
              <a:rPr lang="en-US" altLang="zh-CN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 break the limitations</a:t>
            </a: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from technology</a:t>
            </a:r>
            <a:endParaRPr lang="zh-CN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735195"/>
            <a:ext cx="2931160" cy="1836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200025" y="3455035"/>
            <a:ext cx="4777740" cy="106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charset="0"/>
              <a:buChar char="l"/>
            </a:pP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Top-down Business Process Choreographer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20" y="2940685"/>
            <a:ext cx="2605405" cy="1952625"/>
          </a:xfrm>
          <a:prstGeom prst="rect">
            <a:avLst/>
          </a:prstGeom>
        </p:spPr>
      </p:pic>
      <p:sp>
        <p:nvSpPr>
          <p:cNvPr id="14" name="爆炸形 1 13"/>
          <p:cNvSpPr/>
          <p:nvPr/>
        </p:nvSpPr>
        <p:spPr>
          <a:xfrm>
            <a:off x="7388225" y="3104515"/>
            <a:ext cx="3288665" cy="125666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Insight into the business</a:t>
            </a:r>
            <a:endParaRPr lang="zh-CN" altLang="en-US" sz="2400" dirty="0" smtClean="0"/>
          </a:p>
        </p:txBody>
      </p:sp>
      <p:sp>
        <p:nvSpPr>
          <p:cNvPr id="15" name="爆炸形 1 14"/>
          <p:cNvSpPr/>
          <p:nvPr/>
        </p:nvSpPr>
        <p:spPr>
          <a:xfrm>
            <a:off x="8436610" y="4121150"/>
            <a:ext cx="3322955" cy="1223645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Technology 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euse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Strong restraint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1115" y="5826760"/>
            <a:ext cx="56197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After Nature: reality obeys truth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44115" y="1837055"/>
            <a:ext cx="58737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Before Nature: truth obeys reality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6035" y="2883535"/>
            <a:ext cx="3566160" cy="2286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58470" y="3488690"/>
            <a:ext cx="3493135" cy="10763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Don't compromise on technology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40420" y="5513070"/>
            <a:ext cx="3493135" cy="107632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is the </a:t>
            </a:r>
            <a:r>
              <a:rPr lang="zh-CN" altLang="en-US" sz="32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soul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of business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89545" y="2519680"/>
            <a:ext cx="414401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IT Service Management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317865" y="4274185"/>
            <a:ext cx="331978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20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Data Governance</a:t>
            </a:r>
            <a:endParaRPr lang="zh-CN" altLang="en-US" sz="3200">
              <a:ln w="10160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35" name=" 135"/>
          <p:cNvSpPr/>
          <p:nvPr/>
        </p:nvSpPr>
        <p:spPr>
          <a:xfrm rot="5400000">
            <a:off x="9200515" y="3384550"/>
            <a:ext cx="1159510" cy="596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Simplified programming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070" y="1691005"/>
            <a:ext cx="518414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Convertor is just a function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070" y="4335780"/>
            <a:ext cx="58508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Only one input and one output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045" y="2274570"/>
            <a:ext cx="3915410" cy="206121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only called by Nature and will retry when environment  error occured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1045" y="4987290"/>
            <a:ext cx="3915410" cy="156845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Input and output “Thing”s are defined in nature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21120" y="487680"/>
            <a:ext cx="29565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Only one goal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9445" y="1071245"/>
            <a:ext cx="5119370" cy="156845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use multiple convertors  for different goals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1120" y="2486025"/>
            <a:ext cx="2037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hot plug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9445" y="3137535"/>
            <a:ext cx="3068955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can retry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21120" y="3721100"/>
            <a:ext cx="42113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easy business update</a:t>
            </a:r>
            <a:endParaRPr lang="en-US" altLang="zh-CN" sz="3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89445" y="4403725"/>
            <a:ext cx="4682490" cy="206121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“Thing” can have version and different version can has independent orchestration</a:t>
            </a:r>
            <a:endParaRPr lang="en-US" altLang="zh-CN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0120" y="2701925"/>
            <a:ext cx="2824480" cy="132588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Thank you!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1026" name="Picture 2" descr="D:\data\李学斌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16713" y="2105340"/>
            <a:ext cx="2286000" cy="230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4354547" y="5380355"/>
            <a:ext cx="2818130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李学斌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llxxbb@yeah.com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Pain spot</a:t>
            </a:r>
            <a:endParaRPr lang="en-US" altLang="zh-CN" sz="40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Concepts</a:t>
            </a:r>
            <a:endParaRPr lang="en-US" altLang="zh-CN" sz="4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Significance</a:t>
            </a:r>
            <a:endParaRPr lang="en-US" altLang="zh-CN" sz="40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5027" y="2829560"/>
            <a:ext cx="35972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Pain spot</a:t>
            </a:r>
            <a:endParaRPr lang="en-US" altLang="zh-CN" sz="7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</a:t>
            </a:r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consistency </a:t>
            </a:r>
            <a:r>
              <a:rPr lang="en-US" altLang="zh-CN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 distribute system</a:t>
            </a:r>
            <a:endParaRPr lang="en-US" altLang="zh-CN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838200" y="1691005"/>
            <a:ext cx="2407920" cy="2407920"/>
          </a:xfrm>
          <a:prstGeom prst="rect">
            <a:avLst/>
          </a:prstGeom>
        </p:spPr>
      </p:pic>
      <p:sp>
        <p:nvSpPr>
          <p:cNvPr id="141" name=" 141"/>
          <p:cNvSpPr/>
          <p:nvPr/>
        </p:nvSpPr>
        <p:spPr>
          <a:xfrm>
            <a:off x="4163060" y="2110740"/>
            <a:ext cx="3608070" cy="136779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8687435" y="1772920"/>
            <a:ext cx="2407920" cy="2407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3825" y="4300220"/>
            <a:ext cx="129667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 A</a:t>
            </a:r>
            <a:endParaRPr lang="en-US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48775" y="430022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service B</a:t>
            </a:r>
            <a:endParaRPr lang="en-US" altLang="zh-CN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2650" y="3535680"/>
            <a:ext cx="508952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60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Unreliable communication</a:t>
            </a:r>
            <a:endParaRPr lang="en-US" altLang="zh-CN" sz="3600">
              <a:ln w="1016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709930" y="4886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Retries</a:t>
            </a: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and </a:t>
            </a:r>
            <a:r>
              <a:rPr lang="en-US" sz="3600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idempotent</a:t>
            </a:r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are hard work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data is hidden </a:t>
            </a:r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 protected</a:t>
            </a:r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under the service</a:t>
            </a:r>
            <a:endParaRPr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4488180" y="2297430"/>
            <a:ext cx="6865620" cy="2919730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Hardly to change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Building a global view is difficult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make data dirty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easy to form historical burden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nearsightedness</a:t>
            </a:r>
            <a:endParaRPr lang="en-US" sz="3600" dirty="0" smtClean="0">
              <a:ln w="22225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1147445" y="2423160"/>
            <a:ext cx="28956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Large business systems are very difficult to manage</a:t>
            </a:r>
            <a:endParaRPr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标题 1"/>
          <p:cNvSpPr>
            <a:spLocks noGrp="1"/>
          </p:cNvSpPr>
          <p:nvPr/>
        </p:nvSpPr>
        <p:spPr>
          <a:xfrm>
            <a:off x="967740" y="3282315"/>
            <a:ext cx="61436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Goals behind the system!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36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 just want data, systems are only tools</a:t>
            </a:r>
            <a:endParaRPr lang="en-US" sz="36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165" y="2291080"/>
            <a:ext cx="3810635" cy="285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6340" y="5061585"/>
            <a:ext cx="2453640" cy="9531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 of Control 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by Kevin Kelly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608" y="2829560"/>
            <a:ext cx="6280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7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Nature concepts</a:t>
            </a:r>
            <a:endParaRPr lang="en-US" altLang="zh-CN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235"/>
            <a:ext cx="1051560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Three top level abstractions</a:t>
            </a:r>
            <a:endParaRPr 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50240" y="4468495"/>
            <a:ext cx="7437755" cy="1105535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Hierarchy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devide things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Points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make up things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Relations</a:t>
            </a:r>
            <a:r>
              <a:rPr 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between points make things running</a:t>
            </a:r>
            <a:endParaRPr lang="en-US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929005" y="1510030"/>
            <a:ext cx="4373880" cy="1999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1510030"/>
            <a:ext cx="2640330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0" y="1510030"/>
            <a:ext cx="2871470" cy="1999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560" y="3602990"/>
            <a:ext cx="2837180" cy="28371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13705" y="4022725"/>
            <a:ext cx="22110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static</a:t>
            </a:r>
            <a:endParaRPr lang="en-US" altLang="zh-CN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9046" y="5659120"/>
            <a:ext cx="55689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Instantaneous</a:t>
            </a:r>
            <a:endParaRPr lang="en-US" altLang="zh-CN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0" name=" 10"/>
          <p:cNvSpPr/>
          <p:nvPr/>
        </p:nvSpPr>
        <p:spPr>
          <a:xfrm rot="11580000">
            <a:off x="4578350" y="4516755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0"/>
          <p:cNvSpPr/>
          <p:nvPr/>
        </p:nvSpPr>
        <p:spPr>
          <a:xfrm rot="9720000" flipV="1">
            <a:off x="4645660" y="4883785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0"/>
          <p:cNvSpPr/>
          <p:nvPr/>
        </p:nvSpPr>
        <p:spPr>
          <a:xfrm rot="11460000" flipV="1">
            <a:off x="1590040" y="5739130"/>
            <a:ext cx="856615" cy="21018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Point with hierarchy</a:t>
            </a:r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（Administrative Simplification）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611745" y="5260975"/>
            <a:ext cx="4294505" cy="1404620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self-organizing</a:t>
            </a:r>
            <a:endParaRPr lang="en-US" sz="4800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self-described</a:t>
            </a:r>
            <a:endParaRPr lang="en-US" sz="4800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5685155"/>
            <a:ext cx="4175125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l"/>
            <a:r>
              <a:rPr lang="zh-CN" altLang="en-US" sz="2800">
                <a:solidFill>
                  <a:schemeClr val="accent4"/>
                </a:solidFill>
                <a:effectLst/>
                <a:sym typeface="+mn-ea"/>
              </a:rPr>
              <a:t>Reduce system complexity</a:t>
            </a:r>
            <a:endParaRPr lang="zh-CN" altLang="en-US" sz="2800"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3615" y="1464945"/>
            <a:ext cx="6882765" cy="27997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/webShop/sales/order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/webShop/warehouse/order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/webShop/warehouse/in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  <a:p>
            <a:pPr algn="l"/>
            <a:r>
              <a:rPr lang="en-US" altLang="zh-CN" sz="44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sym typeface="+mn-ea"/>
              </a:rPr>
              <a:t>/webShop/warehouse/out</a:t>
            </a:r>
            <a:endParaRPr lang="en-US" altLang="zh-CN" sz="44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  <a:sym typeface="+mn-ea"/>
            </a:endParaRPr>
          </a:p>
        </p:txBody>
      </p:sp>
      <p:sp>
        <p:nvSpPr>
          <p:cNvPr id="184" name=" 184"/>
          <p:cNvSpPr/>
          <p:nvPr/>
        </p:nvSpPr>
        <p:spPr>
          <a:xfrm>
            <a:off x="273050" y="1691005"/>
            <a:ext cx="1723390" cy="172339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</a:t>
            </a:r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 184"/>
          <p:cNvSpPr/>
          <p:nvPr/>
        </p:nvSpPr>
        <p:spPr>
          <a:xfrm>
            <a:off x="273050" y="4483735"/>
            <a:ext cx="1723390" cy="172339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thing</a:t>
            </a:r>
            <a:endParaRPr lang="en-US" altLang="zh-CN" sz="36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020" y="2251710"/>
            <a:ext cx="1441450" cy="31534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99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</a:t>
            </a:r>
            <a:endParaRPr lang="en-US" altLang="zh-CN" sz="199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35160" y="1270000"/>
            <a:ext cx="221869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Human management is more flexible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59" name=" 159"/>
          <p:cNvSpPr/>
          <p:nvPr/>
        </p:nvSpPr>
        <p:spPr>
          <a:xfrm rot="3180000">
            <a:off x="8489950" y="4759960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 159"/>
          <p:cNvSpPr/>
          <p:nvPr/>
        </p:nvSpPr>
        <p:spPr>
          <a:xfrm rot="16200000">
            <a:off x="10016490" y="4551680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59"/>
          <p:cNvSpPr/>
          <p:nvPr/>
        </p:nvSpPr>
        <p:spPr>
          <a:xfrm rot="10800000">
            <a:off x="6377940" y="5719445"/>
            <a:ext cx="1061720" cy="48768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9824720" y="2410460"/>
            <a:ext cx="1445895" cy="144589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2560</Words>
  <Application>WPS 演示</Application>
  <PresentationFormat>自定义</PresentationFormat>
  <Paragraphs>200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Wingdings</vt:lpstr>
      <vt:lpstr>微软雅黑</vt:lpstr>
      <vt:lpstr>Arial Unicode MS</vt:lpstr>
      <vt:lpstr>Calibri Light</vt:lpstr>
      <vt:lpstr>Office 主题</vt:lpstr>
      <vt:lpstr>PowerPoint 演示文稿</vt:lpstr>
      <vt:lpstr>目录</vt:lpstr>
      <vt:lpstr>PowerPoint 演示文稿</vt:lpstr>
      <vt:lpstr>data consistency under distribute system</vt:lpstr>
      <vt:lpstr>The data is hidden and protected under the service</vt:lpstr>
      <vt:lpstr>Large business systems are very difficult to manage</vt:lpstr>
      <vt:lpstr>PowerPoint 演示文稿</vt:lpstr>
      <vt:lpstr>Three top level abstractions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lxb</dc:creator>
  <cp:lastModifiedBy>李学斌</cp:lastModifiedBy>
  <cp:revision>374</cp:revision>
  <dcterms:created xsi:type="dcterms:W3CDTF">2015-05-05T08:02:00Z</dcterms:created>
  <dcterms:modified xsi:type="dcterms:W3CDTF">2018-06-10T10:36:14Z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