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76ADA2-E234-4F01-9C7B-8130AFAAA69A}">
  <a:tblStyle styleId="{ED76ADA2-E234-4F01-9C7B-8130AFAAA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2ececab7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2ececab7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f5408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f5408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f5408d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f5408d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2ececab7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2ececab7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2ececab7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2ececab7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penRefine/OpenRefine/wiki" TargetMode="External"/><Relationship Id="rId4" Type="http://schemas.openxmlformats.org/officeDocument/2006/relationships/hyperlink" Target="http://freeyourmetadata.org/" TargetMode="External"/><Relationship Id="rId5" Type="http://schemas.openxmlformats.org/officeDocument/2006/relationships/hyperlink" Target="https://cognitiveclass.ai/courses/introduction-to-openref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3680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OpenRefine</a:t>
            </a:r>
            <a:endParaRPr sz="7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4455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14, 2017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100" y="399450"/>
            <a:ext cx="3116095" cy="291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76200" y="328850"/>
            <a:ext cx="7791600" cy="17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Goals of This Module</a:t>
            </a:r>
            <a:endParaRPr sz="4800"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676200" y="1812750"/>
            <a:ext cx="85206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Introduce OpenRefine &amp; its Interface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Basic Data Assessment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Data Remediation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Data Validation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Data Enhancement (time allowing)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38" y="152400"/>
            <a:ext cx="66017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Sample data: Schoenberg Database of Manuscripts</a:t>
            </a:r>
            <a:endParaRPr sz="28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40044" l="0" r="0" t="0"/>
          <a:stretch/>
        </p:blipFill>
        <p:spPr>
          <a:xfrm>
            <a:off x="94063" y="1170200"/>
            <a:ext cx="8955876" cy="397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7"/>
          <p:cNvGraphicFramePr/>
          <p:nvPr/>
        </p:nvGraphicFramePr>
        <p:xfrm>
          <a:off x="614100" y="505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{ED76ADA2-E234-4F01-9C7B-8130AFAAA69A}</a:tableStyleId>
              </a:tblPr>
              <a:tblGrid>
                <a:gridCol w="3957900"/>
                <a:gridCol w="3957900"/>
              </a:tblGrid>
              <a:tr h="36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Common Transformation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GREL Expression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Convert string to uppercase text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value.toUppercase()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Convert string to lowercase text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value.toLowercase()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Convert string to title-case text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value.toTitlecase()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Trim leading and trailing whitespace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value.trim()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5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Collapse consecutive whitespace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value.replace(/\s+/,' ')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Convert the value to a number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value.toNumber()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Convert the value to a date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value.toDate()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Convert the value to a string of text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value.toString()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90800" y="1582150"/>
            <a:ext cx="8162400" cy="31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OpenRefine manual at GitHub: </a:t>
            </a:r>
            <a:r>
              <a:rPr lang="en" sz="2200" u="sng">
                <a:solidFill>
                  <a:schemeClr val="accent1"/>
                </a:solidFill>
                <a:hlinkClick r:id="rId3"/>
              </a:rPr>
              <a:t>https://github.com/OpenRefine/OpenRefine/wiki</a:t>
            </a:r>
            <a:br>
              <a:rPr lang="en" sz="2200">
                <a:solidFill>
                  <a:schemeClr val="accent1"/>
                </a:solidFill>
              </a:rPr>
            </a:b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Free Your Metadata tutorials: </a:t>
            </a:r>
            <a:r>
              <a:rPr lang="en" sz="2200" u="sng">
                <a:solidFill>
                  <a:schemeClr val="accent1"/>
                </a:solidFill>
                <a:hlinkClick r:id="rId4"/>
              </a:rPr>
              <a:t>http://freeyourmetadata.org/</a:t>
            </a:r>
            <a:br>
              <a:rPr lang="en" sz="2200">
                <a:solidFill>
                  <a:schemeClr val="accent1"/>
                </a:solidFill>
              </a:rPr>
            </a:b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OpenRefine 101 at at Cognitive Class: </a:t>
            </a:r>
            <a:r>
              <a:rPr lang="en" sz="2200" u="sng">
                <a:solidFill>
                  <a:schemeClr val="accent1"/>
                </a:solidFill>
                <a:hlinkClick r:id="rId5"/>
              </a:rPr>
              <a:t>https://cognitiveclass.ai/courses/introduction-to-openrefine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600000" y="304800"/>
            <a:ext cx="7791600" cy="17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Information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