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Required vs. recommended. Something doesn’t have to be “empty” to not be complete.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2e8d3ee9e_1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42e8d3ee9e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Something can be considered to be not “complete” even if there is a value there.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does not having consistency mean?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Kate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Kate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Kate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2e8d3ee9e_1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42e8d3ee9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2e8d3ee9e_1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42e8d3ee9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Kate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Kate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Kate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Kate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Kate – LOC standards changes. New Example?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Kate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Kate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Kate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2gIzY6W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hyperlink" Target="https://www.w3schools.com/charsets/ref_html_entities_e.asp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bit.ly/MdFramework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Relationship Id="rId4" Type="http://schemas.openxmlformats.org/officeDocument/2006/relationships/hyperlink" Target="http://experimental.worldcat.org/fast/1034632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Relationship Id="rId4" Type="http://schemas.openxmlformats.org/officeDocument/2006/relationships/hyperlink" Target="http://bit.ly/edsnmap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bit.ly/mdassessment" TargetMode="External"/><Relationship Id="rId4" Type="http://schemas.openxmlformats.org/officeDocument/2006/relationships/hyperlink" Target="https://tinyurl.com/MAPclearinghouse" TargetMode="External"/><Relationship Id="rId5" Type="http://schemas.openxmlformats.org/officeDocument/2006/relationships/hyperlink" Target="http://bit.ly/2gIzY6W" TargetMode="External"/><Relationship Id="rId6" Type="http://schemas.openxmlformats.org/officeDocument/2006/relationships/hyperlink" Target="http://bit.ly/MdFramewor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erriweather"/>
              <a:buNone/>
            </a:pPr>
            <a:r>
              <a:rPr i="0" lang="en" sz="3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Introduction to Metadata Analysis Using the DLF Metadata Framework </a:t>
            </a:r>
            <a:endParaRPr i="0" sz="3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267085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Kate Flynn, Chicago Collections</a:t>
            </a: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i="0" lang="en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University of Illinois</a:t>
            </a: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at</a:t>
            </a:r>
            <a:r>
              <a:rPr i="0" lang="en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Chicago</a:t>
            </a:r>
            <a:endParaRPr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i="0" lang="en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Why do we assess?</a:t>
            </a:r>
            <a:endParaRPr i="0" sz="2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4" name="Google Shape;114;p22"/>
          <p:cNvSpPr txBox="1"/>
          <p:nvPr>
            <p:ph idx="4294967295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Exhibits</a:t>
            </a:r>
            <a:endParaRPr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Text analysis</a:t>
            </a:r>
            <a:endParaRPr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Other digital humanities use</a:t>
            </a:r>
            <a:endParaRPr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lang="en" sz="2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Handling Emerging Object Types</a:t>
            </a:r>
            <a:endParaRPr sz="2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i="0" lang="en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Why do we assess?</a:t>
            </a:r>
            <a:endParaRPr i="0" sz="2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1" name="Google Shape;121;p23"/>
          <p:cNvSpPr txBox="1"/>
          <p:nvPr>
            <p:ph idx="4294967295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Usability</a:t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Staff changeovers and internal knowledge</a:t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External access and aggregation</a:t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Impact of Metadata Work</a:t>
            </a:r>
            <a:endParaRPr sz="25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erriweather"/>
              <a:buNone/>
            </a:pPr>
            <a:r>
              <a:rPr i="0" lang="en" sz="3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What are you assessing?</a:t>
            </a:r>
            <a:endParaRPr i="0" sz="3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i="0" lang="en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What are you assessing?</a:t>
            </a:r>
            <a:endParaRPr i="0" sz="2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3" name="Google Shape;133;p25"/>
          <p:cNvSpPr txBox="1"/>
          <p:nvPr>
            <p:ph idx="4294967295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Prioritizing assessment</a:t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Baseline compliance</a:t>
            </a:r>
            <a:endParaRPr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Vocabulary compliance</a:t>
            </a:r>
            <a:endParaRPr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Repository migration</a:t>
            </a:r>
            <a:endParaRPr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Usability</a:t>
            </a:r>
            <a:endParaRPr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4" name="Google Shape;134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Building a scope + Parameters</a:t>
            </a:r>
            <a:endParaRPr sz="25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i="0" lang="en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What are you assessing?</a:t>
            </a:r>
            <a:endParaRPr i="0" sz="2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" name="Google Shape;140;p26"/>
          <p:cNvSpPr txBox="1"/>
          <p:nvPr>
            <p:ph idx="4294967295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Use practices and policies for efficiency &amp; effectiveness</a:t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Guidelines</a:t>
            </a:r>
            <a:endParaRPr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Data dictionaries</a:t>
            </a:r>
            <a:endParaRPr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Application profiles</a:t>
            </a:r>
            <a:endParaRPr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1" name="Google Shape;141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Building a scope + Parameters</a:t>
            </a:r>
            <a:endParaRPr sz="25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i="0" lang="en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What are you assessing?</a:t>
            </a:r>
            <a:endParaRPr i="0" sz="2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27"/>
          <p:cNvSpPr txBox="1"/>
          <p:nvPr>
            <p:ph idx="4294967295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Keep it simple</a:t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Use an approach that allows you to meet your objectives</a:t>
            </a:r>
            <a:endParaRPr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Having multiple phases/steps can help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lang="en" sz="2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Building a scope + Parameters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23565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erriweather"/>
              <a:buNone/>
            </a:pPr>
            <a:r>
              <a:rPr i="0" lang="en" sz="3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What measures do we use to assess?</a:t>
            </a:r>
            <a:endParaRPr i="0" sz="3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i="0" lang="en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What measures do we use to assess?</a:t>
            </a:r>
            <a:endParaRPr i="0" sz="2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t/>
            </a:r>
            <a:endParaRPr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9" name="Google Shape;159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element/property/attribute is present</a:t>
            </a:r>
            <a:endParaRPr i="0" sz="1600" u="none" cap="none" strike="noStrik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lang="en" sz="2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Completeness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i="0" lang="en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Completeness</a:t>
            </a:r>
            <a:endParaRPr i="0" sz="2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1126825"/>
            <a:ext cx="665797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i="0" lang="en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Completeness</a:t>
            </a:r>
            <a:endParaRPr i="0" sz="2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2" name="Google Shape;172;p31"/>
          <p:cNvSpPr txBox="1"/>
          <p:nvPr/>
        </p:nvSpPr>
        <p:spPr>
          <a:xfrm>
            <a:off x="1017875" y="2498850"/>
            <a:ext cx="6778500" cy="70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Verdana"/>
                <a:ea typeface="Verdana"/>
                <a:cs typeface="Verdana"/>
                <a:sym typeface="Verdana"/>
              </a:rPr>
              <a:t>Description: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This is an audio interview with Jane Smith at her home in Niles, Illinois. It took place on August 7, 2011.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25" y="1180950"/>
            <a:ext cx="8038650" cy="700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i="0" lang="en" sz="3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Basics</a:t>
            </a:r>
            <a:endParaRPr i="0" sz="3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659000" y="40767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Baseline</a:t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●"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Glossary: </a:t>
            </a:r>
            <a:r>
              <a:rPr i="0" lang="en" sz="1600" u="sng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http://bit.ly/2gIzY6W</a:t>
            </a:r>
            <a:endParaRPr i="0" sz="1600" u="none" cap="none" strike="noStrik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Types of metadata</a:t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Descriptive metadata</a:t>
            </a:r>
            <a:endParaRPr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Technical metadata</a:t>
            </a:r>
            <a:endParaRPr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Preservation metadata</a:t>
            </a:r>
            <a:endParaRPr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What people might be working with when assessing</a:t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Databases</a:t>
            </a:r>
            <a:endParaRPr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Character delimited value formats</a:t>
            </a:r>
            <a:endParaRPr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XML</a:t>
            </a:r>
            <a:endParaRPr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JSON</a:t>
            </a:r>
            <a:endParaRPr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Spreadsheets (XLS, XSLX)</a:t>
            </a:r>
            <a:endParaRPr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i="0" lang="en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What measures do we use to assess?</a:t>
            </a:r>
            <a:endParaRPr i="0" sz="2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t/>
            </a:r>
            <a:endParaRPr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9" name="Google Shape;179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Values are consistent within your domain. Semantic and structural values and elements are represented in a consistent manner across records</a:t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0" name="Google Shape;180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Consistency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i="0" lang="en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Consistency</a:t>
            </a:r>
            <a:endParaRPr i="0" sz="2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425" y="1256750"/>
            <a:ext cx="3181350" cy="32861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i="0" lang="en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What measures do we use to assess?</a:t>
            </a:r>
            <a:endParaRPr i="0" sz="2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t/>
            </a:r>
            <a:endParaRPr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t/>
            </a:r>
            <a:endParaRPr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i="0" lang="en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Information is correct and factual both semantically and syntactically</a:t>
            </a:r>
            <a:endParaRPr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Accuracy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i="0" lang="en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Accuracy</a:t>
            </a:r>
            <a:endParaRPr i="0" sz="2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t/>
            </a:r>
            <a:endParaRPr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9" name="Google Shape;199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t/>
            </a:r>
            <a:endParaRPr i="0" sz="2400" u="none" cap="none" strike="noStrik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Example</a:t>
            </a:r>
            <a:endParaRPr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b="1" i="0" lang="en" sz="1600" u="none" cap="none" strike="sng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Project Location:</a:t>
            </a:r>
            <a:r>
              <a:rPr i="0" lang="en" sz="1600" u="none" cap="none" strike="sng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Beverly (Chicago, Ill.)</a:t>
            </a:r>
            <a:endParaRPr i="0" sz="1600" u="none" cap="none" strike="sng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Project Location:</a:t>
            </a: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Loop (Chicago, Ill.)</a:t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0" name="Google Shape;20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25" y="1762400"/>
            <a:ext cx="3828849" cy="25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i="0" lang="en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What measures do we use to assess?</a:t>
            </a:r>
            <a:endParaRPr i="0" sz="2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t/>
            </a:r>
            <a:endParaRPr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6" name="Google Shape;206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t/>
            </a:r>
            <a:endParaRPr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i="0" lang="en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Metadata can be read by a human and/or a machine</a:t>
            </a:r>
            <a:endParaRPr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7" name="Google Shape;207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Accessibility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i="0" lang="en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Accessibility</a:t>
            </a:r>
            <a:endParaRPr i="0" sz="2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3" name="Google Shape;213;p37"/>
          <p:cNvSpPr txBox="1"/>
          <p:nvPr/>
        </p:nvSpPr>
        <p:spPr>
          <a:xfrm>
            <a:off x="606400" y="2131850"/>
            <a:ext cx="7698900" cy="50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Verdana"/>
                <a:ea typeface="Verdana"/>
                <a:cs typeface="Verdana"/>
                <a:sym typeface="Verdana"/>
              </a:rPr>
              <a:t>Names: 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Eacutecole nationale supeacuterieure des beaux-arts (France)</a:t>
            </a:r>
            <a:endParaRPr b="1"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4" name="Google Shape;214;p37"/>
          <p:cNvSpPr/>
          <p:nvPr/>
        </p:nvSpPr>
        <p:spPr>
          <a:xfrm>
            <a:off x="1602625" y="2163800"/>
            <a:ext cx="812100" cy="36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7"/>
          <p:cNvSpPr/>
          <p:nvPr/>
        </p:nvSpPr>
        <p:spPr>
          <a:xfrm>
            <a:off x="4093000" y="2163800"/>
            <a:ext cx="812100" cy="36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i="0" lang="en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Accessibility</a:t>
            </a:r>
            <a:endParaRPr i="0" sz="2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1" name="Google Shape;2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50" y="2068875"/>
            <a:ext cx="8705850" cy="12477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2" name="Google Shape;22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4100" y="1411650"/>
            <a:ext cx="565785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/>
          <p:nvPr/>
        </p:nvSpPr>
        <p:spPr>
          <a:xfrm>
            <a:off x="1256100" y="3722450"/>
            <a:ext cx="71358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https://www.w3schools.com/charsets/ref_html_entities_e.asp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i="0" lang="en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Accessibility</a:t>
            </a:r>
            <a:endParaRPr i="0" sz="2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9" name="Google Shape;229;p39"/>
          <p:cNvSpPr txBox="1"/>
          <p:nvPr/>
        </p:nvSpPr>
        <p:spPr>
          <a:xfrm>
            <a:off x="787500" y="2076525"/>
            <a:ext cx="7569000" cy="43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Verdana"/>
                <a:ea typeface="Verdana"/>
                <a:cs typeface="Verdana"/>
                <a:sym typeface="Verdana"/>
              </a:rPr>
              <a:t>Names: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 École nationale supérieure des beaux-arts (France)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i="0" lang="en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What measures do we use to assess?</a:t>
            </a:r>
            <a:endParaRPr i="0" sz="2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t/>
            </a:r>
            <a:endParaRPr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5" name="Google Shape;235;p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Values adhere to the expectations of your user communities (both internal and external)</a:t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Consortium requirements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Aggregator requirements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Best practices</a:t>
            </a:r>
            <a:endParaRPr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6" name="Google Shape;236;p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Conformance to Expectations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i="0" lang="en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Conformance to Expectations</a:t>
            </a:r>
            <a:endParaRPr i="0" sz="2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42" name="Google Shape;24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5350" y="1312650"/>
            <a:ext cx="4476391" cy="37140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3" name="Google Shape;24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25" y="2074650"/>
            <a:ext cx="2197099" cy="174914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4" name="Google Shape;244;p41"/>
          <p:cNvSpPr/>
          <p:nvPr/>
        </p:nvSpPr>
        <p:spPr>
          <a:xfrm>
            <a:off x="2597250" y="2605225"/>
            <a:ext cx="4642500" cy="248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i="0" lang="en" sz="3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Basics</a:t>
            </a:r>
            <a:endParaRPr i="0" sz="3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t/>
            </a:r>
            <a:endParaRPr i="0" sz="2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t/>
            </a:r>
            <a:endParaRPr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lang="en" sz="1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http://bit.ly/MdFramework</a:t>
            </a:r>
            <a:r>
              <a:rPr lang="en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high-level framework for assessing descriptive metadata in digital collections</a:t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Many thanks to:</a:t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○"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Sara Rubinow</a:t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○"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Maggie Dickson</a:t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○"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Kathryn Gronsbell</a:t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○"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Anna Neatrour</a:t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○"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Bethany Scott</a:t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Metadata Assessment Framework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i="0" lang="en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What measures do we use to assess?</a:t>
            </a:r>
            <a:endParaRPr i="0" sz="2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t/>
            </a:r>
            <a:endParaRPr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0" name="Google Shape;250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t/>
            </a:r>
            <a:endParaRPr i="0" sz="25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When the resource changes, the metadata is updated accordingly. When additional metadata becomes available or when metadata standards change, the metadata associated with the resource also changes.</a:t>
            </a:r>
            <a:endParaRPr i="0" sz="25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1" name="Google Shape;251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lang="en" sz="2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Timeliness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i="0" lang="en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Timeliness</a:t>
            </a:r>
            <a:endParaRPr i="0" sz="2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57" name="Google Shape;25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200" y="1351925"/>
            <a:ext cx="5964325" cy="22609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8" name="Google Shape;258;p43"/>
          <p:cNvSpPr txBox="1"/>
          <p:nvPr/>
        </p:nvSpPr>
        <p:spPr>
          <a:xfrm>
            <a:off x="1342725" y="3971500"/>
            <a:ext cx="60855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http://experimental.worldcat.org/fast/1034632/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i="0" lang="en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What measures do we use to assess?</a:t>
            </a:r>
            <a:endParaRPr i="0" sz="2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t/>
            </a:r>
            <a:endParaRPr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4" name="Google Shape;264;p4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t/>
            </a:r>
            <a:endParaRPr i="0" sz="25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You can track metadata transformations back to the original form. You have information about the source of the original metadata.</a:t>
            </a:r>
            <a:endParaRPr i="0" sz="25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5" name="Google Shape;265;p4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lang="en" sz="2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Provenance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i="0" lang="en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Provenance</a:t>
            </a:r>
            <a:endParaRPr i="0" sz="2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71" name="Google Shape;27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4175" y="1291150"/>
            <a:ext cx="5173329" cy="371407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2" name="Google Shape;272;p45"/>
          <p:cNvSpPr/>
          <p:nvPr/>
        </p:nvSpPr>
        <p:spPr>
          <a:xfrm>
            <a:off x="2470750" y="2203300"/>
            <a:ext cx="2933700" cy="314700"/>
          </a:xfrm>
          <a:prstGeom prst="ellipse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i="0" lang="en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Documenting assessment</a:t>
            </a:r>
            <a:endParaRPr i="0" sz="2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8" name="Google Shape;278;p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i="0" lang="en" sz="2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Why?</a:t>
            </a:r>
            <a:endParaRPr i="0" sz="25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Advocacy</a:t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Demystification</a:t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Sustainability</a:t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Compliance</a:t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9" name="Google Shape;279;p4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i="0" lang="en" sz="2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How / Potential outputs</a:t>
            </a:r>
            <a:endParaRPr i="0" sz="25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Best Practices / Guidelines</a:t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Clean-up plans</a:t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Application profile</a:t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Reports</a:t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Other</a:t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i="0" lang="en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Example Metadata Guidelines</a:t>
            </a:r>
            <a:endParaRPr i="0" sz="2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85" name="Google Shape;28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425" y="1104350"/>
            <a:ext cx="5188413" cy="38209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6" name="Google Shape;286;p47"/>
          <p:cNvSpPr txBox="1"/>
          <p:nvPr/>
        </p:nvSpPr>
        <p:spPr>
          <a:xfrm>
            <a:off x="3118575" y="1556775"/>
            <a:ext cx="15051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7"/>
          <p:cNvSpPr txBox="1"/>
          <p:nvPr/>
        </p:nvSpPr>
        <p:spPr>
          <a:xfrm>
            <a:off x="454800" y="1307700"/>
            <a:ext cx="3064500" cy="3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Empire State Digital Network Best Practices &amp; Guidelines: </a:t>
            </a:r>
            <a:r>
              <a:rPr lang="en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http://bit.ly/edsnmap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i="0" lang="en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 example clean-up plan</a:t>
            </a:r>
            <a:endParaRPr i="0" sz="2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3" name="Google Shape;293;p48"/>
          <p:cNvSpPr txBox="1"/>
          <p:nvPr/>
        </p:nvSpPr>
        <p:spPr>
          <a:xfrm>
            <a:off x="844625" y="1156125"/>
            <a:ext cx="6984300" cy="353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Edit the following fields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n" sz="1800">
                <a:latin typeface="Verdana"/>
                <a:ea typeface="Verdana"/>
                <a:cs typeface="Verdana"/>
                <a:sym typeface="Verdana"/>
              </a:rPr>
              <a:t>Local </a:t>
            </a:r>
            <a:r>
              <a:rPr b="1" lang="en" sz="1800">
                <a:latin typeface="Verdana"/>
                <a:ea typeface="Verdana"/>
                <a:cs typeface="Verdana"/>
                <a:sym typeface="Verdana"/>
              </a:rPr>
              <a:t>Identifier</a:t>
            </a:r>
            <a:r>
              <a:rPr b="1" lang="en" sz="18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should be </a:t>
            </a:r>
            <a:r>
              <a:rPr b="1" lang="en" sz="1800">
                <a:latin typeface="Verdana"/>
                <a:ea typeface="Verdana"/>
                <a:cs typeface="Verdana"/>
                <a:sym typeface="Verdana"/>
              </a:rPr>
              <a:t>Identifier</a:t>
            </a:r>
            <a:endParaRPr b="1" sz="180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Delete the following fields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b="1" lang="en" sz="1800">
                <a:latin typeface="Verdana"/>
                <a:ea typeface="Verdana"/>
                <a:cs typeface="Verdana"/>
                <a:sym typeface="Verdana"/>
              </a:rPr>
              <a:t>Genre</a:t>
            </a:r>
            <a:endParaRPr b="1" sz="180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Add the following fields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b="1" lang="en" sz="1800">
                <a:latin typeface="Verdana"/>
                <a:ea typeface="Verdana"/>
                <a:cs typeface="Verdana"/>
                <a:sym typeface="Verdana"/>
              </a:rPr>
              <a:t>Creator</a:t>
            </a:r>
            <a:endParaRPr b="1" sz="1800">
              <a:latin typeface="Verdana"/>
              <a:ea typeface="Verdana"/>
              <a:cs typeface="Verdana"/>
              <a:sym typeface="Verdan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b="1" lang="en" sz="1800">
                <a:latin typeface="Verdana"/>
                <a:ea typeface="Verdana"/>
                <a:cs typeface="Verdana"/>
                <a:sym typeface="Verdana"/>
              </a:rPr>
              <a:t>Caption</a:t>
            </a:r>
            <a:endParaRPr b="1" sz="180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Convert values in </a:t>
            </a:r>
            <a:r>
              <a:rPr b="1" lang="en" sz="1800">
                <a:latin typeface="Verdana"/>
                <a:ea typeface="Verdana"/>
                <a:cs typeface="Verdana"/>
                <a:sym typeface="Verdana"/>
              </a:rPr>
              <a:t>Subject 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from LCSH to FAST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Transcribe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 information written on the image into the new </a:t>
            </a:r>
            <a:r>
              <a:rPr b="1" lang="en" sz="1800">
                <a:latin typeface="Verdana"/>
                <a:ea typeface="Verdana"/>
                <a:cs typeface="Verdana"/>
                <a:sym typeface="Verdana"/>
              </a:rPr>
              <a:t>Caption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 field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i="0" lang="en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Resources</a:t>
            </a:r>
            <a:endParaRPr i="0" sz="2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9" name="Google Shape;299;p49"/>
          <p:cNvSpPr txBox="1"/>
          <p:nvPr>
            <p:ph idx="1" type="body"/>
          </p:nvPr>
        </p:nvSpPr>
        <p:spPr>
          <a:xfrm>
            <a:off x="311700" y="1152475"/>
            <a:ext cx="414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DLF Assessment Interest Group Metadata Working Group Toolkit</a:t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lang="en" sz="1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http://bit.ly/mdassessment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 </a:t>
            </a:r>
            <a:endParaRPr i="0" sz="1600" u="none" cap="none" strike="noStrik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t/>
            </a:r>
            <a:endParaRPr i="0" sz="1600" u="none" cap="none" strike="noStrik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Metadata Application Profile Clearinghouse</a:t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https://tinyurl.com/MAPclearinghouse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0" name="Google Shape;300;p4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Glossary of Terms</a:t>
            </a:r>
            <a:r>
              <a:rPr lang="en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u="sng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http://bit.ly/2gIzY6W</a:t>
            </a:r>
            <a:endParaRPr i="0" sz="1600" u="none" cap="none" strike="noStrik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t/>
            </a:r>
            <a:endParaRPr i="0" sz="1600" u="none" cap="none" strike="noStrik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Metadata Assessment Framework</a:t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lang="en" sz="1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http://bit.ly/MdFramework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 </a:t>
            </a:r>
            <a:endParaRPr i="0" sz="1600" u="none" cap="none" strike="noStrik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erriweather"/>
              <a:buNone/>
            </a:pPr>
            <a:r>
              <a:rPr i="0" lang="en" sz="3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Why do we assess?</a:t>
            </a:r>
            <a:endParaRPr i="0" sz="3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i="0" lang="en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Why do we assess?</a:t>
            </a:r>
            <a:endParaRPr i="0" sz="2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" name="Google Shape;79;p17"/>
          <p:cNvSpPr txBox="1"/>
          <p:nvPr>
            <p:ph idx="4294967295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Migrations</a:t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○"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Before or after (or both!)</a:t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Data sharing</a:t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Aggregation (exposing data)</a:t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○"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Shareability</a:t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○"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Interoperability</a:t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lang="en" sz="2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Migrations or Data Sharing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i="0" lang="en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Why do we assess?</a:t>
            </a:r>
            <a:endParaRPr i="0" sz="2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" name="Google Shape;86;p18"/>
          <p:cNvSpPr txBox="1"/>
          <p:nvPr>
            <p:ph idx="4294967295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Standards</a:t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Application profile or guidelines</a:t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Schema</a:t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Other pre-defined structures</a:t>
            </a:r>
            <a:endParaRPr i="0" sz="13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lang="en" sz="2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Validation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i="0" lang="en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Why do we assess?</a:t>
            </a:r>
            <a:endParaRPr i="0" sz="2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3" name="Google Shape;93;p19"/>
          <p:cNvSpPr txBox="1"/>
          <p:nvPr>
            <p:ph idx="4294967295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What change would have the most impact?</a:t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Enhancement for a specific user community</a:t>
            </a:r>
            <a:endParaRPr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 address specific problems</a:t>
            </a:r>
            <a:endParaRPr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Consider resources available</a:t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" name="Google Shape;94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Targeted Enhancement</a:t>
            </a:r>
            <a:endParaRPr sz="25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i="0" lang="en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Why do we assess?</a:t>
            </a:r>
            <a:endParaRPr i="0" sz="2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20"/>
          <p:cNvSpPr txBox="1"/>
          <p:nvPr>
            <p:ph idx="4294967295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Lets users (internal &amp; external) know what is expected for metadata</a:t>
            </a:r>
            <a:endParaRPr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lang="en" sz="2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Profile Generation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i="0" lang="en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Why do we assess?</a:t>
            </a:r>
            <a:endParaRPr i="0" sz="2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" name="Google Shape;107;p21"/>
          <p:cNvSpPr txBox="1"/>
          <p:nvPr>
            <p:ph idx="4294967295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Staff changeovers may mean internal knowledge loss</a:t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Systems &amp; contexts can change over time</a:t>
            </a:r>
            <a:endParaRPr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These can be internally generated or from external sources</a:t>
            </a:r>
            <a:endParaRPr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Standards &amp; Best Practices</a:t>
            </a:r>
            <a:endParaRPr sz="25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