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aleway"/>
      <p:regular r:id="rId37"/>
      <p:bold r:id="rId38"/>
      <p:italic r:id="rId39"/>
      <p:boldItalic r:id="rId40"/>
    </p:embeddedFont>
    <p:embeddedFont>
      <p:font typeface="Proxima Nova"/>
      <p:regular r:id="rId41"/>
      <p:bold r:id="rId42"/>
      <p:italic r:id="rId43"/>
      <p:boldItalic r:id="rId44"/>
    </p:embeddedFont>
    <p:embeddedFont>
      <p:font typeface="Nunito"/>
      <p:regular r:id="rId45"/>
      <p:bold r:id="rId46"/>
      <p:italic r:id="rId47"/>
      <p:boldItalic r:id="rId48"/>
    </p:embeddedFont>
    <p:embeddedFont>
      <p:font typeface="Raleway Black"/>
      <p:bold r:id="rId49"/>
      <p:boldItalic r:id="rId50"/>
    </p:embeddedFont>
    <p:embeddedFont>
      <p:font typeface="Quicksand"/>
      <p:regular r:id="rId51"/>
      <p:bold r:id="rId52"/>
    </p:embeddedFont>
    <p:embeddedFont>
      <p:font typeface="Alfa Slab One"/>
      <p:regular r:id="rId53"/>
    </p:embeddedFont>
    <p:embeddedFont>
      <p:font typeface="Quicksand Medium"/>
      <p:regular r:id="rId54"/>
      <p:bold r:id="rId55"/>
    </p:embeddedFont>
    <p:embeddedFont>
      <p:font typeface="Quicksand Light"/>
      <p:regular r:id="rId56"/>
      <p:bold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RalewayBlack-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aleway-regular.fntdata"/><Relationship Id="rId36" Type="http://schemas.openxmlformats.org/officeDocument/2006/relationships/slide" Target="slides/slide30.xml"/><Relationship Id="rId39" Type="http://schemas.openxmlformats.org/officeDocument/2006/relationships/font" Target="fonts/Raleway-italic.fntdata"/><Relationship Id="rId38" Type="http://schemas.openxmlformats.org/officeDocument/2006/relationships/font" Target="fonts/Raleway-bold.fntdata"/><Relationship Id="rId61"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Quicksand-regular.fntdata"/><Relationship Id="rId50" Type="http://schemas.openxmlformats.org/officeDocument/2006/relationships/font" Target="fonts/RalewayBlack-boldItalic.fntdata"/><Relationship Id="rId53" Type="http://schemas.openxmlformats.org/officeDocument/2006/relationships/font" Target="fonts/AlfaSlabOne-regular.fntdata"/><Relationship Id="rId52" Type="http://schemas.openxmlformats.org/officeDocument/2006/relationships/font" Target="fonts/Quicksand-bold.fntdata"/><Relationship Id="rId11" Type="http://schemas.openxmlformats.org/officeDocument/2006/relationships/slide" Target="slides/slide5.xml"/><Relationship Id="rId55" Type="http://schemas.openxmlformats.org/officeDocument/2006/relationships/font" Target="fonts/QuicksandMedium-bold.fntdata"/><Relationship Id="rId10" Type="http://schemas.openxmlformats.org/officeDocument/2006/relationships/slide" Target="slides/slide4.xml"/><Relationship Id="rId54" Type="http://schemas.openxmlformats.org/officeDocument/2006/relationships/font" Target="fonts/QuicksandMedium-regular.fntdata"/><Relationship Id="rId13" Type="http://schemas.openxmlformats.org/officeDocument/2006/relationships/slide" Target="slides/slide7.xml"/><Relationship Id="rId57" Type="http://schemas.openxmlformats.org/officeDocument/2006/relationships/font" Target="fonts/QuicksandLight-bold.fntdata"/><Relationship Id="rId12" Type="http://schemas.openxmlformats.org/officeDocument/2006/relationships/slide" Target="slides/slide6.xml"/><Relationship Id="rId56" Type="http://schemas.openxmlformats.org/officeDocument/2006/relationships/font" Target="fonts/QuicksandLight-regular.fntdata"/><Relationship Id="rId15" Type="http://schemas.openxmlformats.org/officeDocument/2006/relationships/slide" Target="slides/slide9.xml"/><Relationship Id="rId59" Type="http://schemas.openxmlformats.org/officeDocument/2006/relationships/font" Target="fonts/OpenSans-bold.fntdata"/><Relationship Id="rId14" Type="http://schemas.openxmlformats.org/officeDocument/2006/relationships/slide" Target="slides/slide8.xml"/><Relationship Id="rId58" Type="http://schemas.openxmlformats.org/officeDocument/2006/relationships/font" Target="fonts/Open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4675a8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4675a8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4675a825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4675a825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Nunito"/>
              <a:ea typeface="Nunito"/>
              <a:cs typeface="Nunito"/>
              <a:sym typeface="Nuni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4675a825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4675a825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Nunito"/>
                <a:ea typeface="Nunito"/>
                <a:cs typeface="Nunito"/>
                <a:sym typeface="Nunito"/>
              </a:rPr>
              <a:t>General section has file system information</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Location</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Size</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Date file was created</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Date file was last modified</a:t>
            </a:r>
            <a:endParaRPr>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4675a825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4675a825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Nunito"/>
              <a:ea typeface="Nunito"/>
              <a:cs typeface="Nunito"/>
              <a:sym typeface="Nuni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4675a825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4675a825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You should see some of the same information that you saw in the Properties dialog, but you should see much much more info now, including, in this case, specific information about the color profile of the image.</a:t>
            </a:r>
            <a:endParaRPr>
              <a:latin typeface="Nunito"/>
              <a:ea typeface="Nunito"/>
              <a:cs typeface="Nunito"/>
              <a:sym typeface="Nuni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4675a825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4675a825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AutoNum type="alphaLcPeriod"/>
            </a:pPr>
            <a:r>
              <a:rPr lang="en"/>
              <a:t>How does this differ from what we saw using the operating system?</a:t>
            </a:r>
            <a:endParaRPr/>
          </a:p>
          <a:p>
            <a:pPr indent="-184150" lvl="2" marL="1371600" rtl="0" algn="l">
              <a:lnSpc>
                <a:spcPct val="115000"/>
              </a:lnSpc>
              <a:spcBef>
                <a:spcPts val="0"/>
              </a:spcBef>
              <a:spcAft>
                <a:spcPts val="0"/>
              </a:spcAft>
              <a:buSzPts val="1100"/>
              <a:buAutoNum type="romanLcPeriod"/>
            </a:pPr>
            <a:r>
              <a:rPr lang="en"/>
              <a:t>What is the resolution of this image?</a:t>
            </a:r>
            <a:endParaRPr/>
          </a:p>
          <a:p>
            <a:pPr indent="-184150" lvl="2" marL="1371600" rtl="0" algn="l">
              <a:lnSpc>
                <a:spcPct val="115000"/>
              </a:lnSpc>
              <a:spcBef>
                <a:spcPts val="0"/>
              </a:spcBef>
              <a:spcAft>
                <a:spcPts val="0"/>
              </a:spcAft>
              <a:buSzPts val="1100"/>
              <a:buAutoNum type="romanLcPeriod"/>
            </a:pPr>
            <a:r>
              <a:rPr lang="en"/>
              <a:t>What is the color components description? Why is it important to know this?</a:t>
            </a:r>
            <a:endParaRPr/>
          </a:p>
          <a:p>
            <a:pPr indent="-298450" lvl="3" marL="1828800" rtl="0" algn="l">
              <a:lnSpc>
                <a:spcPct val="115000"/>
              </a:lnSpc>
              <a:spcBef>
                <a:spcPts val="0"/>
              </a:spcBef>
              <a:spcAft>
                <a:spcPts val="0"/>
              </a:spcAft>
              <a:buSzPts val="1100"/>
              <a:buAutoNum type="arabicPeriod"/>
            </a:pPr>
            <a:r>
              <a:rPr lang="en" sz="1050">
                <a:solidFill>
                  <a:srgbClr val="4D4D4D"/>
                </a:solidFill>
                <a:latin typeface="Open Sans"/>
                <a:ea typeface="Open Sans"/>
                <a:cs typeface="Open Sans"/>
                <a:sym typeface="Open Sans"/>
              </a:rPr>
              <a:t>Color Components is a meta information mostly found in image files. This includes raw camera files such as NEF or CR2, but also compressed image files like JPG. Even PDF files can contain information about Color Components if an image with such information is embedded in the document.</a:t>
            </a:r>
            <a:endParaRPr sz="1050">
              <a:solidFill>
                <a:srgbClr val="4D4D4D"/>
              </a:solidFill>
              <a:latin typeface="Open Sans"/>
              <a:ea typeface="Open Sans"/>
              <a:cs typeface="Open Sans"/>
              <a:sym typeface="Open Sans"/>
            </a:endParaRPr>
          </a:p>
          <a:p>
            <a:pPr indent="-298450" lvl="3" marL="1828800" rtl="0" algn="l">
              <a:lnSpc>
                <a:spcPct val="115000"/>
              </a:lnSpc>
              <a:spcBef>
                <a:spcPts val="0"/>
              </a:spcBef>
              <a:spcAft>
                <a:spcPts val="0"/>
              </a:spcAft>
              <a:buSzPts val="1100"/>
              <a:buAutoNum type="arabicPeriod"/>
            </a:pPr>
            <a:r>
              <a:rPr lang="en" sz="1050">
                <a:solidFill>
                  <a:srgbClr val="4D4D4D"/>
                </a:solidFill>
                <a:latin typeface="Open Sans"/>
                <a:ea typeface="Open Sans"/>
                <a:cs typeface="Open Sans"/>
                <a:sym typeface="Open Sans"/>
              </a:rPr>
              <a:t>But what does Color Component say about your image? Any photo or picture stores information about the colors used in the image. This includes the Color Components that make up the color scheme of an image.</a:t>
            </a:r>
            <a:endParaRPr sz="1050">
              <a:solidFill>
                <a:srgbClr val="4D4D4D"/>
              </a:solidFill>
              <a:latin typeface="Open Sans"/>
              <a:ea typeface="Open Sans"/>
              <a:cs typeface="Open Sans"/>
              <a:sym typeface="Open Sans"/>
            </a:endParaRPr>
          </a:p>
          <a:p>
            <a:pPr indent="-298450" lvl="3" marL="1828800" rtl="0" algn="l">
              <a:lnSpc>
                <a:spcPct val="115000"/>
              </a:lnSpc>
              <a:spcBef>
                <a:spcPts val="0"/>
              </a:spcBef>
              <a:spcAft>
                <a:spcPts val="0"/>
              </a:spcAft>
              <a:buSzPts val="1100"/>
              <a:buAutoNum type="arabicPeriod"/>
            </a:pPr>
            <a:r>
              <a:rPr lang="en" sz="1050">
                <a:solidFill>
                  <a:srgbClr val="4D4D4D"/>
                </a:solidFill>
                <a:latin typeface="Open Sans"/>
                <a:ea typeface="Open Sans"/>
                <a:cs typeface="Open Sans"/>
                <a:sym typeface="Open Sans"/>
              </a:rPr>
              <a:t>The value of the color components is typically either 3 or 1. 3 indicates that there are three Color Components available, e.g. hue, saturation and brightness or R, B and B. 1, however, may indicate that the image is saved in grayscale.</a:t>
            </a:r>
            <a:endParaRPr sz="1050">
              <a:solidFill>
                <a:srgbClr val="4D4D4D"/>
              </a:solidFill>
              <a:latin typeface="Open Sans"/>
              <a:ea typeface="Open Sans"/>
              <a:cs typeface="Open Sans"/>
              <a:sym typeface="Open Sans"/>
            </a:endParaRPr>
          </a:p>
          <a:p>
            <a:pPr indent="0" lvl="0" marL="0" rtl="0" algn="l">
              <a:lnSpc>
                <a:spcPct val="115000"/>
              </a:lnSpc>
              <a:spcBef>
                <a:spcPts val="8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4675a825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4675a825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4675a825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4675a825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Depending on your computer’s default program for .xml and .cxv files, this may or may not function properly. You may have to use the finder to open the file to look at it. Once you have opened it, you’ll see the same information as before except now it’s wrapped in XML RDF for your use if that is your preferred output.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4675a825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4675a825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AutoNum type="alphaLcPeriod"/>
            </a:pPr>
            <a:r>
              <a:rPr lang="en"/>
              <a:t>What’s the big difference here, in terms of how the data is organized?</a:t>
            </a:r>
            <a:endParaRPr/>
          </a:p>
          <a:p>
            <a:pPr indent="-298450" lvl="1" marL="914400" rtl="0" algn="l">
              <a:lnSpc>
                <a:spcPct val="115000"/>
              </a:lnSpc>
              <a:spcBef>
                <a:spcPts val="0"/>
              </a:spcBef>
              <a:spcAft>
                <a:spcPts val="0"/>
              </a:spcAft>
              <a:buSzPts val="1100"/>
              <a:buAutoNum type="alphaLcPeriod"/>
            </a:pPr>
            <a:r>
              <a:rPr lang="en"/>
              <a:t>How might you use this information?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4675a825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4675a825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4675a825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4675a825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4675a82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4675a82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4675a825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4675a825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4675a825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4675a825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AutoNum type="alphaLcPeriod"/>
            </a:pPr>
            <a:r>
              <a:rPr lang="en"/>
              <a:t>What’s the big difference here, in terms of how the data is organized?</a:t>
            </a:r>
            <a:endParaRPr/>
          </a:p>
          <a:p>
            <a:pPr indent="-298450" lvl="1" marL="914400" rtl="0" algn="l">
              <a:lnSpc>
                <a:spcPct val="115000"/>
              </a:lnSpc>
              <a:spcBef>
                <a:spcPts val="0"/>
              </a:spcBef>
              <a:spcAft>
                <a:spcPts val="0"/>
              </a:spcAft>
              <a:buSzPts val="1100"/>
              <a:buAutoNum type="alphaLcPeriod"/>
            </a:pPr>
            <a:r>
              <a:rPr lang="en"/>
              <a:t>How might you use this information?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4675a825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4675a825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AutoNum type="alphaLcPeriod"/>
            </a:pPr>
            <a:r>
              <a:rPr lang="en"/>
              <a:t>What’s the big difference here, in terms of how the data is organized?</a:t>
            </a:r>
            <a:endParaRPr/>
          </a:p>
          <a:p>
            <a:pPr indent="-298450" lvl="1" marL="914400" rtl="0" algn="l">
              <a:lnSpc>
                <a:spcPct val="115000"/>
              </a:lnSpc>
              <a:spcBef>
                <a:spcPts val="0"/>
              </a:spcBef>
              <a:spcAft>
                <a:spcPts val="0"/>
              </a:spcAft>
              <a:buSzPts val="1100"/>
              <a:buAutoNum type="alphaLcPeriod"/>
            </a:pPr>
            <a:r>
              <a:rPr lang="en"/>
              <a:t>How might you use this information?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4675a825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4675a825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AutoNum type="alphaLcPeriod"/>
            </a:pPr>
            <a:r>
              <a:rPr lang="en"/>
              <a:t>What’s the big difference here, in terms of how the data is organized?</a:t>
            </a:r>
            <a:endParaRPr/>
          </a:p>
          <a:p>
            <a:pPr indent="-298450" lvl="1" marL="914400" rtl="0" algn="l">
              <a:lnSpc>
                <a:spcPct val="115000"/>
              </a:lnSpc>
              <a:spcBef>
                <a:spcPts val="0"/>
              </a:spcBef>
              <a:spcAft>
                <a:spcPts val="0"/>
              </a:spcAft>
              <a:buSzPts val="1100"/>
              <a:buAutoNum type="alphaLcPeriod"/>
            </a:pPr>
            <a:r>
              <a:rPr lang="en"/>
              <a:t>How might you use this information?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4675a825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4675a825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AutoNum type="alphaLcPeriod"/>
            </a:pPr>
            <a:r>
              <a:rPr lang="en"/>
              <a:t>What’s the big difference here, in terms of how the data is organized?</a:t>
            </a:r>
            <a:endParaRPr/>
          </a:p>
          <a:p>
            <a:pPr indent="-298450" lvl="1" marL="914400" rtl="0" algn="l">
              <a:lnSpc>
                <a:spcPct val="115000"/>
              </a:lnSpc>
              <a:spcBef>
                <a:spcPts val="0"/>
              </a:spcBef>
              <a:spcAft>
                <a:spcPts val="0"/>
              </a:spcAft>
              <a:buSzPts val="1100"/>
              <a:buAutoNum type="alphaLcPeriod"/>
            </a:pPr>
            <a:r>
              <a:rPr lang="en"/>
              <a:t>How might you use this information?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4675a825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4675a825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AutoNum type="alphaLcPeriod"/>
            </a:pPr>
            <a:r>
              <a:rPr lang="en"/>
              <a:t>What’s the big difference here, in terms of how the data is organized?</a:t>
            </a:r>
            <a:endParaRPr/>
          </a:p>
          <a:p>
            <a:pPr indent="-298450" lvl="1" marL="914400" rtl="0" algn="l">
              <a:lnSpc>
                <a:spcPct val="115000"/>
              </a:lnSpc>
              <a:spcBef>
                <a:spcPts val="0"/>
              </a:spcBef>
              <a:spcAft>
                <a:spcPts val="0"/>
              </a:spcAft>
              <a:buSzPts val="1100"/>
              <a:buAutoNum type="alphaLcPeriod"/>
            </a:pPr>
            <a:r>
              <a:rPr lang="en"/>
              <a:t>How might you use this information?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4675a825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4675a825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AutoNum type="alphaLcPeriod"/>
            </a:pPr>
            <a:r>
              <a:rPr lang="en"/>
              <a:t>What’s the big difference here, in terms of how the data is organized?</a:t>
            </a:r>
            <a:endParaRPr/>
          </a:p>
          <a:p>
            <a:pPr indent="-298450" lvl="1" marL="914400" rtl="0" algn="l">
              <a:lnSpc>
                <a:spcPct val="115000"/>
              </a:lnSpc>
              <a:spcBef>
                <a:spcPts val="0"/>
              </a:spcBef>
              <a:spcAft>
                <a:spcPts val="0"/>
              </a:spcAft>
              <a:buSzPts val="1100"/>
              <a:buAutoNum type="alphaLcPeriod"/>
            </a:pPr>
            <a:r>
              <a:rPr lang="en"/>
              <a:t>How might you use this information?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4675a825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4675a825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4675a825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4675a825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4675a825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4675a825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4675a825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4675a82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4675a825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4675a825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4675a825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4675a825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Nunito"/>
                <a:ea typeface="Nunito"/>
                <a:cs typeface="Nunito"/>
                <a:sym typeface="Nunito"/>
              </a:rPr>
              <a:t>This presentation outlines the types of assessments we performed, the characteristics of the organizations with which we engaged, and the findings. </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From this, we can extrapolate the sort of gaps that are shared across many organizations to provide some guidance as institutions look to build or shore up their own digital preservation programs. This presentation is intended to provide a basis for assessing and addressing gaps in an org’s own digital preservation practice, policies, and strategies, and, ideally, for the community as a whole to consider when determining where to devote collective resources.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4675a825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4675a825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Nunito"/>
                <a:ea typeface="Nunito"/>
                <a:cs typeface="Nunito"/>
                <a:sym typeface="Nunito"/>
              </a:rPr>
              <a:t>As a company that works with such diverse clients, AVP has unique insights into how digital preservation is happening in organizations of all types. This presentation uses our perspective to identify trends in our assessment findings and explain why those findings matter. </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We feel that reporting back to the communities we serve will help to foster conversation and bring about further progress in this area. It should be noted that I will not -- purposefully -- delve deeply into the root causes behind these trends, however, because, unlike the findings themselves, the root causes are as varied as the organizations themselves.</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4675a825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4675a825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4675a825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4675a825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Put files in “downloads” - leave them in the TIFS folder.</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4675a825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4675a825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Nunito"/>
                <a:ea typeface="Nunito"/>
                <a:cs typeface="Nunito"/>
                <a:sym typeface="Nunito"/>
              </a:rPr>
              <a:t>AVP performs digital preservation assessments for institutions in order help them better understand the maturity of their digital preservation practice, and to identify gaps and risks in their program. Digital preservation assessments can take several forms, but typically fall into one of three categories:</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298450" lvl="0" marL="457200" rtl="0" algn="l">
              <a:lnSpc>
                <a:spcPct val="115000"/>
              </a:lnSpc>
              <a:spcBef>
                <a:spcPts val="0"/>
              </a:spcBef>
              <a:spcAft>
                <a:spcPts val="0"/>
              </a:spcAft>
              <a:buSzPts val="1100"/>
              <a:buFont typeface="Nunito"/>
              <a:buAutoNum type="arabicPeriod"/>
            </a:pPr>
            <a:r>
              <a:rPr b="1" lang="en">
                <a:latin typeface="Nunito"/>
                <a:ea typeface="Nunito"/>
                <a:cs typeface="Nunito"/>
                <a:sym typeface="Nunito"/>
              </a:rPr>
              <a:t>“Lite” assessments</a:t>
            </a:r>
            <a:r>
              <a:rPr lang="en">
                <a:latin typeface="Nunito"/>
                <a:ea typeface="Nunito"/>
                <a:cs typeface="Nunito"/>
                <a:sym typeface="Nunito"/>
              </a:rPr>
              <a:t> — These involve performing a gap analysis of an organization through onsite interviews with a variety of relevant stakeholders as defined by the client, documentation and policy review, demonstrations of technologies, storage analysis, and shadowing clients as they work. We use ISO 16363, ISO 14721, and the NDSA Levels of Digital Preservation as reference points to form the basis of our assessments. </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4675a825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4675a825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Nunito"/>
                <a:ea typeface="Nunito"/>
                <a:cs typeface="Nunito"/>
                <a:sym typeface="Nunito"/>
              </a:rPr>
              <a:t>Once you’ve installed ExifTool, follow these steps.</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4278300" y="2751163"/>
            <a:ext cx="587400" cy="0"/>
          </a:xfrm>
          <a:prstGeom prst="straightConnector1">
            <a:avLst/>
          </a:prstGeom>
          <a:noFill/>
          <a:ln cap="flat" cmpd="sng" w="76200">
            <a:solidFill>
              <a:srgbClr val="45818E"/>
            </a:solidFill>
            <a:prstDash val="solid"/>
            <a:round/>
            <a:headEnd len="sm" w="sm" type="none"/>
            <a:tailEnd len="sm" w="sm" type="none"/>
          </a:ln>
        </p:spPr>
      </p:cxnSp>
      <p:sp>
        <p:nvSpPr>
          <p:cNvPr id="56" name="Google Shape;56;p14"/>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rtl="0" algn="ctr">
              <a:spcBef>
                <a:spcPts val="0"/>
              </a:spcBef>
              <a:spcAft>
                <a:spcPts val="0"/>
              </a:spcAft>
              <a:buClr>
                <a:srgbClr val="8E7CC3"/>
              </a:buClr>
              <a:buSzPts val="5400"/>
              <a:buNone/>
              <a:defRPr sz="5400">
                <a:solidFill>
                  <a:srgbClr val="8E7CC3"/>
                </a:solidFill>
              </a:defRPr>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57" name="Google Shape;57;p14"/>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8E7CC3"/>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E06666"/>
        </a:soli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4" name="Google Shape;84;p21"/>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5" name="Google Shape;85;p21"/>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93" name="Google Shape;93;p23"/>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E06666"/>
              </a:buClr>
              <a:buSzPts val="3600"/>
              <a:buFont typeface="Raleway Black"/>
              <a:buNone/>
              <a:defRPr sz="3600">
                <a:solidFill>
                  <a:srgbClr val="E06666"/>
                </a:solidFill>
                <a:latin typeface="Raleway Black"/>
                <a:ea typeface="Raleway Black"/>
                <a:cs typeface="Raleway Black"/>
                <a:sym typeface="Raleway Black"/>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Quicksand"/>
              <a:buChar char="●"/>
              <a:defRPr sz="1800">
                <a:solidFill>
                  <a:schemeClr val="dk2"/>
                </a:solidFill>
                <a:latin typeface="Quicksand"/>
                <a:ea typeface="Quicksand"/>
                <a:cs typeface="Quicksand"/>
                <a:sym typeface="Quicksand"/>
              </a:defRPr>
            </a:lvl1pPr>
            <a:lvl2pPr indent="-317500" lvl="1" marL="9144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2pPr>
            <a:lvl3pPr indent="-317500" lvl="2" marL="13716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3pPr>
            <a:lvl4pPr indent="-317500" lvl="3" marL="18288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4pPr>
            <a:lvl5pPr indent="-317500" lvl="4" marL="22860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5pPr>
            <a:lvl6pPr indent="-317500" lvl="5" marL="27432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6pPr>
            <a:lvl7pPr indent="-317500" lvl="6" marL="32004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7pPr>
            <a:lvl8pPr indent="-317500" lvl="7" marL="36576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8pPr>
            <a:lvl9pPr indent="-317500" lvl="8" marL="4114800" rtl="0">
              <a:lnSpc>
                <a:spcPct val="115000"/>
              </a:lnSpc>
              <a:spcBef>
                <a:spcPts val="1600"/>
              </a:spcBef>
              <a:spcAft>
                <a:spcPts val="1600"/>
              </a:spcAft>
              <a:buClr>
                <a:schemeClr val="dk2"/>
              </a:buClr>
              <a:buSzPts val="1400"/>
              <a:buFont typeface="Quicksand"/>
              <a:buChar char="■"/>
              <a:defRPr>
                <a:solidFill>
                  <a:schemeClr val="dk2"/>
                </a:solidFill>
                <a:latin typeface="Quicksand"/>
                <a:ea typeface="Quicksand"/>
                <a:cs typeface="Quicksand"/>
                <a:sym typeface="Quicksand"/>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hyperlink" Target="https://www.weareavp.com/products/mdq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hyperlink" Target="http://bit.ly/exiftoo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hyperlink" Target="http://bit.ly/r2b-imag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#r2b: Metadata management with ExifTool and MDQC</a:t>
            </a:r>
            <a:endParaRPr sz="3600"/>
          </a:p>
        </p:txBody>
      </p:sp>
      <p:sp>
        <p:nvSpPr>
          <p:cNvPr id="102" name="Google Shape;102;p25"/>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Amy Rudersdorf, AVP | @WeAreAVP | amy@WeAreAVP.com</a:t>
            </a:r>
            <a:endParaRPr/>
          </a:p>
        </p:txBody>
      </p:sp>
      <p:pic>
        <p:nvPicPr>
          <p:cNvPr id="103" name="Google Shape;103;p25"/>
          <p:cNvPicPr preferRelativeResize="0"/>
          <p:nvPr/>
        </p:nvPicPr>
        <p:blipFill>
          <a:blip r:embed="rId3">
            <a:alphaModFix/>
          </a:blip>
          <a:stretch>
            <a:fillRect/>
          </a:stretch>
        </p:blipFill>
        <p:spPr>
          <a:xfrm>
            <a:off x="3918725" y="3779776"/>
            <a:ext cx="1306550" cy="12137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4"/>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3600"/>
              <a:t>Let’s do something with a file. </a:t>
            </a:r>
            <a:endParaRPr sz="3600"/>
          </a:p>
          <a:p>
            <a:pPr indent="0" lvl="0" marL="457200" rtl="0" algn="l">
              <a:spcBef>
                <a:spcPts val="0"/>
              </a:spcBef>
              <a:spcAft>
                <a:spcPts val="0"/>
              </a:spcAft>
              <a:buNone/>
            </a:pPr>
            <a:r>
              <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5"/>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3600"/>
              <a:t>First, Let’s use “Get Info” (on a Mac) to take a look at the properties of </a:t>
            </a:r>
            <a:r>
              <a:rPr lang="en" sz="3600">
                <a:solidFill>
                  <a:srgbClr val="FFE599"/>
                </a:solidFill>
              </a:rPr>
              <a:t>bridge_01.jpg</a:t>
            </a:r>
            <a:r>
              <a:rPr lang="en" sz="3600"/>
              <a:t>. What do you see?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6"/>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3600"/>
              <a:t>“More Info” section has further file information taken from the file itself</a:t>
            </a:r>
            <a:endParaRPr sz="3600"/>
          </a:p>
          <a:p>
            <a:pPr indent="0" lvl="0" marL="457200" rtl="0" algn="l">
              <a:spcBef>
                <a:spcPts val="0"/>
              </a:spcBef>
              <a:spcAft>
                <a:spcPts val="0"/>
              </a:spcAft>
              <a:buNone/>
            </a:pPr>
            <a:r>
              <a:t/>
            </a:r>
            <a:endParaRPr sz="3600"/>
          </a:p>
          <a:p>
            <a:pPr indent="0" lvl="0" marL="457200" rtl="0" algn="l">
              <a:spcBef>
                <a:spcPts val="0"/>
              </a:spcBef>
              <a:spcAft>
                <a:spcPts val="0"/>
              </a:spcAft>
              <a:buNone/>
            </a:pPr>
            <a:r>
              <a:rPr lang="en" sz="3600"/>
              <a:t>Includes: </a:t>
            </a:r>
            <a:endParaRPr sz="3600"/>
          </a:p>
          <a:p>
            <a:pPr indent="0" lvl="0" marL="457200" rtl="0" algn="l">
              <a:spcBef>
                <a:spcPts val="0"/>
              </a:spcBef>
              <a:spcAft>
                <a:spcPts val="0"/>
              </a:spcAft>
              <a:buNone/>
            </a:pPr>
            <a:r>
              <a:rPr lang="en" sz="2400">
                <a:latin typeface="Quicksand Medium"/>
                <a:ea typeface="Quicksand Medium"/>
                <a:cs typeface="Quicksand Medium"/>
                <a:sym typeface="Quicksand Medium"/>
              </a:rPr>
              <a:t>Image information</a:t>
            </a:r>
            <a:endParaRPr sz="2400">
              <a:latin typeface="Quicksand Medium"/>
              <a:ea typeface="Quicksand Medium"/>
              <a:cs typeface="Quicksand Medium"/>
              <a:sym typeface="Quicksand Medium"/>
            </a:endParaRPr>
          </a:p>
          <a:p>
            <a:pPr indent="0" lvl="0" marL="457200" rtl="0" algn="l">
              <a:spcBef>
                <a:spcPts val="0"/>
              </a:spcBef>
              <a:spcAft>
                <a:spcPts val="0"/>
              </a:spcAft>
              <a:buNone/>
            </a:pPr>
            <a:r>
              <a:rPr lang="en" sz="2400">
                <a:latin typeface="Quicksand Medium"/>
                <a:ea typeface="Quicksand Medium"/>
                <a:cs typeface="Quicksand Medium"/>
                <a:sym typeface="Quicksand Medium"/>
              </a:rPr>
              <a:t>Dimensions</a:t>
            </a:r>
            <a:endParaRPr sz="2400">
              <a:latin typeface="Quicksand Medium"/>
              <a:ea typeface="Quicksand Medium"/>
              <a:cs typeface="Quicksand Medium"/>
              <a:sym typeface="Quicksand Medium"/>
            </a:endParaRPr>
          </a:p>
          <a:p>
            <a:pPr indent="0" lvl="0" marL="457200" rtl="0" algn="l">
              <a:spcBef>
                <a:spcPts val="0"/>
              </a:spcBef>
              <a:spcAft>
                <a:spcPts val="0"/>
              </a:spcAft>
              <a:buNone/>
            </a:pPr>
            <a:r>
              <a:rPr lang="en" sz="2400">
                <a:latin typeface="Quicksand Medium"/>
                <a:ea typeface="Quicksand Medium"/>
                <a:cs typeface="Quicksand Medium"/>
                <a:sym typeface="Quicksand Medium"/>
              </a:rPr>
              <a:t>Color space</a:t>
            </a:r>
            <a:endParaRPr sz="2400">
              <a:latin typeface="Quicksand Medium"/>
              <a:ea typeface="Quicksand Medium"/>
              <a:cs typeface="Quicksand Medium"/>
              <a:sym typeface="Quicksand Medium"/>
            </a:endParaRPr>
          </a:p>
          <a:p>
            <a:pPr indent="0" lvl="0" marL="457200" rtl="0" algn="l">
              <a:spcBef>
                <a:spcPts val="0"/>
              </a:spcBef>
              <a:spcAft>
                <a:spcPts val="0"/>
              </a:spcAft>
              <a:buNone/>
            </a:pPr>
            <a:r>
              <a:rPr lang="en" sz="2400">
                <a:latin typeface="Quicksand Medium"/>
                <a:ea typeface="Quicksand Medium"/>
                <a:cs typeface="Quicksand Medium"/>
                <a:sym typeface="Quicksand Medium"/>
              </a:rPr>
              <a:t>Alpha channel</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7"/>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3600"/>
              <a:t>Now let’s look at the file using ExifTool  </a:t>
            </a:r>
            <a:endParaRPr sz="3600"/>
          </a:p>
          <a:p>
            <a:pPr indent="0" lvl="0" marL="457200" rtl="0" algn="l">
              <a:spcBef>
                <a:spcPts val="0"/>
              </a:spcBef>
              <a:spcAft>
                <a:spcPts val="0"/>
              </a:spcAft>
              <a:buNone/>
            </a:pPr>
            <a:r>
              <a:t/>
            </a:r>
            <a:endParaRPr sz="3600"/>
          </a:p>
          <a:p>
            <a:pPr indent="0" lvl="0" marL="457200" rtl="0" algn="l">
              <a:spcBef>
                <a:spcPts val="0"/>
              </a:spcBef>
              <a:spcAft>
                <a:spcPts val="0"/>
              </a:spcAft>
              <a:buNone/>
            </a:pPr>
            <a:r>
              <a:rPr lang="en" sz="2400">
                <a:latin typeface="Quicksand Medium"/>
                <a:ea typeface="Quicksand Medium"/>
                <a:cs typeface="Quicksand Medium"/>
                <a:sym typeface="Quicksand Medium"/>
              </a:rPr>
              <a:t>$ cd /Users/rudeamy/Downloads/images</a:t>
            </a:r>
            <a:endParaRPr sz="2400">
              <a:latin typeface="Quicksand Medium"/>
              <a:ea typeface="Quicksand Medium"/>
              <a:cs typeface="Quicksand Medium"/>
              <a:sym typeface="Quicksand Medium"/>
            </a:endParaRPr>
          </a:p>
          <a:p>
            <a:pPr indent="0" lvl="0" marL="457200" rtl="0" algn="l">
              <a:spcBef>
                <a:spcPts val="0"/>
              </a:spcBef>
              <a:spcAft>
                <a:spcPts val="0"/>
              </a:spcAft>
              <a:buNone/>
            </a:pPr>
            <a:r>
              <a:t/>
            </a:r>
            <a:endParaRPr sz="2400">
              <a:latin typeface="Quicksand Medium"/>
              <a:ea typeface="Quicksand Medium"/>
              <a:cs typeface="Quicksand Medium"/>
              <a:sym typeface="Quicksand Medium"/>
            </a:endParaRPr>
          </a:p>
          <a:p>
            <a:pPr indent="0" lvl="0" marL="457200" rtl="0" algn="l">
              <a:spcBef>
                <a:spcPts val="0"/>
              </a:spcBef>
              <a:spcAft>
                <a:spcPts val="0"/>
              </a:spcAft>
              <a:buNone/>
            </a:pPr>
            <a:r>
              <a:rPr lang="en" sz="2400">
                <a:latin typeface="Quicksand Medium"/>
                <a:ea typeface="Quicksand Medium"/>
                <a:cs typeface="Quicksand Medium"/>
                <a:sym typeface="Quicksand Medium"/>
              </a:rPr>
              <a:t>$ exiftool bridge_01.jpg</a:t>
            </a:r>
            <a:endParaRPr sz="3600"/>
          </a:p>
          <a:p>
            <a:pPr indent="0" lvl="0" marL="457200" rtl="0" algn="l">
              <a:spcBef>
                <a:spcPts val="0"/>
              </a:spcBef>
              <a:spcAft>
                <a:spcPts val="0"/>
              </a:spcAft>
              <a:buNone/>
            </a:pPr>
            <a:r>
              <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8"/>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Let’s add some options from the help file to format the output a little more and make it more thorough</a:t>
            </a:r>
            <a:endParaRPr b="1" sz="2400">
              <a:latin typeface="Raleway"/>
              <a:ea typeface="Raleway"/>
              <a:cs typeface="Raleway"/>
              <a:sym typeface="Raleway"/>
            </a:endParaRPr>
          </a:p>
          <a:p>
            <a:pPr indent="0" lvl="0" marL="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2400">
                <a:latin typeface="Quicksand Medium"/>
                <a:ea typeface="Quicksand Medium"/>
                <a:cs typeface="Quicksand Medium"/>
                <a:sym typeface="Quicksand Medium"/>
              </a:rPr>
              <a:t>$ exiftool -G1 bridge_01.jpg </a:t>
            </a:r>
            <a:br>
              <a:rPr lang="en" sz="2400">
                <a:latin typeface="Quicksand Medium"/>
                <a:ea typeface="Quicksand Medium"/>
                <a:cs typeface="Quicksand Medium"/>
                <a:sym typeface="Quicksand Medium"/>
              </a:rPr>
            </a:br>
            <a:r>
              <a:rPr lang="en" sz="1400">
                <a:latin typeface="Quicksand Medium"/>
                <a:ea typeface="Quicksand Medium"/>
                <a:cs typeface="Quicksand Medium"/>
                <a:sym typeface="Quicksand Medium"/>
              </a:rPr>
              <a:t>(group by source of metadata - includes system tags)</a:t>
            </a:r>
            <a:endParaRPr sz="1400">
              <a:latin typeface="Quicksand Medium"/>
              <a:ea typeface="Quicksand Medium"/>
              <a:cs typeface="Quicksand Medium"/>
              <a:sym typeface="Quicksand Medium"/>
            </a:endParaRPr>
          </a:p>
          <a:p>
            <a:pPr indent="0" lvl="0" marL="45720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2400">
                <a:latin typeface="Quicksand Medium"/>
                <a:ea typeface="Quicksand Medium"/>
                <a:cs typeface="Quicksand Medium"/>
                <a:sym typeface="Quicksand Medium"/>
              </a:rPr>
              <a:t>$ exiftool -G1 -D -a -e bridge_01.jpg</a:t>
            </a:r>
            <a:br>
              <a:rPr lang="en" sz="2400">
                <a:latin typeface="Quicksand Medium"/>
                <a:ea typeface="Quicksand Medium"/>
                <a:cs typeface="Quicksand Medium"/>
                <a:sym typeface="Quicksand Medium"/>
              </a:rPr>
            </a:br>
            <a:r>
              <a:rPr lang="en" sz="1400">
                <a:latin typeface="Quicksand Medium"/>
                <a:ea typeface="Quicksand Medium"/>
                <a:cs typeface="Quicksand Medium"/>
                <a:sym typeface="Quicksand Medium"/>
              </a:rPr>
              <a:t>(composite tags are removed)</a:t>
            </a:r>
            <a:endParaRPr sz="1400">
              <a:latin typeface="Quicksand Medium"/>
              <a:ea typeface="Quicksand Medium"/>
              <a:cs typeface="Quicksand Medium"/>
              <a:sym typeface="Quicksand Medium"/>
            </a:endParaRPr>
          </a:p>
          <a:p>
            <a:pPr indent="0" lvl="0" marL="45720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2400">
                <a:latin typeface="Quicksand Medium"/>
                <a:ea typeface="Quicksand Medium"/>
                <a:cs typeface="Quicksand Medium"/>
                <a:sym typeface="Quicksand Medium"/>
              </a:rPr>
              <a:t>$ exiftool -G1 -D -a -ee bridge_01.jpg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1400">
                <a:latin typeface="Quicksand Medium"/>
                <a:ea typeface="Quicksand Medium"/>
                <a:cs typeface="Quicksand Medium"/>
                <a:sym typeface="Quicksand Medium"/>
              </a:rPr>
              <a:t>(extract information from any embedded files, if they exist)</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9"/>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Exiftool users can export data in text, CSV, JSON, or XML formats.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rPr lang="en" sz="2400">
                <a:latin typeface="Quicksand Medium"/>
                <a:ea typeface="Quicksand Medium"/>
                <a:cs typeface="Quicksand Medium"/>
                <a:sym typeface="Quicksand Medium"/>
              </a:rPr>
              <a:t>$ exiftool -G1 -D -a -ee bridge_01.jpg &gt; out.txt</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rPr lang="en" sz="2400">
                <a:latin typeface="Quicksand Medium"/>
                <a:ea typeface="Quicksand Medium"/>
                <a:cs typeface="Quicksand Medium"/>
                <a:sym typeface="Quicksand Medium"/>
              </a:rPr>
              <a:t>$ open out.txt</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rPr b="1" lang="en" sz="2400">
                <a:latin typeface="Raleway"/>
                <a:ea typeface="Raleway"/>
                <a:cs typeface="Raleway"/>
                <a:sym typeface="Raleway"/>
              </a:rPr>
              <a:t>You should see your text document open now and it should include the standard exiftool output as raw text.</a:t>
            </a:r>
            <a:endParaRPr b="1" sz="24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40"/>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We can do that with XML and CSV, too.</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rPr lang="en" sz="2400">
                <a:latin typeface="Quicksand Medium"/>
                <a:ea typeface="Quicksand Medium"/>
                <a:cs typeface="Quicksand Medium"/>
                <a:sym typeface="Quicksand Medium"/>
              </a:rPr>
              <a:t>$ exiftool -G1 -D -a -ee -X bridge_01.jpg &gt; out.xml</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2400">
                <a:latin typeface="Quicksand Medium"/>
                <a:ea typeface="Quicksand Medium"/>
                <a:cs typeface="Quicksand Medium"/>
                <a:sym typeface="Quicksand Medium"/>
              </a:rPr>
              <a:t>$ open out.xml</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2400">
                <a:latin typeface="Quicksand Medium"/>
                <a:ea typeface="Quicksand Medium"/>
                <a:cs typeface="Quicksand Medium"/>
                <a:sym typeface="Quicksand Medium"/>
              </a:rPr>
              <a:t>$ exiftool -G1 -D -a -ee -csv bridge_01.jpg &gt; out.csv</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2400">
                <a:latin typeface="Quicksand Medium"/>
                <a:ea typeface="Quicksand Medium"/>
                <a:cs typeface="Quicksand Medium"/>
                <a:sym typeface="Quicksand Medium"/>
              </a:rPr>
              <a:t>$ open out.csv</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b="1" sz="24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41"/>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Now let’s create a CSV and XML of data from all the files in the images folder.</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rPr lang="en" sz="2400">
                <a:latin typeface="Quicksand Medium"/>
                <a:ea typeface="Quicksand Medium"/>
                <a:cs typeface="Quicksand Medium"/>
                <a:sym typeface="Quicksand Medium"/>
              </a:rPr>
              <a:t>$ exiftool -G1 -D -a -ee -r -csv ./ &gt; out_all.csv</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2400">
                <a:latin typeface="Quicksand Medium"/>
                <a:ea typeface="Quicksand Medium"/>
                <a:cs typeface="Quicksand Medium"/>
                <a:sym typeface="Quicksand Medium"/>
              </a:rPr>
              <a:t>$ open out_all.csv</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2400">
                <a:latin typeface="Quicksand Medium"/>
                <a:ea typeface="Quicksand Medium"/>
                <a:cs typeface="Quicksand Medium"/>
                <a:sym typeface="Quicksand Medium"/>
              </a:rPr>
              <a:t>$ exiftool -G1 -D -a -ee -r -X ./ &gt; out_all.xml</a:t>
            </a:r>
            <a:endParaRPr sz="2400">
              <a:latin typeface="Quicksand Medium"/>
              <a:ea typeface="Quicksand Medium"/>
              <a:cs typeface="Quicksand Medium"/>
              <a:sym typeface="Quicksand Medium"/>
            </a:endParaRPr>
          </a:p>
          <a:p>
            <a:pPr indent="0" lvl="0" marL="0" rtl="0" algn="l">
              <a:spcBef>
                <a:spcPts val="0"/>
              </a:spcBef>
              <a:spcAft>
                <a:spcPts val="0"/>
              </a:spcAft>
              <a:buNone/>
            </a:pPr>
            <a:r>
              <a:t/>
            </a:r>
            <a:endParaRPr sz="2400">
              <a:latin typeface="Quicksand Medium"/>
              <a:ea typeface="Quicksand Medium"/>
              <a:cs typeface="Quicksand Medium"/>
              <a:sym typeface="Quicksand Medium"/>
            </a:endParaRPr>
          </a:p>
          <a:p>
            <a:pPr indent="0" lvl="0" marL="0" rtl="0" algn="l">
              <a:spcBef>
                <a:spcPts val="0"/>
              </a:spcBef>
              <a:spcAft>
                <a:spcPts val="0"/>
              </a:spcAft>
              <a:buNone/>
            </a:pPr>
            <a:r>
              <a:rPr lang="en" sz="2400">
                <a:latin typeface="Quicksand Medium"/>
                <a:ea typeface="Quicksand Medium"/>
                <a:cs typeface="Quicksand Medium"/>
                <a:sym typeface="Quicksand Medium"/>
              </a:rPr>
              <a:t>$ open out_all.xml</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42"/>
          <p:cNvSpPr txBox="1"/>
          <p:nvPr>
            <p:ph type="title"/>
          </p:nvPr>
        </p:nvSpPr>
        <p:spPr>
          <a:xfrm>
            <a:off x="0" y="458850"/>
            <a:ext cx="9144000" cy="4225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chemeClr val="accent3"/>
                </a:solidFill>
              </a:rPr>
              <a:t>Download</a:t>
            </a:r>
            <a:endParaRPr sz="10000">
              <a:solidFill>
                <a:schemeClr val="accent3"/>
              </a:solidFill>
            </a:endParaRPr>
          </a:p>
          <a:p>
            <a:pPr indent="0" lvl="0" marL="0" rtl="0" algn="ctr">
              <a:spcBef>
                <a:spcPts val="0"/>
              </a:spcBef>
              <a:spcAft>
                <a:spcPts val="0"/>
              </a:spcAft>
              <a:buNone/>
            </a:pPr>
            <a:r>
              <a:rPr lang="en" sz="4500" u="sng">
                <a:solidFill>
                  <a:schemeClr val="hlink"/>
                </a:solidFill>
                <a:hlinkClick r:id="rId3"/>
              </a:rPr>
              <a:t>https://www.weareavp.com/products/mdqc/</a:t>
            </a:r>
            <a:endParaRPr sz="4500">
              <a:solidFill>
                <a:schemeClr val="accent3"/>
              </a:solidFill>
            </a:endParaRPr>
          </a:p>
          <a:p>
            <a:pPr indent="0" lvl="0" marL="0" rtl="0" algn="ctr">
              <a:spcBef>
                <a:spcPts val="0"/>
              </a:spcBef>
              <a:spcAft>
                <a:spcPts val="0"/>
              </a:spcAft>
              <a:buNone/>
            </a:pPr>
            <a:r>
              <a:rPr lang="en" sz="8400">
                <a:solidFill>
                  <a:schemeClr val="accent3"/>
                </a:solidFill>
              </a:rPr>
              <a:t>MDQC</a:t>
            </a:r>
            <a:endParaRPr sz="84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3"/>
          <p:cNvSpPr txBox="1"/>
          <p:nvPr>
            <p:ph type="title"/>
          </p:nvPr>
        </p:nvSpPr>
        <p:spPr>
          <a:xfrm>
            <a:off x="261650" y="526350"/>
            <a:ext cx="865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MDQC stands for Metadata Quality Control. MDQC allows users to create rules on embedded metadata, scan a set of files, and report on the conformance of each file against the user-defined rules.</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2480550"/>
            <a:ext cx="60306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management  consulting &amp; software dev</a:t>
            </a:r>
            <a:endParaRPr/>
          </a:p>
        </p:txBody>
      </p:sp>
      <p:pic>
        <p:nvPicPr>
          <p:cNvPr id="109" name="Google Shape;109;p26"/>
          <p:cNvPicPr preferRelativeResize="0"/>
          <p:nvPr/>
        </p:nvPicPr>
        <p:blipFill>
          <a:blip r:embed="rId3">
            <a:alphaModFix/>
          </a:blip>
          <a:stretch>
            <a:fillRect/>
          </a:stretch>
        </p:blipFill>
        <p:spPr>
          <a:xfrm>
            <a:off x="6574850" y="1483875"/>
            <a:ext cx="2342039" cy="2175752"/>
          </a:xfrm>
          <a:prstGeom prst="rect">
            <a:avLst/>
          </a:prstGeom>
          <a:noFill/>
          <a:ln>
            <a:noFill/>
          </a:ln>
        </p:spPr>
      </p:pic>
      <p:sp>
        <p:nvSpPr>
          <p:cNvPr id="110" name="Google Shape;110;p26"/>
          <p:cNvSpPr txBox="1"/>
          <p:nvPr/>
        </p:nvSpPr>
        <p:spPr>
          <a:xfrm>
            <a:off x="6663325" y="3288203"/>
            <a:ext cx="15894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Quicksand Light"/>
                <a:ea typeface="Quicksand Light"/>
                <a:cs typeface="Quicksand Light"/>
                <a:sym typeface="Quicksand Light"/>
              </a:rPr>
              <a:t>WeAreAVP.com</a:t>
            </a:r>
            <a:endParaRPr>
              <a:solidFill>
                <a:srgbClr val="FFFFFF"/>
              </a:solidFill>
              <a:latin typeface="Quicksand Light"/>
              <a:ea typeface="Quicksand Light"/>
              <a:cs typeface="Quicksand Light"/>
              <a:sym typeface="Quicksan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4"/>
          <p:cNvSpPr txBox="1"/>
          <p:nvPr>
            <p:ph type="title"/>
          </p:nvPr>
        </p:nvSpPr>
        <p:spPr>
          <a:xfrm>
            <a:off x="261650" y="526350"/>
            <a:ext cx="865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We’re going to test our files to see if they conform to our rules.</a:t>
            </a:r>
            <a:endParaRPr sz="4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45"/>
          <p:cNvPicPr preferRelativeResize="0"/>
          <p:nvPr/>
        </p:nvPicPr>
        <p:blipFill>
          <a:blip r:embed="rId3">
            <a:alphaModFix/>
          </a:blip>
          <a:stretch>
            <a:fillRect/>
          </a:stretch>
        </p:blipFill>
        <p:spPr>
          <a:xfrm>
            <a:off x="2462213" y="1604475"/>
            <a:ext cx="4219575" cy="1714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6"/>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SET UP YOUR REPORT DIRECTORY</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rPr b="1" lang="en" sz="2400">
                <a:latin typeface="Raleway"/>
                <a:ea typeface="Raleway"/>
                <a:cs typeface="Raleway"/>
                <a:sym typeface="Raleway"/>
              </a:rPr>
              <a:t>File &gt; Report Directory</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7"/>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CHOOSE YOUR REFERENCE FILE</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8"/>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IDENTIFY YOUR DIRECTORY</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9"/>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SET SOME RULES</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rPr b="1" lang="en" sz="2400">
                <a:latin typeface="Raleway"/>
                <a:ea typeface="Raleway"/>
                <a:cs typeface="Raleway"/>
                <a:sym typeface="Raleway"/>
              </a:rPr>
              <a:t>All files should have the creator “AVP”</a:t>
            </a:r>
            <a:endParaRPr b="1" sz="2400">
              <a:latin typeface="Raleway"/>
              <a:ea typeface="Raleway"/>
              <a:cs typeface="Raleway"/>
              <a:sym typeface="Raleway"/>
            </a:endParaRPr>
          </a:p>
          <a:p>
            <a:pPr indent="0" lvl="0" marL="0" rtl="0" algn="l">
              <a:spcBef>
                <a:spcPts val="0"/>
              </a:spcBef>
              <a:spcAft>
                <a:spcPts val="0"/>
              </a:spcAft>
              <a:buNone/>
            </a:pPr>
            <a:r>
              <a:rPr b="1" lang="en" sz="2400">
                <a:latin typeface="Raleway"/>
                <a:ea typeface="Raleway"/>
                <a:cs typeface="Raleway"/>
                <a:sym typeface="Raleway"/>
              </a:rPr>
              <a:t>All files should have a copyright statement</a:t>
            </a:r>
            <a:endParaRPr b="1" sz="2400">
              <a:latin typeface="Raleway"/>
              <a:ea typeface="Raleway"/>
              <a:cs typeface="Raleway"/>
              <a:sym typeface="Raleway"/>
            </a:endParaRPr>
          </a:p>
          <a:p>
            <a:pPr indent="0" lvl="0" marL="0" rtl="0" algn="l">
              <a:spcBef>
                <a:spcPts val="0"/>
              </a:spcBef>
              <a:spcAft>
                <a:spcPts val="0"/>
              </a:spcAft>
              <a:buNone/>
            </a:pPr>
            <a:r>
              <a:rPr b="1" lang="en" sz="2400">
                <a:latin typeface="Raleway"/>
                <a:ea typeface="Raleway"/>
                <a:cs typeface="Raleway"/>
                <a:sym typeface="Raleway"/>
              </a:rPr>
              <a:t>All files should be horizontal</a:t>
            </a:r>
            <a:endParaRPr b="1" sz="2400">
              <a:latin typeface="Raleway"/>
              <a:ea typeface="Raleway"/>
              <a:cs typeface="Raleway"/>
              <a:sym typeface="Raleway"/>
            </a:endParaRPr>
          </a:p>
          <a:p>
            <a:pPr indent="0" lvl="0" marL="0" rtl="0" algn="l">
              <a:spcBef>
                <a:spcPts val="0"/>
              </a:spcBef>
              <a:spcAft>
                <a:spcPts val="0"/>
              </a:spcAft>
              <a:buNone/>
            </a:pPr>
            <a:r>
              <a:rPr b="1" lang="en" sz="2400">
                <a:latin typeface="Raleway"/>
                <a:ea typeface="Raleway"/>
                <a:cs typeface="Raleway"/>
                <a:sym typeface="Raleway"/>
              </a:rPr>
              <a:t>All files should be the same dimensions</a:t>
            </a:r>
            <a:endParaRPr b="1" sz="2400">
              <a:latin typeface="Raleway"/>
              <a:ea typeface="Raleway"/>
              <a:cs typeface="Raleway"/>
              <a:sym typeface="Raleway"/>
            </a:endParaRPr>
          </a:p>
          <a:p>
            <a:pPr indent="0" lvl="0" marL="0" rtl="0" algn="l">
              <a:spcBef>
                <a:spcPts val="0"/>
              </a:spcBef>
              <a:spcAft>
                <a:spcPts val="0"/>
              </a:spcAft>
              <a:buNone/>
            </a:pPr>
            <a:r>
              <a:rPr b="1" lang="en" sz="2400">
                <a:latin typeface="Raleway"/>
                <a:ea typeface="Raleway"/>
                <a:cs typeface="Raleway"/>
                <a:sym typeface="Raleway"/>
              </a:rPr>
              <a:t>All files should have a title</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50"/>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CAUTION</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rPr b="1" lang="en" sz="2400">
                <a:latin typeface="Raleway"/>
                <a:ea typeface="Raleway"/>
                <a:cs typeface="Raleway"/>
                <a:sym typeface="Raleway"/>
              </a:rPr>
              <a:t>IF YOU SET THE RULES WRONG, YOU HAVE START ALL OVER AT THE BEGINNING</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5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RUN THE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52"/>
          <p:cNvPicPr preferRelativeResize="0"/>
          <p:nvPr/>
        </p:nvPicPr>
        <p:blipFill>
          <a:blip r:embed="rId3">
            <a:alphaModFix/>
          </a:blip>
          <a:stretch>
            <a:fillRect/>
          </a:stretch>
        </p:blipFill>
        <p:spPr>
          <a:xfrm>
            <a:off x="152400" y="729725"/>
            <a:ext cx="8839201" cy="390086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5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TRY IT YOURSELF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80325" y="2480550"/>
            <a:ext cx="90636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Fixity</a:t>
            </a:r>
            <a:endParaRPr/>
          </a:p>
          <a:p>
            <a:pPr indent="0" lvl="0" marL="0" rtl="0" algn="l">
              <a:spcBef>
                <a:spcPts val="0"/>
              </a:spcBef>
              <a:spcAft>
                <a:spcPts val="0"/>
              </a:spcAft>
              <a:buNone/>
            </a:pPr>
            <a:r>
              <a:rPr lang="en"/>
              <a:t>Exactly</a:t>
            </a:r>
            <a:endParaRPr/>
          </a:p>
          <a:p>
            <a:pPr indent="0" lvl="0" marL="0" rtl="0" algn="l">
              <a:spcBef>
                <a:spcPts val="0"/>
              </a:spcBef>
              <a:spcAft>
                <a:spcPts val="0"/>
              </a:spcAft>
              <a:buNone/>
            </a:pPr>
            <a:r>
              <a:rPr lang="en"/>
              <a:t>MDQC</a:t>
            </a:r>
            <a:endParaRPr/>
          </a:p>
          <a:p>
            <a:pPr indent="0" lvl="0" marL="0" rtl="0" algn="l">
              <a:spcBef>
                <a:spcPts val="0"/>
              </a:spcBef>
              <a:spcAft>
                <a:spcPts val="0"/>
              </a:spcAft>
              <a:buNone/>
            </a:pPr>
            <a:r>
              <a:rPr lang="en"/>
              <a:t>Cost of Inaction Calc</a:t>
            </a:r>
            <a:endParaRPr/>
          </a:p>
        </p:txBody>
      </p:sp>
      <p:sp>
        <p:nvSpPr>
          <p:cNvPr id="116" name="Google Shape;116;p27"/>
          <p:cNvSpPr txBox="1"/>
          <p:nvPr/>
        </p:nvSpPr>
        <p:spPr>
          <a:xfrm>
            <a:off x="112450" y="141150"/>
            <a:ext cx="89193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Quicksand Light"/>
                <a:ea typeface="Quicksand Light"/>
                <a:cs typeface="Quicksand Light"/>
                <a:sym typeface="Quicksand Light"/>
              </a:rPr>
              <a:t>Free digital preservation tools						            https://www.weareavp.com/products/</a:t>
            </a:r>
            <a:endParaRPr>
              <a:solidFill>
                <a:srgbClr val="FFFFFF"/>
              </a:solidFill>
              <a:latin typeface="Quicksand Light"/>
              <a:ea typeface="Quicksand Light"/>
              <a:cs typeface="Quicksand Light"/>
              <a:sym typeface="Quicksand Light"/>
            </a:endParaRPr>
          </a:p>
        </p:txBody>
      </p:sp>
      <p:pic>
        <p:nvPicPr>
          <p:cNvPr id="117" name="Google Shape;117;p27"/>
          <p:cNvPicPr preferRelativeResize="0"/>
          <p:nvPr/>
        </p:nvPicPr>
        <p:blipFill>
          <a:blip r:embed="rId3">
            <a:alphaModFix/>
          </a:blip>
          <a:stretch>
            <a:fillRect/>
          </a:stretch>
        </p:blipFill>
        <p:spPr>
          <a:xfrm>
            <a:off x="6574850" y="1483875"/>
            <a:ext cx="2342039" cy="2175752"/>
          </a:xfrm>
          <a:prstGeom prst="rect">
            <a:avLst/>
          </a:prstGeom>
          <a:noFill/>
          <a:ln>
            <a:noFill/>
          </a:ln>
        </p:spPr>
      </p:pic>
      <p:sp>
        <p:nvSpPr>
          <p:cNvPr id="118" name="Google Shape;118;p27"/>
          <p:cNvSpPr txBox="1"/>
          <p:nvPr/>
        </p:nvSpPr>
        <p:spPr>
          <a:xfrm>
            <a:off x="6663325" y="3288203"/>
            <a:ext cx="15894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Quicksand Light"/>
                <a:ea typeface="Quicksand Light"/>
                <a:cs typeface="Quicksand Light"/>
                <a:sym typeface="Quicksand Light"/>
              </a:rPr>
              <a:t>WeAreAVP.com</a:t>
            </a:r>
            <a:endParaRPr>
              <a:solidFill>
                <a:srgbClr val="FFFFFF"/>
              </a:solidFill>
              <a:latin typeface="Quicksand Light"/>
              <a:ea typeface="Quicksand Light"/>
              <a:cs typeface="Quicksand Light"/>
              <a:sym typeface="Quicksan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54"/>
          <p:cNvSpPr txBox="1"/>
          <p:nvPr>
            <p:ph type="title"/>
          </p:nvPr>
        </p:nvSpPr>
        <p:spPr>
          <a:xfrm>
            <a:off x="80325" y="2480550"/>
            <a:ext cx="90636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54" name="Google Shape;254;p54"/>
          <p:cNvSpPr txBox="1"/>
          <p:nvPr/>
        </p:nvSpPr>
        <p:spPr>
          <a:xfrm>
            <a:off x="112450" y="141150"/>
            <a:ext cx="89193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Quicksand Light"/>
                <a:ea typeface="Quicksand Light"/>
                <a:cs typeface="Quicksand Light"/>
                <a:sym typeface="Quicksand Light"/>
              </a:rPr>
              <a:t>Free digital preservation tools						            https://www.weareavp.com/products/</a:t>
            </a:r>
            <a:endParaRPr>
              <a:solidFill>
                <a:srgbClr val="FFFFFF"/>
              </a:solidFill>
              <a:latin typeface="Quicksand Light"/>
              <a:ea typeface="Quicksand Light"/>
              <a:cs typeface="Quicksand Light"/>
              <a:sym typeface="Quicksand Light"/>
            </a:endParaRPr>
          </a:p>
        </p:txBody>
      </p:sp>
      <p:pic>
        <p:nvPicPr>
          <p:cNvPr id="255" name="Google Shape;255;p54"/>
          <p:cNvPicPr preferRelativeResize="0"/>
          <p:nvPr/>
        </p:nvPicPr>
        <p:blipFill>
          <a:blip r:embed="rId3">
            <a:alphaModFix/>
          </a:blip>
          <a:stretch>
            <a:fillRect/>
          </a:stretch>
        </p:blipFill>
        <p:spPr>
          <a:xfrm>
            <a:off x="6574850" y="1483875"/>
            <a:ext cx="2342039" cy="2175752"/>
          </a:xfrm>
          <a:prstGeom prst="rect">
            <a:avLst/>
          </a:prstGeom>
          <a:noFill/>
          <a:ln>
            <a:noFill/>
          </a:ln>
        </p:spPr>
      </p:pic>
      <p:sp>
        <p:nvSpPr>
          <p:cNvPr id="256" name="Google Shape;256;p54"/>
          <p:cNvSpPr txBox="1"/>
          <p:nvPr/>
        </p:nvSpPr>
        <p:spPr>
          <a:xfrm>
            <a:off x="6663325" y="3288203"/>
            <a:ext cx="15894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Quicksand Light"/>
                <a:ea typeface="Quicksand Light"/>
                <a:cs typeface="Quicksand Light"/>
                <a:sym typeface="Quicksand Light"/>
              </a:rPr>
              <a:t>WeAreAVP.com</a:t>
            </a:r>
            <a:endParaRPr>
              <a:solidFill>
                <a:srgbClr val="FFFFFF"/>
              </a:solidFill>
              <a:latin typeface="Quicksand Light"/>
              <a:ea typeface="Quicksand Light"/>
              <a:cs typeface="Quicksand Light"/>
              <a:sym typeface="Quicksan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0" y="2480550"/>
            <a:ext cx="91440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a:t>
            </a:r>
            <a:br>
              <a:rPr lang="en"/>
            </a:br>
            <a:r>
              <a:rPr lang="en" sz="6700"/>
              <a:t>Why use these tools?</a:t>
            </a:r>
            <a:endParaRPr sz="6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244925" y="526350"/>
            <a:ext cx="8502600" cy="4090800"/>
          </a:xfrm>
          <a:prstGeom prst="rect">
            <a:avLst/>
          </a:prstGeom>
        </p:spPr>
        <p:txBody>
          <a:bodyPr anchorCtr="0" anchor="ctr" bIns="91425" lIns="91425" spcFirstLastPara="1" rIns="91425" wrap="square" tIns="91425">
            <a:noAutofit/>
          </a:bodyPr>
          <a:lstStyle/>
          <a:p>
            <a:pPr indent="-533400" lvl="0" marL="457200" rtl="0" algn="l">
              <a:spcBef>
                <a:spcPts val="0"/>
              </a:spcBef>
              <a:spcAft>
                <a:spcPts val="0"/>
              </a:spcAft>
              <a:buSzPts val="4800"/>
              <a:buAutoNum type="arabicPeriod"/>
            </a:pPr>
            <a:r>
              <a:rPr lang="en"/>
              <a:t>Perform basic embedded metadata review</a:t>
            </a:r>
            <a:endParaRPr/>
          </a:p>
          <a:p>
            <a:pPr indent="-533400" lvl="0" marL="457200" rtl="0" algn="l">
              <a:spcBef>
                <a:spcPts val="0"/>
              </a:spcBef>
              <a:spcAft>
                <a:spcPts val="0"/>
              </a:spcAft>
              <a:buSzPts val="4800"/>
              <a:buAutoNum type="arabicPeriod"/>
            </a:pPr>
            <a:r>
              <a:rPr lang="en"/>
              <a:t>Automate embedded metadata review</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458850"/>
            <a:ext cx="8520600" cy="4225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chemeClr val="accent3"/>
                </a:solidFill>
              </a:rPr>
              <a:t>Download</a:t>
            </a:r>
            <a:endParaRPr sz="10000">
              <a:solidFill>
                <a:schemeClr val="accent3"/>
              </a:solidFill>
            </a:endParaRPr>
          </a:p>
          <a:p>
            <a:pPr indent="0" lvl="0" marL="0" rtl="0" algn="ctr">
              <a:spcBef>
                <a:spcPts val="0"/>
              </a:spcBef>
              <a:spcAft>
                <a:spcPts val="0"/>
              </a:spcAft>
              <a:buNone/>
            </a:pPr>
            <a:r>
              <a:rPr lang="en" sz="4500" u="sng">
                <a:solidFill>
                  <a:schemeClr val="hlink"/>
                </a:solidFill>
                <a:hlinkClick r:id="rId3"/>
              </a:rPr>
              <a:t>http://bit.ly/exiftool</a:t>
            </a:r>
            <a:endParaRPr sz="4500">
              <a:solidFill>
                <a:schemeClr val="accent3"/>
              </a:solidFill>
            </a:endParaRPr>
          </a:p>
          <a:p>
            <a:pPr indent="0" lvl="0" marL="0" rtl="0" algn="ctr">
              <a:spcBef>
                <a:spcPts val="0"/>
              </a:spcBef>
              <a:spcAft>
                <a:spcPts val="0"/>
              </a:spcAft>
              <a:buNone/>
            </a:pPr>
            <a:r>
              <a:rPr lang="en" sz="8400">
                <a:solidFill>
                  <a:schemeClr val="accent3"/>
                </a:solidFill>
              </a:rPr>
              <a:t>ExifTool</a:t>
            </a:r>
            <a:endParaRPr sz="84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1"/>
          <p:cNvSpPr txBox="1"/>
          <p:nvPr>
            <p:ph type="title"/>
          </p:nvPr>
        </p:nvSpPr>
        <p:spPr>
          <a:xfrm>
            <a:off x="311700" y="458850"/>
            <a:ext cx="8520600" cy="4225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chemeClr val="accent3"/>
                </a:solidFill>
              </a:rPr>
              <a:t>Download &amp; unzip this: </a:t>
            </a:r>
            <a:endParaRPr sz="9600">
              <a:solidFill>
                <a:schemeClr val="accent3"/>
              </a:solidFill>
            </a:endParaRPr>
          </a:p>
          <a:p>
            <a:pPr indent="0" lvl="0" marL="0" rtl="0" algn="ctr">
              <a:spcBef>
                <a:spcPts val="0"/>
              </a:spcBef>
              <a:spcAft>
                <a:spcPts val="0"/>
              </a:spcAft>
              <a:buNone/>
            </a:pPr>
            <a:r>
              <a:rPr lang="en" sz="4500" u="sng">
                <a:solidFill>
                  <a:schemeClr val="hlink"/>
                </a:solidFill>
                <a:hlinkClick r:id="rId3"/>
              </a:rPr>
              <a:t>http://bit.ly/r2b-images</a:t>
            </a:r>
            <a:endParaRPr sz="45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2"/>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Developed by Phil Harvey</a:t>
            </a:r>
            <a:endParaRPr sz="3600"/>
          </a:p>
          <a:p>
            <a:pPr indent="0" lvl="0" marL="0" rtl="0" algn="l">
              <a:spcBef>
                <a:spcPts val="0"/>
              </a:spcBef>
              <a:spcAft>
                <a:spcPts val="0"/>
              </a:spcAft>
              <a:buNone/>
            </a:pPr>
            <a:r>
              <a:rPr lang="en" sz="3000">
                <a:latin typeface="Quicksand Medium"/>
                <a:ea typeface="Quicksand Medium"/>
                <a:cs typeface="Quicksand Medium"/>
                <a:sym typeface="Quicksand Medium"/>
              </a:rPr>
              <a:t>Supports images and many AV formats</a:t>
            </a:r>
            <a:endParaRPr sz="3000">
              <a:latin typeface="Quicksand Medium"/>
              <a:ea typeface="Quicksand Medium"/>
              <a:cs typeface="Quicksand Medium"/>
              <a:sym typeface="Quicksand Medium"/>
            </a:endParaRPr>
          </a:p>
          <a:p>
            <a:pPr indent="0" lvl="0" marL="0" rtl="0" algn="l">
              <a:spcBef>
                <a:spcPts val="0"/>
              </a:spcBef>
              <a:spcAft>
                <a:spcPts val="0"/>
              </a:spcAft>
              <a:buNone/>
            </a:pPr>
            <a:r>
              <a:t/>
            </a:r>
            <a:endParaRPr sz="3600"/>
          </a:p>
          <a:p>
            <a:pPr indent="0" lvl="0" marL="0" rtl="0" algn="l">
              <a:spcBef>
                <a:spcPts val="0"/>
              </a:spcBef>
              <a:spcAft>
                <a:spcPts val="0"/>
              </a:spcAft>
              <a:buNone/>
            </a:pPr>
            <a:r>
              <a:rPr lang="en" sz="3600"/>
              <a:t>Why use it?</a:t>
            </a:r>
            <a:endParaRPr sz="3600"/>
          </a:p>
          <a:p>
            <a:pPr indent="-419100" lvl="0" marL="457200" rtl="0" algn="l">
              <a:spcBef>
                <a:spcPts val="0"/>
              </a:spcBef>
              <a:spcAft>
                <a:spcPts val="0"/>
              </a:spcAft>
              <a:buSzPts val="3000"/>
              <a:buFont typeface="Quicksand Medium"/>
              <a:buChar char="-"/>
            </a:pPr>
            <a:r>
              <a:rPr lang="en" sz="3000">
                <a:latin typeface="Quicksand Medium"/>
                <a:ea typeface="Quicksand Medium"/>
                <a:cs typeface="Quicksand Medium"/>
                <a:sym typeface="Quicksand Medium"/>
              </a:rPr>
              <a:t>Analyse embedded metadata and file system metadata --&gt; technical and administrative metadata that may be used to recreate files in the future. </a:t>
            </a:r>
            <a:endParaRPr sz="3000">
              <a:latin typeface="Quicksand Medium"/>
              <a:ea typeface="Quicksand Medium"/>
              <a:cs typeface="Quicksand Medium"/>
              <a:sym typeface="Quicksand Medium"/>
            </a:endParaRPr>
          </a:p>
          <a:p>
            <a:pPr indent="-419100" lvl="0" marL="457200" rtl="0" algn="l">
              <a:spcBef>
                <a:spcPts val="0"/>
              </a:spcBef>
              <a:spcAft>
                <a:spcPts val="0"/>
              </a:spcAft>
              <a:buSzPts val="3000"/>
              <a:buFont typeface="Quicksand Medium"/>
              <a:buChar char="-"/>
            </a:pPr>
            <a:r>
              <a:rPr lang="en" sz="3000">
                <a:latin typeface="Quicksand Medium"/>
                <a:ea typeface="Quicksand Medium"/>
                <a:cs typeface="Quicksand Medium"/>
                <a:sym typeface="Quicksand Medium"/>
              </a:rPr>
              <a:t>You can view the MD or save it before you package up your files for long-term storage.</a:t>
            </a:r>
            <a:endParaRPr sz="3000">
              <a:latin typeface="Quicksand Medium"/>
              <a:ea typeface="Quicksand Medium"/>
              <a:cs typeface="Quicksand Medium"/>
              <a:sym typeface="Quicksan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3"/>
          <p:cNvSpPr txBox="1"/>
          <p:nvPr>
            <p:ph type="title"/>
          </p:nvPr>
        </p:nvSpPr>
        <p:spPr>
          <a:xfrm>
            <a:off x="133500" y="46650"/>
            <a:ext cx="8877000" cy="50100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SzPts val="3600"/>
              <a:buAutoNum type="arabicPeriod"/>
            </a:pPr>
            <a:r>
              <a:rPr lang="en" sz="3600"/>
              <a:t>Open terminal window</a:t>
            </a:r>
            <a:endParaRPr sz="3600"/>
          </a:p>
          <a:p>
            <a:pPr indent="-457200" lvl="0" marL="457200" rtl="0" algn="l">
              <a:spcBef>
                <a:spcPts val="0"/>
              </a:spcBef>
              <a:spcAft>
                <a:spcPts val="0"/>
              </a:spcAft>
              <a:buSzPts val="3600"/>
              <a:buAutoNum type="arabicPeriod"/>
            </a:pPr>
            <a:r>
              <a:rPr lang="en" sz="3600"/>
              <a:t>Type “exiftool”</a:t>
            </a:r>
            <a:endParaRPr sz="3600"/>
          </a:p>
          <a:p>
            <a:pPr indent="-457200" lvl="0" marL="457200" rtl="0" algn="l">
              <a:spcBef>
                <a:spcPts val="0"/>
              </a:spcBef>
              <a:spcAft>
                <a:spcPts val="0"/>
              </a:spcAft>
              <a:buSzPts val="3600"/>
              <a:buAutoNum type="arabicPeriod"/>
            </a:pPr>
            <a:r>
              <a:rPr lang="en" sz="3600"/>
              <a:t>Take a quick look at help file</a:t>
            </a:r>
            <a:endParaRPr sz="3600"/>
          </a:p>
          <a:p>
            <a:pPr indent="-457200" lvl="0" marL="457200" rtl="0" algn="l">
              <a:spcBef>
                <a:spcPts val="0"/>
              </a:spcBef>
              <a:spcAft>
                <a:spcPts val="0"/>
              </a:spcAft>
              <a:buSzPts val="3600"/>
              <a:buAutoNum type="arabicPeriod"/>
            </a:pPr>
            <a:r>
              <a:rPr lang="en" sz="3600"/>
              <a:t>Type “q” to get out of help file</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