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26"/>
  </p:notesMasterIdLst>
  <p:sldIdLst>
    <p:sldId id="256" r:id="rId2"/>
    <p:sldId id="257" r:id="rId3"/>
    <p:sldId id="259" r:id="rId4"/>
    <p:sldId id="279" r:id="rId5"/>
    <p:sldId id="260" r:id="rId6"/>
    <p:sldId id="261" r:id="rId7"/>
    <p:sldId id="262" r:id="rId8"/>
    <p:sldId id="263" r:id="rId9"/>
    <p:sldId id="264" r:id="rId10"/>
    <p:sldId id="267" r:id="rId11"/>
    <p:sldId id="265" r:id="rId12"/>
    <p:sldId id="269" r:id="rId13"/>
    <p:sldId id="270" r:id="rId14"/>
    <p:sldId id="271" r:id="rId15"/>
    <p:sldId id="272" r:id="rId16"/>
    <p:sldId id="277" r:id="rId17"/>
    <p:sldId id="274" r:id="rId18"/>
    <p:sldId id="275" r:id="rId19"/>
    <p:sldId id="276"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7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364" autoAdjust="0"/>
  </p:normalViewPr>
  <p:slideViewPr>
    <p:cSldViewPr snapToGrid="0" snapToObjects="1">
      <p:cViewPr varScale="1">
        <p:scale>
          <a:sx n="57" d="100"/>
          <a:sy n="57" d="100"/>
        </p:scale>
        <p:origin x="-238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7F819-36A0-EE40-BBB4-E189D7B6C5A9}" type="datetimeFigureOut">
              <a:rPr lang="en-US" smtClean="0"/>
              <a:t>9/27/18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385CA-A503-A543-A8EB-87C6DFA9E97D}" type="slidenum">
              <a:rPr lang="en-US" smtClean="0"/>
              <a:t>‹#›</a:t>
            </a:fld>
            <a:endParaRPr lang="en-US"/>
          </a:p>
        </p:txBody>
      </p:sp>
    </p:spTree>
    <p:extLst>
      <p:ext uri="{BB962C8B-B14F-4D97-AF65-F5344CB8AC3E}">
        <p14:creationId xmlns:p14="http://schemas.microsoft.com/office/powerpoint/2010/main" val="841568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by talking a bit more about Application Profiles.</a:t>
            </a:r>
            <a:endParaRPr lang="en-US" baseline="0" dirty="0" smtClean="0"/>
          </a:p>
          <a:p>
            <a:endParaRPr lang="en-US" baseline="0" dirty="0" smtClean="0"/>
          </a:p>
          <a:p>
            <a:r>
              <a:rPr lang="en-US" baseline="0" dirty="0" smtClean="0"/>
              <a:t>A really </a:t>
            </a:r>
            <a:r>
              <a:rPr lang="en-US" baseline="0" dirty="0" smtClean="0"/>
              <a:t>typical scenario, if you have a digital library that has a wide variety of material, is that no one schema is going to do the job for you really well. So an application profile is a </a:t>
            </a:r>
            <a:r>
              <a:rPr lang="en-US" baseline="0" dirty="0" smtClean="0"/>
              <a:t>locally created </a:t>
            </a:r>
            <a:r>
              <a:rPr lang="en-US" baseline="0" dirty="0" smtClean="0"/>
              <a:t>schema that incorporates elements from different standard schemas into one profile. It’s like picking </a:t>
            </a:r>
            <a:r>
              <a:rPr lang="en-US" baseline="0" dirty="0" smtClean="0"/>
              <a:t>items </a:t>
            </a:r>
            <a:r>
              <a:rPr lang="en-US" baseline="0" dirty="0" smtClean="0"/>
              <a:t>from an </a:t>
            </a:r>
            <a:r>
              <a:rPr lang="en-US" baseline="0" dirty="0" err="1" smtClean="0"/>
              <a:t>ala</a:t>
            </a:r>
            <a:r>
              <a:rPr lang="en-US" baseline="0" dirty="0" smtClean="0"/>
              <a:t> carte menu, </a:t>
            </a:r>
            <a:r>
              <a:rPr lang="en-US" baseline="0" dirty="0" smtClean="0"/>
              <a:t>to get exactly what you want.</a:t>
            </a:r>
            <a:endParaRPr lang="en-US" baseline="0"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website</a:t>
            </a:r>
            <a:r>
              <a:rPr lang="en-US" sz="1200" kern="1200" baseline="0" dirty="0" smtClean="0">
                <a:solidFill>
                  <a:schemeClr val="tx1"/>
                </a:solidFill>
                <a:effectLst/>
                <a:latin typeface="+mn-lt"/>
                <a:ea typeface="+mn-ea"/>
                <a:cs typeface="+mn-cs"/>
              </a:rPr>
              <a:t> was created by our working group. (open website)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 clearinghouse for metadata documentation </a:t>
            </a:r>
            <a:r>
              <a:rPr lang="en-US" sz="1200" kern="1200" dirty="0" smtClean="0">
                <a:solidFill>
                  <a:schemeClr val="tx1"/>
                </a:solidFill>
                <a:effectLst/>
                <a:latin typeface="+mn-lt"/>
                <a:ea typeface="+mn-ea"/>
                <a:cs typeface="+mn-cs"/>
              </a:rPr>
              <a:t>which</a:t>
            </a:r>
            <a:r>
              <a:rPr lang="en-US" sz="1200" kern="1200" baseline="0" dirty="0" smtClean="0">
                <a:solidFill>
                  <a:schemeClr val="tx1"/>
                </a:solidFill>
                <a:effectLst/>
                <a:latin typeface="+mn-lt"/>
                <a:ea typeface="+mn-ea"/>
                <a:cs typeface="+mn-cs"/>
              </a:rPr>
              <a:t> includes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application </a:t>
            </a:r>
            <a:r>
              <a:rPr lang="en-US" sz="1200" kern="1200" dirty="0" smtClean="0">
                <a:solidFill>
                  <a:schemeClr val="tx1"/>
                </a:solidFill>
                <a:effectLst/>
                <a:latin typeface="+mn-lt"/>
                <a:ea typeface="+mn-ea"/>
                <a:cs typeface="+mn-cs"/>
              </a:rPr>
              <a:t>profiles</a:t>
            </a:r>
            <a:r>
              <a:rPr lang="en-US" sz="1200" kern="1200" baseline="0" dirty="0" smtClean="0">
                <a:solidFill>
                  <a:schemeClr val="tx1"/>
                </a:solidFill>
                <a:effectLst/>
                <a:latin typeface="+mn-lt"/>
                <a:ea typeface="+mn-ea"/>
                <a:cs typeface="+mn-cs"/>
              </a:rPr>
              <a:t> from various organizations</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a:t>
            </a:r>
            <a:r>
              <a:rPr lang="en-US" sz="1200" kern="1200" dirty="0" smtClean="0">
                <a:solidFill>
                  <a:schemeClr val="tx1"/>
                </a:solidFill>
                <a:effectLst/>
                <a:latin typeface="+mn-lt"/>
                <a:ea typeface="+mn-ea"/>
                <a:cs typeface="+mn-cs"/>
              </a:rPr>
              <a:t>look at this sample application profile from </a:t>
            </a:r>
            <a:r>
              <a:rPr lang="en-US" sz="1200" kern="1200" dirty="0" smtClean="0">
                <a:solidFill>
                  <a:schemeClr val="tx1"/>
                </a:solidFill>
                <a:effectLst/>
                <a:latin typeface="+mn-lt"/>
                <a:ea typeface="+mn-ea"/>
                <a:cs typeface="+mn-cs"/>
              </a:rPr>
              <a:t>Ohio Digital Network (click on OHDN’s application profile ,scroll down to table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really is, is a list of elements taken </a:t>
            </a:r>
            <a:r>
              <a:rPr lang="en-US" sz="1200" kern="1200" dirty="0" smtClean="0">
                <a:solidFill>
                  <a:schemeClr val="tx1"/>
                </a:solidFill>
                <a:effectLst/>
                <a:latin typeface="+mn-lt"/>
                <a:ea typeface="+mn-ea"/>
                <a:cs typeface="+mn-cs"/>
              </a:rPr>
              <a:t>from a couple of schema</a:t>
            </a:r>
            <a:r>
              <a:rPr lang="en-US" sz="1200" kern="1200" baseline="0" dirty="0" smtClean="0">
                <a:solidFill>
                  <a:schemeClr val="tx1"/>
                </a:solidFill>
                <a:effectLst/>
                <a:latin typeface="+mn-lt"/>
                <a:ea typeface="+mn-ea"/>
                <a:cs typeface="+mn-cs"/>
              </a:rPr>
              <a:t> (mostly the </a:t>
            </a:r>
            <a:r>
              <a:rPr lang="en-US" sz="1200" kern="1200" baseline="0" dirty="0" err="1" smtClean="0">
                <a:solidFill>
                  <a:schemeClr val="tx1"/>
                </a:solidFill>
                <a:effectLst/>
                <a:latin typeface="+mn-lt"/>
                <a:ea typeface="+mn-ea"/>
                <a:cs typeface="+mn-cs"/>
              </a:rPr>
              <a:t>Europeana</a:t>
            </a:r>
            <a:r>
              <a:rPr lang="en-US" sz="1200" kern="1200" baseline="0" dirty="0" smtClean="0">
                <a:solidFill>
                  <a:schemeClr val="tx1"/>
                </a:solidFill>
                <a:effectLst/>
                <a:latin typeface="+mn-lt"/>
                <a:ea typeface="+mn-ea"/>
                <a:cs typeface="+mn-cs"/>
              </a:rPr>
              <a:t> Data Model (EDM) and Dublin Core (</a:t>
            </a:r>
            <a:r>
              <a:rPr lang="en-US" sz="1200" kern="1200" baseline="0" dirty="0" err="1" smtClean="0">
                <a:solidFill>
                  <a:schemeClr val="tx1"/>
                </a:solidFill>
                <a:effectLst/>
                <a:latin typeface="+mn-lt"/>
                <a:ea typeface="+mn-ea"/>
                <a:cs typeface="+mn-cs"/>
              </a:rPr>
              <a:t>dcterms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group </a:t>
            </a:r>
            <a:r>
              <a:rPr lang="en-US" sz="1200" kern="1200" dirty="0" smtClean="0">
                <a:solidFill>
                  <a:schemeClr val="tx1"/>
                </a:solidFill>
                <a:effectLst/>
                <a:latin typeface="+mn-lt"/>
                <a:ea typeface="+mn-ea"/>
                <a:cs typeface="+mn-cs"/>
              </a:rPr>
              <a:t>wants to use to describe </a:t>
            </a:r>
            <a:r>
              <a:rPr lang="en-US" sz="1200" kern="1200" dirty="0" smtClean="0">
                <a:solidFill>
                  <a:schemeClr val="tx1"/>
                </a:solidFill>
                <a:effectLst/>
                <a:latin typeface="+mn-lt"/>
                <a:ea typeface="+mn-ea"/>
                <a:cs typeface="+mn-cs"/>
              </a:rPr>
              <a:t>it’s materials. </a:t>
            </a:r>
            <a:r>
              <a:rPr lang="en-US" sz="1200" kern="1200" dirty="0" smtClean="0">
                <a:solidFill>
                  <a:schemeClr val="tx1"/>
                </a:solidFill>
                <a:effectLst/>
                <a:latin typeface="+mn-lt"/>
                <a:ea typeface="+mn-ea"/>
                <a:cs typeface="+mn-cs"/>
              </a:rPr>
              <a:t>The rest of the docs are just some info on the definitions of these elements. </a:t>
            </a:r>
            <a:r>
              <a:rPr lang="en-US" sz="1200" kern="1200" dirty="0" smtClean="0">
                <a:solidFill>
                  <a:schemeClr val="tx1"/>
                </a:solidFill>
                <a:effectLst/>
                <a:latin typeface="+mn-lt"/>
                <a:ea typeface="+mn-ea"/>
                <a:cs typeface="+mn-cs"/>
              </a:rPr>
              <a:t>OHDN then </a:t>
            </a:r>
            <a:r>
              <a:rPr lang="en-US" sz="1200" kern="1200" dirty="0" smtClean="0">
                <a:solidFill>
                  <a:schemeClr val="tx1"/>
                </a:solidFill>
                <a:effectLst/>
                <a:latin typeface="+mn-lt"/>
                <a:ea typeface="+mn-ea"/>
                <a:cs typeface="+mn-cs"/>
              </a:rPr>
              <a:t>takes these directions and creates metadata records for its </a:t>
            </a:r>
            <a:r>
              <a:rPr lang="en-US" sz="1200" kern="1200" dirty="0" smtClean="0">
                <a:solidFill>
                  <a:schemeClr val="tx1"/>
                </a:solidFill>
                <a:effectLst/>
                <a:latin typeface="+mn-lt"/>
                <a:ea typeface="+mn-ea"/>
                <a:cs typeface="+mn-cs"/>
              </a:rPr>
              <a:t>materials that </a:t>
            </a:r>
            <a:r>
              <a:rPr lang="en-US" sz="1200" kern="1200" dirty="0" smtClean="0">
                <a:solidFill>
                  <a:schemeClr val="tx1"/>
                </a:solidFill>
                <a:effectLst/>
                <a:latin typeface="+mn-lt"/>
                <a:ea typeface="+mn-ea"/>
                <a:cs typeface="+mn-cs"/>
              </a:rPr>
              <a:t>follow these rules. </a:t>
            </a:r>
            <a:r>
              <a:rPr lang="en-US" sz="1200" kern="1200" dirty="0" smtClean="0">
                <a:solidFill>
                  <a:schemeClr val="tx1"/>
                </a:solidFill>
                <a:effectLst/>
                <a:latin typeface="+mn-lt"/>
                <a:ea typeface="+mn-ea"/>
                <a:cs typeface="+mn-cs"/>
              </a:rPr>
              <a:t>At it</a:t>
            </a:r>
            <a:r>
              <a:rPr lang="mr-IN"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 most basic, that’s the idea.</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2</a:t>
            </a:fld>
            <a:endParaRPr lang="en-US"/>
          </a:p>
        </p:txBody>
      </p:sp>
    </p:spTree>
    <p:extLst>
      <p:ext uri="{BB962C8B-B14F-4D97-AF65-F5344CB8AC3E}">
        <p14:creationId xmlns:p14="http://schemas.microsoft.com/office/powerpoint/2010/main" val="1754218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 this, we are going to go on to</a:t>
            </a:r>
            <a:r>
              <a:rPr lang="en-US" baseline="0" dirty="0" smtClean="0"/>
              <a:t> do a quick activity to set up a crosswalk ourselves. You have 6 MODS records as a small collection. On the crosswalk template provided, you are going to write a crosswalk that would cover how all of those records could be converted to simple Dublin Core.</a:t>
            </a:r>
            <a:endParaRPr lang="en-US" dirty="0"/>
          </a:p>
        </p:txBody>
      </p:sp>
      <p:sp>
        <p:nvSpPr>
          <p:cNvPr id="4" name="Slide Number Placeholder 3"/>
          <p:cNvSpPr>
            <a:spLocks noGrp="1"/>
          </p:cNvSpPr>
          <p:nvPr>
            <p:ph type="sldNum" sz="quarter" idx="10"/>
          </p:nvPr>
        </p:nvSpPr>
        <p:spPr/>
        <p:txBody>
          <a:bodyPr/>
          <a:lstStyle/>
          <a:p>
            <a:fld id="{CD2385CA-A503-A543-A8EB-87C6DFA9E97D}" type="slidenum">
              <a:rPr lang="en-US" smtClean="0"/>
              <a:t>11</a:t>
            </a:fld>
            <a:endParaRPr lang="en-US"/>
          </a:p>
        </p:txBody>
      </p:sp>
    </p:spTree>
    <p:extLst>
      <p:ext uri="{BB962C8B-B14F-4D97-AF65-F5344CB8AC3E}">
        <p14:creationId xmlns:p14="http://schemas.microsoft.com/office/powerpoint/2010/main" val="68749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aren’t familiar with either of these schema, I’ll just do a really quick overview</a:t>
            </a:r>
          </a:p>
          <a:p>
            <a:endParaRPr lang="en-US" baseline="0" dirty="0" smtClean="0"/>
          </a:p>
          <a:p>
            <a:r>
              <a:rPr lang="en-US" baseline="0" dirty="0" smtClean="0"/>
              <a:t>Dublin Core and MODS are both descriptive </a:t>
            </a:r>
            <a:r>
              <a:rPr lang="en-US" baseline="0" dirty="0" smtClean="0"/>
              <a:t>metadata schema, they are for creating metadata records about cultural heritage materials (i.e. the kinds of stuff in libraries, archives, and museums</a:t>
            </a:r>
            <a:r>
              <a:rPr lang="en-US" baseline="0" dirty="0" smtClean="0"/>
              <a:t>) and are used by the information industry broadly defined. Dublin Core is in much wider use than MODS which is mostly used by libraries.</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12</a:t>
            </a:fld>
            <a:endParaRPr lang="en-US"/>
          </a:p>
        </p:txBody>
      </p:sp>
    </p:spTree>
    <p:extLst>
      <p:ext uri="{BB962C8B-B14F-4D97-AF65-F5344CB8AC3E}">
        <p14:creationId xmlns:p14="http://schemas.microsoft.com/office/powerpoint/2010/main" val="186099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Dublin Core </a:t>
            </a:r>
            <a:r>
              <a:rPr lang="en-US" dirty="0" smtClean="0"/>
              <a:t>was created by a group</a:t>
            </a:r>
            <a:r>
              <a:rPr lang="en-US" baseline="0" dirty="0" smtClean="0"/>
              <a:t> called the Dublin Core Metadata Initiative, I believe because they met in Dublin, Ohio (which is where OCLC is, although there is no formal relationship there). </a:t>
            </a:r>
          </a:p>
          <a:p>
            <a:endParaRPr lang="en-US" baseline="0" dirty="0" smtClean="0"/>
          </a:p>
          <a:p>
            <a:r>
              <a:rPr lang="en-US" baseline="0" dirty="0" smtClean="0"/>
              <a:t>It was created to facilitate description of any and all kinds of objects on the web.</a:t>
            </a:r>
          </a:p>
          <a:p>
            <a:endParaRPr lang="en-US" baseline="0" dirty="0" smtClean="0"/>
          </a:p>
          <a:p>
            <a:r>
              <a:rPr lang="en-US" baseline="0" dirty="0" smtClean="0"/>
              <a:t>It was also created specifically to be very simple, and very loosely structured</a:t>
            </a:r>
          </a:p>
          <a:p>
            <a:endParaRPr lang="en-US" baseline="0" dirty="0" smtClean="0"/>
          </a:p>
          <a:p>
            <a:r>
              <a:rPr lang="en-US" baseline="0" dirty="0" smtClean="0"/>
              <a:t>So there are only 15 elements, all are repeatable as many times as you need</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13</a:t>
            </a:fld>
            <a:endParaRPr lang="en-US"/>
          </a:p>
        </p:txBody>
      </p:sp>
    </p:spTree>
    <p:extLst>
      <p:ext uri="{BB962C8B-B14F-4D97-AF65-F5344CB8AC3E}">
        <p14:creationId xmlns:p14="http://schemas.microsoft.com/office/powerpoint/2010/main" val="2150607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the original </a:t>
            </a:r>
            <a:r>
              <a:rPr lang="en-US" dirty="0" err="1" smtClean="0"/>
              <a:t>dublin</a:t>
            </a:r>
            <a:r>
              <a:rPr lang="en-US" dirty="0" smtClean="0"/>
              <a:t> core metadata set.</a:t>
            </a:r>
            <a:r>
              <a:rPr lang="en-US" baseline="0" dirty="0" smtClean="0"/>
              <a:t> It was basically an attempt to agree on the basic things you need to describe and identify something in order to get everyone using the same standard.</a:t>
            </a:r>
          </a:p>
          <a:p>
            <a:endParaRPr lang="en-US" baseline="0" dirty="0" smtClean="0"/>
          </a:p>
          <a:p>
            <a:r>
              <a:rPr lang="en-US" baseline="0" dirty="0" smtClean="0"/>
              <a:t>(quickly go through each)</a:t>
            </a:r>
          </a:p>
          <a:p>
            <a:endParaRPr lang="en-US" baseline="0" dirty="0" smtClean="0"/>
          </a:p>
          <a:p>
            <a:r>
              <a:rPr lang="en-US" baseline="0" dirty="0" smtClean="0"/>
              <a:t>There are some elements in there that cause perennial user </a:t>
            </a:r>
            <a:r>
              <a:rPr lang="en-US" baseline="0" dirty="0" smtClean="0"/>
              <a:t>confusion like coverage and source. You’ll be able to refer to the formal definitions for these as you go through the activity.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14</a:t>
            </a:fld>
            <a:endParaRPr lang="en-US"/>
          </a:p>
        </p:txBody>
      </p:sp>
    </p:spTree>
    <p:extLst>
      <p:ext uri="{BB962C8B-B14F-4D97-AF65-F5344CB8AC3E}">
        <p14:creationId xmlns:p14="http://schemas.microsoft.com/office/powerpoint/2010/main" val="899622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original elements were put in use, they were expanded with qualifiers. So basically, everyone agreed that </a:t>
            </a:r>
            <a:r>
              <a:rPr lang="en-US" baseline="0" dirty="0" err="1" smtClean="0"/>
              <a:t>dublin</a:t>
            </a:r>
            <a:r>
              <a:rPr lang="en-US" baseline="0" dirty="0" smtClean="0"/>
              <a:t> core was maybe a little too simple. So the qualified </a:t>
            </a:r>
            <a:r>
              <a:rPr lang="en-US" baseline="0" dirty="0" err="1" smtClean="0"/>
              <a:t>dublin</a:t>
            </a:r>
            <a:r>
              <a:rPr lang="en-US" baseline="0" dirty="0" smtClean="0"/>
              <a:t> core schema, has 55 properties which are organized in 22 classes</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15</a:t>
            </a:fld>
            <a:endParaRPr lang="en-US"/>
          </a:p>
        </p:txBody>
      </p:sp>
    </p:spTree>
    <p:extLst>
      <p:ext uri="{BB962C8B-B14F-4D97-AF65-F5344CB8AC3E}">
        <p14:creationId xmlns:p14="http://schemas.microsoft.com/office/powerpoint/2010/main" val="227780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just use the Simple</a:t>
            </a:r>
            <a:r>
              <a:rPr lang="en-US" baseline="0" dirty="0" smtClean="0"/>
              <a:t> Dublin Core properties for our activity. This is an example of a Dublin Core record. It’s a very simple, very flat schema.</a:t>
            </a:r>
            <a:endParaRPr lang="en-US" dirty="0"/>
          </a:p>
        </p:txBody>
      </p:sp>
      <p:sp>
        <p:nvSpPr>
          <p:cNvPr id="4" name="Slide Number Placeholder 3"/>
          <p:cNvSpPr>
            <a:spLocks noGrp="1"/>
          </p:cNvSpPr>
          <p:nvPr>
            <p:ph type="sldNum" sz="quarter" idx="10"/>
          </p:nvPr>
        </p:nvSpPr>
        <p:spPr/>
        <p:txBody>
          <a:bodyPr/>
          <a:lstStyle/>
          <a:p>
            <a:fld id="{CD2385CA-A503-A543-A8EB-87C6DFA9E97D}" type="slidenum">
              <a:rPr lang="en-US" smtClean="0"/>
              <a:t>16</a:t>
            </a:fld>
            <a:endParaRPr lang="en-US"/>
          </a:p>
        </p:txBody>
      </p:sp>
    </p:spTree>
    <p:extLst>
      <p:ext uri="{BB962C8B-B14F-4D97-AF65-F5344CB8AC3E}">
        <p14:creationId xmlns:p14="http://schemas.microsoft.com/office/powerpoint/2010/main" val="2027279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t>
            </a:r>
            <a:r>
              <a:rPr lang="en-US" baseline="0" dirty="0" smtClean="0"/>
              <a:t>is </a:t>
            </a:r>
            <a:r>
              <a:rPr lang="en-US" baseline="0" dirty="0" smtClean="0"/>
              <a:t>MODS: </a:t>
            </a:r>
            <a:r>
              <a:rPr lang="en-US" baseline="0" dirty="0" smtClean="0"/>
              <a:t>metadata </a:t>
            </a:r>
            <a:r>
              <a:rPr lang="en-US" baseline="0" dirty="0" smtClean="0"/>
              <a:t>object description schema. This is library of congress’s attempt to make a metadata schema based on a very simplified MARC (MARC itself however, can be expressed in </a:t>
            </a:r>
            <a:r>
              <a:rPr lang="en-US" baseline="0" dirty="0" smtClean="0"/>
              <a:t>XML as well, </a:t>
            </a:r>
            <a:r>
              <a:rPr lang="en-US" baseline="0" dirty="0" smtClean="0"/>
              <a:t>but it still uses the numerical codes of the original MARC </a:t>
            </a:r>
            <a:r>
              <a:rPr lang="en-US" baseline="0" dirty="0" smtClean="0"/>
              <a:t>schema)</a:t>
            </a:r>
            <a:r>
              <a:rPr lang="en-US" baseline="0" dirty="0" smtClean="0"/>
              <a:t>.</a:t>
            </a:r>
          </a:p>
          <a:p>
            <a:endParaRPr lang="en-US" baseline="0" dirty="0" smtClean="0"/>
          </a:p>
          <a:p>
            <a:r>
              <a:rPr lang="en-US" baseline="0" dirty="0" smtClean="0"/>
              <a:t>So MODS is very good for books, and it’s pretty good with non-books. It’s very popular for organizations that want to use more granularity than Dublin Core but still use a generalized schema suitable for many materials. </a:t>
            </a:r>
          </a:p>
          <a:p>
            <a:endParaRPr lang="en-US" baseline="0" dirty="0" smtClean="0"/>
          </a:p>
          <a:p>
            <a:r>
              <a:rPr lang="en-US" baseline="0" dirty="0" smtClean="0"/>
              <a:t>MODS is very rich, it allows you to nest elements, kind of like using classes, and it has a lot of attributes available</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17</a:t>
            </a:fld>
            <a:endParaRPr lang="en-US"/>
          </a:p>
        </p:txBody>
      </p:sp>
    </p:spTree>
    <p:extLst>
      <p:ext uri="{BB962C8B-B14F-4D97-AF65-F5344CB8AC3E}">
        <p14:creationId xmlns:p14="http://schemas.microsoft.com/office/powerpoint/2010/main" val="391729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t>
            </a:r>
            <a:r>
              <a:rPr lang="en-US" dirty="0" smtClean="0"/>
              <a:t>a look at</a:t>
            </a:r>
            <a:r>
              <a:rPr lang="en-US" baseline="0" dirty="0" smtClean="0"/>
              <a:t> a single element, </a:t>
            </a:r>
            <a:r>
              <a:rPr lang="en-US" baseline="0" dirty="0" err="1" smtClean="0"/>
              <a:t>titeInfo</a:t>
            </a:r>
            <a:r>
              <a:rPr lang="en-US" baseline="0" dirty="0" smtClean="0"/>
              <a:t>, in the MODS data dictionary.</a:t>
            </a:r>
          </a:p>
          <a:p>
            <a:endParaRPr lang="en-US" baseline="0" dirty="0" smtClean="0"/>
          </a:p>
          <a:p>
            <a:r>
              <a:rPr lang="en-US" baseline="0" dirty="0" smtClean="0"/>
              <a:t>What we see here is that </a:t>
            </a:r>
            <a:r>
              <a:rPr lang="en-US" baseline="0" dirty="0" err="1" smtClean="0"/>
              <a:t>titleInfo</a:t>
            </a:r>
            <a:r>
              <a:rPr lang="en-US" baseline="0" dirty="0" smtClean="0"/>
              <a:t> itself has 10 types of attributes </a:t>
            </a:r>
            <a:r>
              <a:rPr lang="en-US" baseline="0" dirty="0" smtClean="0"/>
              <a:t>(mostly basic identifying things like ID, </a:t>
            </a:r>
            <a:r>
              <a:rPr lang="en-US" baseline="0" dirty="0" err="1" smtClean="0"/>
              <a:t>xlink</a:t>
            </a:r>
            <a:r>
              <a:rPr lang="en-US" baseline="0" dirty="0" smtClean="0"/>
              <a:t>. </a:t>
            </a:r>
            <a:r>
              <a:rPr lang="en-US" baseline="0" dirty="0" err="1" smtClean="0"/>
              <a:t>xml</a:t>
            </a:r>
            <a:r>
              <a:rPr lang="en-US" baseline="0" dirty="0" err="1" smtClean="0"/>
              <a:t>:lang</a:t>
            </a:r>
            <a:r>
              <a:rPr lang="en-US" baseline="0" dirty="0" smtClean="0"/>
              <a:t>, </a:t>
            </a:r>
            <a:r>
              <a:rPr lang="en-US" baseline="0" dirty="0" smtClean="0"/>
              <a:t>type</a:t>
            </a:r>
            <a:r>
              <a:rPr lang="en-US" baseline="0" dirty="0" smtClean="0"/>
              <a:t>, </a:t>
            </a:r>
            <a:r>
              <a:rPr lang="en-US" baseline="0" dirty="0" smtClean="0"/>
              <a:t>authority, </a:t>
            </a:r>
            <a:r>
              <a:rPr lang="en-US" baseline="0" dirty="0" smtClean="0"/>
              <a:t>etc</a:t>
            </a:r>
            <a:r>
              <a:rPr lang="en-US" baseline="0" dirty="0" smtClean="0"/>
              <a:t>.)</a:t>
            </a:r>
            <a:endParaRPr lang="en-US" baseline="0" dirty="0" smtClean="0"/>
          </a:p>
          <a:p>
            <a:endParaRPr lang="en-US" baseline="0" dirty="0" smtClean="0"/>
          </a:p>
          <a:p>
            <a:r>
              <a:rPr lang="en-US" baseline="0" dirty="0" smtClean="0"/>
              <a:t>And then it has 5 possible </a:t>
            </a:r>
            <a:r>
              <a:rPr lang="en-US" baseline="0" dirty="0" smtClean="0"/>
              <a:t>sub-elements</a:t>
            </a:r>
            <a:r>
              <a:rPr lang="en-US" baseline="0" dirty="0" smtClean="0"/>
              <a:t>, which themselves can use 5 different </a:t>
            </a:r>
            <a:r>
              <a:rPr lang="en-US" baseline="0" dirty="0" smtClean="0"/>
              <a:t>attributes. The sub-elements are where the different parts of the title statement are recorded.</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18</a:t>
            </a:fld>
            <a:endParaRPr lang="en-US"/>
          </a:p>
        </p:txBody>
      </p:sp>
    </p:spTree>
    <p:extLst>
      <p:ext uri="{BB962C8B-B14F-4D97-AF65-F5344CB8AC3E}">
        <p14:creationId xmlns:p14="http://schemas.microsoft.com/office/powerpoint/2010/main" val="11441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what an actual </a:t>
            </a:r>
            <a:r>
              <a:rPr lang="en-US" dirty="0" smtClean="0"/>
              <a:t>MODS record might look like</a:t>
            </a:r>
            <a:endParaRPr lang="en-US" dirty="0" smtClean="0"/>
          </a:p>
          <a:p>
            <a:endParaRPr lang="en-US" dirty="0" smtClean="0"/>
          </a:p>
          <a:p>
            <a:r>
              <a:rPr lang="en-US" dirty="0" smtClean="0"/>
              <a:t>As you can see this is a</a:t>
            </a:r>
            <a:r>
              <a:rPr lang="en-US" baseline="0" dirty="0" smtClean="0"/>
              <a:t> much more granular structure than the Dublin Core record. For example, we see two note properties here, and they are differentiated by type attributes. So we can articulate very specific types of notes, rather than only having a generic “note” property, such as we might have with “description” elements (the </a:t>
            </a:r>
            <a:r>
              <a:rPr lang="en-US" baseline="0" dirty="0" err="1" smtClean="0"/>
              <a:t>approxmiate</a:t>
            </a:r>
            <a:r>
              <a:rPr lang="en-US" baseline="0" dirty="0" smtClean="0"/>
              <a:t> equivalent) in Dublin Core</a:t>
            </a:r>
            <a:endParaRPr lang="en-US" dirty="0" smtClean="0"/>
          </a:p>
          <a:p>
            <a:endParaRPr lang="en-US" dirty="0" smtClean="0"/>
          </a:p>
          <a:p>
            <a:endParaRPr lang="en-US" dirty="0" smtClean="0"/>
          </a:p>
          <a:p>
            <a:r>
              <a:rPr lang="en-US" dirty="0" smtClean="0"/>
              <a:t>YAY GRANULARITY…</a:t>
            </a:r>
          </a:p>
        </p:txBody>
      </p:sp>
      <p:sp>
        <p:nvSpPr>
          <p:cNvPr id="4" name="Slide Number Placeholder 3"/>
          <p:cNvSpPr>
            <a:spLocks noGrp="1"/>
          </p:cNvSpPr>
          <p:nvPr>
            <p:ph type="sldNum" sz="quarter" idx="10"/>
          </p:nvPr>
        </p:nvSpPr>
        <p:spPr/>
        <p:txBody>
          <a:bodyPr/>
          <a:lstStyle/>
          <a:p>
            <a:fld id="{38E14321-E662-CB41-93C6-2C5A2A7DD9D9}" type="slidenum">
              <a:rPr lang="en-US" smtClean="0"/>
              <a:t>19</a:t>
            </a:fld>
            <a:endParaRPr lang="en-US"/>
          </a:p>
        </p:txBody>
      </p:sp>
    </p:spTree>
    <p:extLst>
      <p:ext uri="{BB962C8B-B14F-4D97-AF65-F5344CB8AC3E}">
        <p14:creationId xmlns:p14="http://schemas.microsoft.com/office/powerpoint/2010/main" val="75602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 I said, we are going to do an activity to crosswalk</a:t>
            </a:r>
            <a:r>
              <a:rPr lang="en-US" baseline="0" dirty="0" smtClean="0"/>
              <a:t> MODS to Dublin Core</a:t>
            </a:r>
            <a:r>
              <a:rPr lang="mr-IN" baseline="0" dirty="0" smtClean="0"/>
              <a:t>…</a:t>
            </a:r>
            <a:endParaRPr lang="en-US" baseline="0" dirty="0" smtClean="0"/>
          </a:p>
          <a:p>
            <a:endParaRPr lang="en-US" baseline="0" dirty="0" smtClean="0"/>
          </a:p>
          <a:p>
            <a:r>
              <a:rPr lang="en-US" baseline="0" dirty="0" smtClean="0"/>
              <a:t>This will require hard decisions! MODS is much more granular than Dublin Core. You are going to have situations where you can’t crosswalk elements perfectly. This is where you flex your librarian muscles and use your professional judgment about the best choice.</a:t>
            </a:r>
          </a:p>
          <a:p>
            <a:endParaRPr lang="en-US" baseline="0" dirty="0" smtClean="0"/>
          </a:p>
          <a:p>
            <a:r>
              <a:rPr lang="en-US" baseline="0" dirty="0" smtClean="0"/>
              <a:t>So start by looking through all your MODS records and decide, based on the properties and attributes you see in all the records how would define the crosswalk.</a:t>
            </a:r>
            <a:endParaRPr lang="en-US" dirty="0"/>
          </a:p>
        </p:txBody>
      </p:sp>
      <p:sp>
        <p:nvSpPr>
          <p:cNvPr id="4" name="Slide Number Placeholder 3"/>
          <p:cNvSpPr>
            <a:spLocks noGrp="1"/>
          </p:cNvSpPr>
          <p:nvPr>
            <p:ph type="sldNum" sz="quarter" idx="10"/>
          </p:nvPr>
        </p:nvSpPr>
        <p:spPr/>
        <p:txBody>
          <a:bodyPr/>
          <a:lstStyle/>
          <a:p>
            <a:fld id="{CD2385CA-A503-A543-A8EB-87C6DFA9E97D}" type="slidenum">
              <a:rPr lang="en-US" smtClean="0"/>
              <a:t>20</a:t>
            </a:fld>
            <a:endParaRPr lang="en-US"/>
          </a:p>
        </p:txBody>
      </p:sp>
    </p:spTree>
    <p:extLst>
      <p:ext uri="{BB962C8B-B14F-4D97-AF65-F5344CB8AC3E}">
        <p14:creationId xmlns:p14="http://schemas.microsoft.com/office/powerpoint/2010/main" val="6874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two practical things you need to make an application profile</a:t>
            </a:r>
            <a:r>
              <a:rPr lang="en-US" sz="1200" kern="1200" baseline="0" dirty="0" smtClean="0">
                <a:solidFill>
                  <a:schemeClr val="tx1"/>
                </a:solidFill>
                <a:effectLst/>
                <a:latin typeface="+mn-lt"/>
                <a:ea typeface="+mn-ea"/>
                <a:cs typeface="+mn-cs"/>
              </a:rPr>
              <a:t> work when you are creating XML records. The first is namespaces. These allow you to </a:t>
            </a:r>
            <a:r>
              <a:rPr lang="en-US" sz="1200" kern="1200" dirty="0" smtClean="0">
                <a:solidFill>
                  <a:schemeClr val="tx1"/>
                </a:solidFill>
                <a:effectLst/>
                <a:latin typeface="+mn-lt"/>
                <a:ea typeface="+mn-ea"/>
                <a:cs typeface="+mn-cs"/>
              </a:rPr>
              <a:t>distinguish </a:t>
            </a:r>
            <a:r>
              <a:rPr lang="en-US" sz="1200" kern="1200" dirty="0" smtClean="0">
                <a:solidFill>
                  <a:schemeClr val="tx1"/>
                </a:solidFill>
                <a:effectLst/>
                <a:latin typeface="+mn-lt"/>
                <a:ea typeface="+mn-ea"/>
                <a:cs typeface="+mn-cs"/>
              </a:rPr>
              <a:t>where the different elements </a:t>
            </a:r>
            <a:r>
              <a:rPr lang="en-US" sz="1200" kern="1200" dirty="0" smtClean="0">
                <a:solidFill>
                  <a:schemeClr val="tx1"/>
                </a:solidFill>
                <a:effectLst/>
                <a:latin typeface="+mn-lt"/>
                <a:ea typeface="+mn-ea"/>
                <a:cs typeface="+mn-cs"/>
              </a:rPr>
              <a:t>come.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Namespaces are a prefix</a:t>
            </a:r>
            <a:r>
              <a:rPr lang="en-US" sz="1200" kern="1200" baseline="0" dirty="0" smtClean="0">
                <a:solidFill>
                  <a:schemeClr val="tx1"/>
                </a:solidFill>
                <a:effectLst/>
                <a:latin typeface="+mn-lt"/>
                <a:ea typeface="+mn-ea"/>
                <a:cs typeface="+mn-cs"/>
              </a:rPr>
              <a:t> part of the xml element for the metadata property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blue parts </a:t>
            </a:r>
            <a:r>
              <a:rPr lang="en-US" sz="1200" kern="1200" dirty="0" smtClean="0">
                <a:solidFill>
                  <a:schemeClr val="tx1"/>
                </a:solidFill>
                <a:effectLst/>
                <a:latin typeface="+mn-lt"/>
                <a:ea typeface="+mn-ea"/>
                <a:cs typeface="+mn-cs"/>
              </a:rPr>
              <a:t>here </a:t>
            </a:r>
            <a:r>
              <a:rPr lang="en-US" sz="1200" kern="1200" dirty="0" smtClean="0">
                <a:solidFill>
                  <a:schemeClr val="tx1"/>
                </a:solidFill>
                <a:effectLst/>
                <a:latin typeface="+mn-lt"/>
                <a:ea typeface="+mn-ea"/>
                <a:cs typeface="+mn-cs"/>
              </a:rPr>
              <a:t>are the </a:t>
            </a:r>
            <a:r>
              <a:rPr lang="en-US" sz="1200" kern="1200" dirty="0" smtClean="0">
                <a:solidFill>
                  <a:schemeClr val="tx1"/>
                </a:solidFill>
                <a:effectLst/>
                <a:latin typeface="+mn-lt"/>
                <a:ea typeface="+mn-ea"/>
                <a:cs typeface="+mn-cs"/>
              </a:rPr>
              <a:t>namespace part of the element.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By adding that section in blue which indicates what schema the element is being used from, we are saying that we are using title and format, in the way they were described according to simple Dublin Core, we are using </a:t>
            </a:r>
            <a:r>
              <a:rPr lang="en-US" sz="1200" kern="1200" dirty="0" err="1" smtClean="0">
                <a:solidFill>
                  <a:schemeClr val="tx1"/>
                </a:solidFill>
                <a:effectLst/>
                <a:latin typeface="+mn-lt"/>
                <a:ea typeface="+mn-ea"/>
                <a:cs typeface="+mn-cs"/>
              </a:rPr>
              <a:t>namepart</a:t>
            </a:r>
            <a:r>
              <a:rPr lang="en-US" sz="1200" kern="1200" dirty="0" smtClean="0">
                <a:solidFill>
                  <a:schemeClr val="tx1"/>
                </a:solidFill>
                <a:effectLst/>
                <a:latin typeface="+mn-lt"/>
                <a:ea typeface="+mn-ea"/>
                <a:cs typeface="+mn-cs"/>
              </a:rPr>
              <a:t> as per MODS, we are using </a:t>
            </a:r>
            <a:r>
              <a:rPr lang="en-US" sz="1200" kern="1200" dirty="0" err="1" smtClean="0">
                <a:solidFill>
                  <a:schemeClr val="tx1"/>
                </a:solidFill>
                <a:effectLst/>
                <a:latin typeface="+mn-lt"/>
                <a:ea typeface="+mn-ea"/>
                <a:cs typeface="+mn-cs"/>
              </a:rPr>
              <a:t>dateCreated</a:t>
            </a:r>
            <a:r>
              <a:rPr lang="en-US" sz="1200" kern="1200" dirty="0" smtClean="0">
                <a:solidFill>
                  <a:schemeClr val="tx1"/>
                </a:solidFill>
                <a:effectLst/>
                <a:latin typeface="+mn-lt"/>
                <a:ea typeface="+mn-ea"/>
                <a:cs typeface="+mn-cs"/>
              </a:rPr>
              <a:t> as per </a:t>
            </a:r>
            <a:r>
              <a:rPr lang="en-US" sz="1200" kern="1200" dirty="0" err="1" smtClean="0">
                <a:solidFill>
                  <a:schemeClr val="tx1"/>
                </a:solidFill>
                <a:effectLst/>
                <a:latin typeface="+mn-lt"/>
                <a:ea typeface="+mn-ea"/>
                <a:cs typeface="+mn-cs"/>
              </a:rPr>
              <a:t>dcterms</a:t>
            </a:r>
            <a:r>
              <a:rPr lang="en-US" sz="1200" kern="1200" dirty="0" smtClean="0">
                <a:solidFill>
                  <a:schemeClr val="tx1"/>
                </a:solidFill>
                <a:effectLst/>
                <a:latin typeface="+mn-lt"/>
                <a:ea typeface="+mn-ea"/>
                <a:cs typeface="+mn-cs"/>
              </a:rPr>
              <a:t> (that‘s a schema that uses the qualified version of </a:t>
            </a:r>
            <a:r>
              <a:rPr lang="en-US" sz="1200" kern="1200" dirty="0" err="1" smtClean="0">
                <a:solidFill>
                  <a:schemeClr val="tx1"/>
                </a:solidFill>
                <a:effectLst/>
                <a:latin typeface="+mn-lt"/>
                <a:ea typeface="+mn-ea"/>
                <a:cs typeface="+mn-cs"/>
              </a:rPr>
              <a:t>dublin</a:t>
            </a:r>
            <a:r>
              <a:rPr lang="en-US" sz="1200" kern="1200" dirty="0" smtClean="0">
                <a:solidFill>
                  <a:schemeClr val="tx1"/>
                </a:solidFill>
                <a:effectLst/>
                <a:latin typeface="+mn-lt"/>
                <a:ea typeface="+mn-ea"/>
                <a:cs typeface="+mn-cs"/>
              </a:rPr>
              <a:t> core), and we are using measurement from VRA.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By mixing and matching elements from different schemas we can create one that is customized for our specific needs, while still working with standardized schemas.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Application profiles are now very common.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E14321-E662-CB41-93C6-2C5A2A7DD9D9}" type="slidenum">
              <a:rPr lang="en-US" smtClean="0"/>
              <a:t>3</a:t>
            </a:fld>
            <a:endParaRPr lang="en-US"/>
          </a:p>
        </p:txBody>
      </p:sp>
    </p:spTree>
    <p:extLst>
      <p:ext uri="{BB962C8B-B14F-4D97-AF65-F5344CB8AC3E}">
        <p14:creationId xmlns:p14="http://schemas.microsoft.com/office/powerpoint/2010/main" val="2324283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a:t>
            </a:r>
          </a:p>
          <a:p>
            <a:endParaRPr lang="en-US" dirty="0" smtClean="0"/>
          </a:p>
          <a:p>
            <a:r>
              <a:rPr lang="en-US" dirty="0" smtClean="0"/>
              <a:t>Let’s just go through a quick example of a tough</a:t>
            </a:r>
            <a:r>
              <a:rPr lang="en-US" baseline="0" dirty="0" smtClean="0"/>
              <a:t> decision</a:t>
            </a:r>
            <a:r>
              <a:rPr lang="mr-IN" baseline="0" dirty="0" smtClean="0"/>
              <a:t>…</a:t>
            </a:r>
            <a:endParaRPr lang="en-US" baseline="0" dirty="0" smtClean="0"/>
          </a:p>
          <a:p>
            <a:endParaRPr lang="en-US" baseline="0" dirty="0" smtClean="0"/>
          </a:p>
          <a:p>
            <a:r>
              <a:rPr lang="en-US" dirty="0" smtClean="0"/>
              <a:t>Here are three different examples of “name” properties from your records.</a:t>
            </a:r>
          </a:p>
          <a:p>
            <a:endParaRPr lang="en-US" dirty="0" smtClean="0"/>
          </a:p>
          <a:p>
            <a:r>
              <a:rPr lang="en-US" dirty="0" smtClean="0"/>
              <a:t>We can see that each has slightly different attributes: the first is a corporate name, the second has none, and the third is a personal name and also indicates a separate date field</a:t>
            </a:r>
          </a:p>
          <a:p>
            <a:endParaRPr lang="en-US" dirty="0" smtClean="0"/>
          </a:p>
          <a:p>
            <a:r>
              <a:rPr lang="en-US" dirty="0" smtClean="0"/>
              <a:t>They also each have</a:t>
            </a:r>
            <a:r>
              <a:rPr lang="en-US" baseline="0" dirty="0" smtClean="0"/>
              <a:t> role information, two of these are creators and one is a repository name</a:t>
            </a:r>
          </a:p>
          <a:p>
            <a:endParaRPr lang="en-US" baseline="0" dirty="0" smtClean="0"/>
          </a:p>
          <a:p>
            <a:r>
              <a:rPr lang="en-US" baseline="0" dirty="0" smtClean="0"/>
              <a:t>In Dublin Core, we only have three possible places we can map names: creator, contributor, and publisher</a:t>
            </a:r>
          </a:p>
          <a:p>
            <a:endParaRPr lang="en-US" baseline="0" dirty="0" smtClean="0"/>
          </a:p>
          <a:p>
            <a:r>
              <a:rPr lang="en-US" baseline="0" dirty="0" smtClean="0"/>
              <a:t>So the first question would be, can all these names just map to the same property. In the case of the two creators, then yes, they could. But for the repository</a:t>
            </a:r>
            <a:r>
              <a:rPr lang="mr-IN" baseline="0" dirty="0" smtClean="0"/>
              <a:t>…</a:t>
            </a:r>
            <a:r>
              <a:rPr lang="en-US" baseline="0" dirty="0" smtClean="0"/>
              <a:t>that doesn’t really match the definition of “creator” in this case </a:t>
            </a:r>
            <a:r>
              <a:rPr lang="mr-IN" baseline="0" dirty="0" smtClean="0"/>
              <a:t>–</a:t>
            </a:r>
            <a:r>
              <a:rPr lang="en-US" baseline="0" dirty="0" smtClean="0"/>
              <a:t> it’s the holding institution, not the creator of the original record. So we need to distinguish between those different ways that name is expressed in our crosswalk.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D2385CA-A503-A543-A8EB-87C6DFA9E97D}" type="slidenum">
              <a:rPr lang="en-US" smtClean="0"/>
              <a:t>21</a:t>
            </a:fld>
            <a:endParaRPr lang="en-US"/>
          </a:p>
        </p:txBody>
      </p:sp>
    </p:spTree>
    <p:extLst>
      <p:ext uri="{BB962C8B-B14F-4D97-AF65-F5344CB8AC3E}">
        <p14:creationId xmlns:p14="http://schemas.microsoft.com/office/powerpoint/2010/main" val="3513186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could do something like this and create a conditional statement that says only map name to creator when the role is equal</a:t>
            </a:r>
            <a:r>
              <a:rPr lang="en-US" baseline="0" dirty="0" smtClean="0"/>
              <a:t> to creator.</a:t>
            </a:r>
          </a:p>
          <a:p>
            <a:endParaRPr lang="en-US" baseline="0" dirty="0" smtClean="0"/>
          </a:p>
        </p:txBody>
      </p:sp>
      <p:sp>
        <p:nvSpPr>
          <p:cNvPr id="4" name="Slide Number Placeholder 3"/>
          <p:cNvSpPr>
            <a:spLocks noGrp="1"/>
          </p:cNvSpPr>
          <p:nvPr>
            <p:ph type="sldNum" sz="quarter" idx="10"/>
          </p:nvPr>
        </p:nvSpPr>
        <p:spPr/>
        <p:txBody>
          <a:bodyPr/>
          <a:lstStyle/>
          <a:p>
            <a:fld id="{CD2385CA-A503-A543-A8EB-87C6DFA9E97D}" type="slidenum">
              <a:rPr lang="en-US" smtClean="0"/>
              <a:t>22</a:t>
            </a:fld>
            <a:endParaRPr lang="en-US"/>
          </a:p>
        </p:txBody>
      </p:sp>
    </p:spTree>
    <p:extLst>
      <p:ext uri="{BB962C8B-B14F-4D97-AF65-F5344CB8AC3E}">
        <p14:creationId xmlns:p14="http://schemas.microsoft.com/office/powerpoint/2010/main" val="2039677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we wanted to get more sophisticated, we could also take into account the date property and decide that we didn’t want to map it to creator.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Then we would stipulate we only want &lt;</a:t>
            </a:r>
            <a:r>
              <a:rPr lang="en-US" baseline="0" dirty="0" err="1" smtClean="0"/>
              <a:t>namePart</a:t>
            </a:r>
            <a:r>
              <a:rPr lang="en-US" baseline="0" dirty="0" smtClean="0"/>
              <a:t>&gt; properties that have no attributes.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D2385CA-A503-A543-A8EB-87C6DFA9E97D}" type="slidenum">
              <a:rPr lang="en-US" smtClean="0"/>
              <a:t>23</a:t>
            </a:fld>
            <a:endParaRPr lang="en-US"/>
          </a:p>
        </p:txBody>
      </p:sp>
    </p:spTree>
    <p:extLst>
      <p:ext uri="{BB962C8B-B14F-4D97-AF65-F5344CB8AC3E}">
        <p14:creationId xmlns:p14="http://schemas.microsoft.com/office/powerpoint/2010/main" val="2039677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these are the kinds of decisions you’ll make in</a:t>
            </a:r>
            <a:r>
              <a:rPr lang="en-US" baseline="0" dirty="0" smtClean="0"/>
              <a:t> your activity. Don’t worry too much about finishing the crosswalk in the time we have left, just work through as much as you can.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these two sites to find the definitions of various MODS and DC elements while you work</a:t>
            </a:r>
            <a:endParaRPr lang="en-US" dirty="0" smtClean="0"/>
          </a:p>
          <a:p>
            <a:endParaRPr lang="en-US" dirty="0"/>
          </a:p>
        </p:txBody>
      </p:sp>
      <p:sp>
        <p:nvSpPr>
          <p:cNvPr id="4" name="Slide Number Placeholder 3"/>
          <p:cNvSpPr>
            <a:spLocks noGrp="1"/>
          </p:cNvSpPr>
          <p:nvPr>
            <p:ph type="sldNum" sz="quarter" idx="10"/>
          </p:nvPr>
        </p:nvSpPr>
        <p:spPr/>
        <p:txBody>
          <a:bodyPr/>
          <a:lstStyle/>
          <a:p>
            <a:fld id="{CD2385CA-A503-A543-A8EB-87C6DFA9E97D}" type="slidenum">
              <a:rPr lang="en-US" smtClean="0"/>
              <a:t>24</a:t>
            </a:fld>
            <a:endParaRPr lang="en-US"/>
          </a:p>
        </p:txBody>
      </p:sp>
    </p:spTree>
    <p:extLst>
      <p:ext uri="{BB962C8B-B14F-4D97-AF65-F5344CB8AC3E}">
        <p14:creationId xmlns:p14="http://schemas.microsoft.com/office/powerpoint/2010/main" val="183751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thing you need is a definition of the schema. This is a version of the same rules that you have</a:t>
            </a:r>
            <a:r>
              <a:rPr lang="en-US" baseline="0" dirty="0" smtClean="0"/>
              <a:t> in the application profile, but in a formal, machine-readable format. This usually takes the form of an “XSD” document: an XMLS Schema Definition.</a:t>
            </a:r>
          </a:p>
          <a:p>
            <a:endParaRPr lang="en-US" baseline="0" dirty="0" smtClean="0"/>
          </a:p>
          <a:p>
            <a:r>
              <a:rPr lang="en-US" baseline="0" dirty="0" smtClean="0"/>
              <a:t>It’s not just application profiles that need these, all XML records can point to a schema definition to ensure the rules for those records.</a:t>
            </a:r>
          </a:p>
          <a:p>
            <a:endParaRPr lang="en-US" baseline="0" dirty="0" smtClean="0"/>
          </a:p>
          <a:p>
            <a:r>
              <a:rPr lang="en-US" baseline="0" dirty="0" smtClean="0"/>
              <a:t>So, here we see at the top a snippet of an XML metadata record. There is a declaration here of a schema document, in the </a:t>
            </a:r>
            <a:r>
              <a:rPr lang="en-US" baseline="0" dirty="0" err="1" smtClean="0"/>
              <a:t>schemaLocation</a:t>
            </a:r>
            <a:r>
              <a:rPr lang="en-US" baseline="0" dirty="0" smtClean="0"/>
              <a:t> attribute (</a:t>
            </a:r>
            <a:r>
              <a:rPr lang="en-US" baseline="0" dirty="0" err="1" smtClean="0"/>
              <a:t>xsi:schemaLocation</a:t>
            </a:r>
            <a:r>
              <a:rPr lang="en-US" baseline="0" dirty="0" smtClean="0"/>
              <a:t>).</a:t>
            </a:r>
          </a:p>
          <a:p>
            <a:endParaRPr lang="en-US" baseline="0" dirty="0" smtClean="0"/>
          </a:p>
          <a:p>
            <a:r>
              <a:rPr lang="en-US" baseline="0" dirty="0" smtClean="0"/>
              <a:t>At the bottom is an example of a schema document. It defines the elements that can be used in the record and then declares other specifics, such as how many times the element can be used.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D2385CA-A503-A543-A8EB-87C6DFA9E97D}" type="slidenum">
              <a:rPr lang="en-US" smtClean="0"/>
              <a:t>4</a:t>
            </a:fld>
            <a:endParaRPr lang="en-US"/>
          </a:p>
        </p:txBody>
      </p:sp>
    </p:spTree>
    <p:extLst>
      <p:ext uri="{BB962C8B-B14F-4D97-AF65-F5344CB8AC3E}">
        <p14:creationId xmlns:p14="http://schemas.microsoft.com/office/powerpoint/2010/main" val="82758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build on our</a:t>
            </a:r>
            <a:r>
              <a:rPr lang="en-US" baseline="0" dirty="0" smtClean="0"/>
              <a:t> understanding of application profiles and sophisticated things we can do with metadata.</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 of the</a:t>
            </a:r>
            <a:r>
              <a:rPr lang="en-US" baseline="0" dirty="0" smtClean="0"/>
              <a:t> first things the information world started to get excited about when they starting putting data online was the opportunity to share it. This could take the form of their metadata records simply being indexed by a search engine like Google, or it could involve </a:t>
            </a:r>
            <a:r>
              <a:rPr lang="en-US" baseline="0" dirty="0" smtClean="0"/>
              <a:t>some </a:t>
            </a:r>
            <a:r>
              <a:rPr lang="en-US" baseline="0" dirty="0" smtClean="0"/>
              <a:t>library-based </a:t>
            </a:r>
            <a:r>
              <a:rPr lang="en-US" baseline="0" dirty="0" smtClean="0"/>
              <a:t>project</a:t>
            </a:r>
            <a:r>
              <a:rPr lang="en-US" baseline="0" dirty="0" smtClean="0"/>
              <a:t>: So if two libraries in the same town had their data online in a metadata format, theoretically you could build a tool that would search both of those data sets together.</a:t>
            </a:r>
          </a:p>
          <a:p>
            <a:endParaRPr lang="en-US" dirty="0" smtClean="0"/>
          </a:p>
          <a:p>
            <a:r>
              <a:rPr lang="en-US" dirty="0" smtClean="0"/>
              <a:t>There are two primary ways to share metadata for combined searching. </a:t>
            </a:r>
            <a:r>
              <a:rPr lang="en-US" baseline="0" dirty="0" smtClean="0"/>
              <a:t>One is federated searching, which creates a tool that is smart enough to go out and search a bunch of sources simultaneously. </a:t>
            </a:r>
            <a:r>
              <a:rPr lang="en-US" baseline="0" dirty="0" smtClean="0"/>
              <a:t>The issues of </a:t>
            </a:r>
            <a:r>
              <a:rPr lang="en-US" baseline="0" dirty="0" smtClean="0"/>
              <a:t>consistency </a:t>
            </a:r>
            <a:r>
              <a:rPr lang="en-US" baseline="0" dirty="0" smtClean="0"/>
              <a:t>between data sets </a:t>
            </a:r>
            <a:r>
              <a:rPr lang="en-US" baseline="0" dirty="0" smtClean="0"/>
              <a:t>aren’t as important because you can customize the search to the source, and the data is always up to date. However, the searching can be painfully slow. It is at the mercy of the speed of the local </a:t>
            </a:r>
            <a:r>
              <a:rPr lang="en-US" baseline="0" dirty="0" smtClean="0"/>
              <a:t>institution that is being search. If their catalog is down or slow, that affects the results. </a:t>
            </a:r>
            <a:r>
              <a:rPr lang="en-US" baseline="0" dirty="0" smtClean="0"/>
              <a:t>And there can be problems with determining relevance for ranking results of queries between the sources, because you are comparing apples and oranges.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Another way is aggregation. </a:t>
            </a:r>
            <a:r>
              <a:rPr lang="en-US" dirty="0" smtClean="0"/>
              <a:t>This</a:t>
            </a:r>
            <a:r>
              <a:rPr lang="en-US" baseline="0" dirty="0" smtClean="0"/>
              <a:t> </a:t>
            </a:r>
            <a:r>
              <a:rPr lang="en-US" baseline="0" dirty="0" smtClean="0"/>
              <a:t>is when a service goes out and collects records from a bunch of different sources, puts them all into one index that is then searched. So this means that the single index can be searched really quickly. However, that index will have to be periodically updated to reflect additions and changes</a:t>
            </a:r>
            <a:r>
              <a:rPr lang="en-US" baseline="0" dirty="0" smtClean="0"/>
              <a:t>. Aggregation is the method an organization like DPLA uses to gather and provide records for searching.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5</a:t>
            </a:fld>
            <a:endParaRPr lang="en-US"/>
          </a:p>
        </p:txBody>
      </p:sp>
    </p:spTree>
    <p:extLst>
      <p:ext uri="{BB962C8B-B14F-4D97-AF65-F5344CB8AC3E}">
        <p14:creationId xmlns:p14="http://schemas.microsoft.com/office/powerpoint/2010/main" val="415895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of the most common ways to share metadata for aggregation is the </a:t>
            </a:r>
            <a:r>
              <a:rPr lang="en-US" baseline="0" dirty="0" smtClean="0"/>
              <a:t>Open Archives Initiative Protocol for Metadata Harvesting.</a:t>
            </a:r>
          </a:p>
          <a:p>
            <a:endParaRPr lang="en-US" baseline="0" dirty="0" smtClean="0"/>
          </a:p>
          <a:p>
            <a:r>
              <a:rPr lang="en-US" baseline="0" dirty="0" smtClean="0"/>
              <a:t>OAI PMH (usually just referred to as OAI) is based on two different roles. The first is the data provider, this is the organization that has records they would like to share. The second is the harvester, this is the organization that is gathering the records</a:t>
            </a:r>
          </a:p>
          <a:p>
            <a:endParaRPr lang="en-US" baseline="0" dirty="0" smtClean="0"/>
          </a:p>
          <a:p>
            <a:r>
              <a:rPr lang="en-US" baseline="0" dirty="0" smtClean="0"/>
              <a:t>OAI specifies a protocol with directions for how to either publish or harvest metadata using HTTP. </a:t>
            </a:r>
            <a:r>
              <a:rPr lang="en-US" baseline="0" dirty="0" smtClean="0"/>
              <a:t>The basic idea of protocol is that, if there </a:t>
            </a:r>
            <a:r>
              <a:rPr lang="en-US" baseline="0" dirty="0" smtClean="0"/>
              <a:t>are tons of different ways to </a:t>
            </a:r>
            <a:r>
              <a:rPr lang="en-US" baseline="0" dirty="0" smtClean="0"/>
              <a:t>accomplish a task, if </a:t>
            </a:r>
            <a:r>
              <a:rPr lang="en-US" baseline="0" dirty="0" smtClean="0"/>
              <a:t>we all </a:t>
            </a:r>
            <a:r>
              <a:rPr lang="en-US" baseline="0" dirty="0" smtClean="0"/>
              <a:t>decide to do </a:t>
            </a:r>
            <a:r>
              <a:rPr lang="en-US" baseline="0" dirty="0" smtClean="0"/>
              <a:t>it the same way  -- in other words, follow the same </a:t>
            </a:r>
            <a:r>
              <a:rPr lang="en-US" baseline="0" dirty="0" smtClean="0"/>
              <a:t>protocol -- </a:t>
            </a:r>
            <a:r>
              <a:rPr lang="en-US" baseline="0" dirty="0" smtClean="0"/>
              <a:t>then it’s easier to cooperate without a lot of figuring out the wheel each time</a:t>
            </a:r>
            <a:r>
              <a:rPr lang="en-US" baseline="0" dirty="0" smtClean="0"/>
              <a:t>. OAI is just a protocol for sharing records.</a:t>
            </a:r>
            <a:endParaRPr lang="en-US" baseline="0" dirty="0" smtClean="0"/>
          </a:p>
          <a:p>
            <a:endParaRPr lang="en-US" baseline="0" dirty="0" smtClean="0"/>
          </a:p>
          <a:p>
            <a:r>
              <a:rPr lang="en-US" baseline="0" dirty="0" smtClean="0"/>
              <a:t>Besides the protocol there really aren’t a lot of requirements, so you can share metadata in any format as long as it is expressed in XML</a:t>
            </a:r>
          </a:p>
          <a:p>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6</a:t>
            </a:fld>
            <a:endParaRPr lang="en-US"/>
          </a:p>
        </p:txBody>
      </p:sp>
    </p:spTree>
    <p:extLst>
      <p:ext uri="{BB962C8B-B14F-4D97-AF65-F5344CB8AC3E}">
        <p14:creationId xmlns:p14="http://schemas.microsoft.com/office/powerpoint/2010/main" val="50075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this in </a:t>
            </a:r>
            <a:r>
              <a:rPr lang="en-US" dirty="0" smtClean="0"/>
              <a:t>action</a:t>
            </a:r>
          </a:p>
          <a:p>
            <a:pPr marL="171450" indent="-171450">
              <a:buFontTx/>
              <a:buChar char="-"/>
            </a:pPr>
            <a:r>
              <a:rPr lang="en-US" dirty="0" smtClean="0"/>
              <a:t>I </a:t>
            </a:r>
            <a:r>
              <a:rPr lang="en-US" dirty="0" smtClean="0"/>
              <a:t>know </a:t>
            </a:r>
            <a:r>
              <a:rPr lang="en-US" dirty="0" smtClean="0"/>
              <a:t>of an OAI </a:t>
            </a:r>
            <a:r>
              <a:rPr lang="en-US" dirty="0" smtClean="0"/>
              <a:t>feed </a:t>
            </a:r>
            <a:r>
              <a:rPr lang="en-US" dirty="0" err="1" smtClean="0"/>
              <a:t>url</a:t>
            </a:r>
            <a:r>
              <a:rPr lang="en-US" dirty="0" smtClean="0"/>
              <a:t>…a page where a bunch of records are shared via the OAI protocol, basically. This </a:t>
            </a:r>
            <a:r>
              <a:rPr lang="en-US" dirty="0" smtClean="0"/>
              <a:t>one</a:t>
            </a:r>
            <a:r>
              <a:rPr lang="en-US" baseline="0" dirty="0" smtClean="0"/>
              <a:t> was set up for the </a:t>
            </a:r>
            <a:r>
              <a:rPr lang="en-US" baseline="0" dirty="0" smtClean="0"/>
              <a:t>Recollection Wisconsin consortium </a:t>
            </a:r>
            <a:r>
              <a:rPr lang="en-US" baseline="0" dirty="0" smtClean="0"/>
              <a:t>in New York. They set up an OAI server at this address that will output these records according to the OAI </a:t>
            </a:r>
            <a:r>
              <a:rPr lang="en-US" baseline="0" dirty="0" smtClean="0"/>
              <a:t>protocol.</a:t>
            </a:r>
            <a:endParaRPr lang="en-US" dirty="0" smtClean="0"/>
          </a:p>
          <a:p>
            <a:pPr marL="171450" indent="-171450">
              <a:buFontTx/>
              <a:buChar char="-"/>
            </a:pPr>
            <a:r>
              <a:rPr lang="en-US" dirty="0" smtClean="0"/>
              <a:t>To start the query I type “?verb=</a:t>
            </a:r>
            <a:r>
              <a:rPr lang="en-US" dirty="0" smtClean="0"/>
              <a:t>“ (hit next for animation)</a:t>
            </a:r>
            <a:endParaRPr lang="en-US" dirty="0" smtClean="0"/>
          </a:p>
          <a:p>
            <a:pPr marL="171450" indent="-171450">
              <a:buFontTx/>
              <a:buChar char="-"/>
            </a:pPr>
            <a:r>
              <a:rPr lang="en-US" dirty="0" smtClean="0"/>
              <a:t>Then I include whatever OAI commands I want to </a:t>
            </a:r>
            <a:r>
              <a:rPr lang="en-US" dirty="0" smtClean="0"/>
              <a:t>use:</a:t>
            </a:r>
          </a:p>
          <a:p>
            <a:pPr marL="628650" lvl="1" indent="-171450">
              <a:buFontTx/>
              <a:buChar char="-"/>
            </a:pPr>
            <a:r>
              <a:rPr lang="en-US" dirty="0" smtClean="0"/>
              <a:t>In this case I want</a:t>
            </a:r>
            <a:r>
              <a:rPr lang="en-US" baseline="0" dirty="0" smtClean="0"/>
              <a:t> to see all the records, so the URL includes “</a:t>
            </a:r>
            <a:r>
              <a:rPr lang="en-US" baseline="0" dirty="0" err="1" smtClean="0"/>
              <a:t>ListRecords</a:t>
            </a:r>
            <a:r>
              <a:rPr lang="en-US" baseline="0" dirty="0" smtClean="0"/>
              <a:t>” </a:t>
            </a:r>
            <a:r>
              <a:rPr lang="en-US" dirty="0" smtClean="0"/>
              <a:t>(hit next for animation)</a:t>
            </a:r>
            <a:endParaRPr lang="en-US" baseline="0" dirty="0" smtClean="0"/>
          </a:p>
          <a:p>
            <a:pPr marL="628650" lvl="1" indent="-171450">
              <a:buFontTx/>
              <a:buChar char="-"/>
            </a:pPr>
            <a:r>
              <a:rPr lang="en-US" baseline="0" dirty="0" smtClean="0"/>
              <a:t>and I need to assert that I want the records in the local application profile they created: </a:t>
            </a:r>
            <a:r>
              <a:rPr lang="en-US" baseline="0" dirty="0" err="1" smtClean="0"/>
              <a:t>dpla_dc</a:t>
            </a:r>
            <a:r>
              <a:rPr lang="en-US" baseline="0" dirty="0" smtClean="0"/>
              <a:t> </a:t>
            </a:r>
            <a:r>
              <a:rPr lang="en-US" dirty="0" smtClean="0"/>
              <a:t>(hit next for animation)</a:t>
            </a:r>
            <a:endParaRPr lang="en-US" dirty="0" smtClean="0"/>
          </a:p>
          <a:p>
            <a:pPr marL="171450" indent="-171450">
              <a:buFontTx/>
              <a:buChar char="-"/>
            </a:pPr>
            <a:endParaRPr lang="en-US" dirty="0" smtClean="0"/>
          </a:p>
          <a:p>
            <a:r>
              <a:rPr lang="en-US" dirty="0" smtClean="0"/>
              <a:t>(open</a:t>
            </a:r>
            <a:r>
              <a:rPr lang="en-US" baseline="0" dirty="0" smtClean="0"/>
              <a:t> browser to https://</a:t>
            </a:r>
            <a:r>
              <a:rPr lang="en-US" baseline="0" dirty="0" err="1" smtClean="0"/>
              <a:t>dpla.library.wisc.edu</a:t>
            </a:r>
            <a:r>
              <a:rPr lang="en-US" baseline="0" dirty="0" smtClean="0"/>
              <a:t>/</a:t>
            </a:r>
            <a:r>
              <a:rPr lang="en-US" baseline="0" dirty="0" err="1" smtClean="0"/>
              <a:t>provider?verb</a:t>
            </a:r>
            <a:r>
              <a:rPr lang="en-US" baseline="0" dirty="0" smtClean="0"/>
              <a:t>=</a:t>
            </a:r>
            <a:r>
              <a:rPr lang="en-US" baseline="0" dirty="0" err="1" smtClean="0"/>
              <a:t>ListRecords&amp;metadataPrefix</a:t>
            </a:r>
            <a:r>
              <a:rPr lang="en-US" baseline="0" dirty="0" smtClean="0"/>
              <a:t>=</a:t>
            </a:r>
            <a:r>
              <a:rPr lang="en-US" baseline="0" dirty="0" err="1" smtClean="0"/>
              <a:t>dpla_dc</a:t>
            </a:r>
            <a:r>
              <a:rPr lang="en-US" baseline="0" dirty="0" smtClean="0"/>
              <a:t>)</a:t>
            </a:r>
            <a:endParaRPr lang="en-US" dirty="0" smtClean="0"/>
          </a:p>
          <a:p>
            <a:pPr marL="171450" indent="-171450">
              <a:buFontTx/>
              <a:buChar char="-"/>
            </a:pPr>
            <a:endParaRPr lang="en-US" dirty="0" smtClean="0"/>
          </a:p>
          <a:p>
            <a:pPr marL="171450" indent="-171450">
              <a:buFontTx/>
              <a:buChar char="-"/>
            </a:pPr>
            <a:r>
              <a:rPr lang="en-US" dirty="0" smtClean="0"/>
              <a:t>Now this is how I as a single person who wants to look at the records in these feeds would do </a:t>
            </a:r>
            <a:r>
              <a:rPr lang="en-US" dirty="0" smtClean="0"/>
              <a:t>this, through a browser. (you can scroll through the records,</a:t>
            </a:r>
            <a:r>
              <a:rPr lang="en-US" baseline="0" dirty="0" smtClean="0"/>
              <a:t> etc.) </a:t>
            </a:r>
            <a:r>
              <a:rPr lang="en-US" dirty="0" smtClean="0"/>
              <a:t> </a:t>
            </a:r>
          </a:p>
          <a:p>
            <a:pPr marL="171450" indent="-171450">
              <a:buFontTx/>
              <a:buChar char="-"/>
            </a:pPr>
            <a:endParaRPr lang="en-US" dirty="0" smtClean="0"/>
          </a:p>
          <a:p>
            <a:pPr marL="171450" indent="-171450">
              <a:buFontTx/>
              <a:buChar char="-"/>
            </a:pPr>
            <a:r>
              <a:rPr lang="en-US" dirty="0" smtClean="0"/>
              <a:t>In </a:t>
            </a:r>
            <a:r>
              <a:rPr lang="en-US" dirty="0" smtClean="0"/>
              <a:t>a situation with an</a:t>
            </a:r>
            <a:r>
              <a:rPr lang="en-US" baseline="0" dirty="0" smtClean="0"/>
              <a:t> aggregation service, </a:t>
            </a:r>
            <a:r>
              <a:rPr lang="en-US" baseline="0" dirty="0" smtClean="0"/>
              <a:t>you </a:t>
            </a:r>
            <a:r>
              <a:rPr lang="en-US" baseline="0" dirty="0" smtClean="0"/>
              <a:t>would build some sort of software that would use the OAI protocol for harvesting to </a:t>
            </a:r>
            <a:r>
              <a:rPr lang="en-US" baseline="0" dirty="0" smtClean="0"/>
              <a:t>request and then save all the records </a:t>
            </a:r>
            <a:r>
              <a:rPr lang="en-US" baseline="0" dirty="0" smtClean="0"/>
              <a:t>in this feed and others and then save them in a new database. They then could make them all </a:t>
            </a:r>
            <a:r>
              <a:rPr lang="en-US" baseline="0" dirty="0" smtClean="0"/>
              <a:t>available in turn, using the protocol, or </a:t>
            </a:r>
            <a:r>
              <a:rPr lang="en-US" baseline="0" dirty="0" smtClean="0"/>
              <a:t>through a new user-based website.</a:t>
            </a:r>
          </a:p>
          <a:p>
            <a:pPr marL="0" indent="0">
              <a:buFontTx/>
              <a:buNone/>
            </a:pPr>
            <a:endParaRPr lang="en-US" baseline="0" dirty="0" smtClean="0"/>
          </a:p>
          <a:p>
            <a:pPr marL="171450" indent="-171450">
              <a:buFontTx/>
              <a:buChar char="-"/>
            </a:pPr>
            <a:r>
              <a:rPr lang="en-US" baseline="0" dirty="0" smtClean="0"/>
              <a:t>For example DPLA does something </a:t>
            </a:r>
            <a:r>
              <a:rPr lang="en-US" baseline="0" dirty="0" smtClean="0"/>
              <a:t>similar. </a:t>
            </a:r>
            <a:r>
              <a:rPr lang="en-US" baseline="0" dirty="0" smtClean="0"/>
              <a:t>They </a:t>
            </a:r>
            <a:r>
              <a:rPr lang="en-US" baseline="0" dirty="0" smtClean="0"/>
              <a:t>have an OAI harvester that </a:t>
            </a:r>
            <a:r>
              <a:rPr lang="en-US" baseline="0" dirty="0" smtClean="0"/>
              <a:t>runs and captures all of the records in an institutions feed. Anywhere from 1 to more than 1 million records. These records can then be added to the added DPLA data set with the rest of the records from other institutions</a:t>
            </a:r>
          </a:p>
          <a:p>
            <a:pPr marL="171450" indent="-171450">
              <a:buFontTx/>
              <a:buChar char="-"/>
            </a:pPr>
            <a:endParaRPr lang="en-US" baseline="0" dirty="0" smtClean="0"/>
          </a:p>
          <a:p>
            <a:pPr marL="171450" indent="-171450">
              <a:buFontTx/>
              <a:buChar char="-"/>
            </a:pPr>
            <a:r>
              <a:rPr lang="en-US" baseline="0" dirty="0" smtClean="0"/>
              <a:t>So that solves the problem of gathering records for aggregations, but, since each institution may use a different schema or application profile we could still </a:t>
            </a:r>
            <a:r>
              <a:rPr lang="en-US" baseline="0" dirty="0" smtClean="0"/>
              <a:t>end up with records in lots of different schemas. Some </a:t>
            </a:r>
            <a:r>
              <a:rPr lang="en-US" baseline="0" dirty="0" smtClean="0"/>
              <a:t>use </a:t>
            </a:r>
            <a:r>
              <a:rPr lang="en-US" baseline="0" dirty="0" smtClean="0"/>
              <a:t>MODS, some use Dublin Core, some use </a:t>
            </a:r>
            <a:r>
              <a:rPr lang="en-US" baseline="0" dirty="0" smtClean="0"/>
              <a:t>MARC, some an application profile</a:t>
            </a:r>
            <a:r>
              <a:rPr lang="mr-IN" baseline="0" dirty="0" smtClean="0"/>
              <a:t>…</a:t>
            </a:r>
            <a:r>
              <a:rPr lang="en-US" baseline="0" dirty="0" smtClean="0"/>
              <a:t> </a:t>
            </a:r>
            <a:r>
              <a:rPr lang="en-US" baseline="0" dirty="0" smtClean="0"/>
              <a:t>so the next thing we need to do to get the records to be searchable together is convert them all to the same schema.</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7</a:t>
            </a:fld>
            <a:endParaRPr lang="en-US"/>
          </a:p>
        </p:txBody>
      </p:sp>
    </p:spTree>
    <p:extLst>
      <p:ext uri="{BB962C8B-B14F-4D97-AF65-F5344CB8AC3E}">
        <p14:creationId xmlns:p14="http://schemas.microsoft.com/office/powerpoint/2010/main" val="22467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in being able to transform, or map,</a:t>
            </a:r>
            <a:r>
              <a:rPr lang="en-US" baseline="0" dirty="0" smtClean="0"/>
              <a:t> that metadata from one schema to another is to create a crosswalk.</a:t>
            </a:r>
          </a:p>
          <a:p>
            <a:endParaRPr lang="en-US" baseline="0" dirty="0" smtClean="0"/>
          </a:p>
          <a:p>
            <a:r>
              <a:rPr lang="en-US" baseline="0" dirty="0" smtClean="0"/>
              <a:t>The crosswalk is just a plan for what properties in the source schema we will convert to which properties in the schema we want to end up with</a:t>
            </a:r>
            <a:r>
              <a:rPr lang="en-US" baseline="0" dirty="0" smtClean="0"/>
              <a:t>. In this case, we are talking about doing this in the context of aggregating records, but it is a practice that can also be used to transform records to a new schema during a migration to a new system, or the creation of records for digital objects scanned from physical originals.</a:t>
            </a:r>
            <a:endParaRPr lang="en-US" baseline="0" dirty="0" smtClean="0"/>
          </a:p>
          <a:p>
            <a:endParaRPr lang="en-US" baseline="0" dirty="0" smtClean="0"/>
          </a:p>
          <a:p>
            <a:r>
              <a:rPr lang="en-US" baseline="0" dirty="0" smtClean="0"/>
              <a:t>Often there are not 1-1 </a:t>
            </a:r>
            <a:r>
              <a:rPr lang="en-US" baseline="0" dirty="0" smtClean="0"/>
              <a:t>matches </a:t>
            </a:r>
            <a:r>
              <a:rPr lang="en-US" baseline="0" dirty="0" smtClean="0"/>
              <a:t>between schemas, so things can get complicated. But it’s basically like translating the values from one schema to another.</a:t>
            </a:r>
          </a:p>
          <a:p>
            <a:endParaRPr lang="en-US" baseline="0" dirty="0" smtClean="0"/>
          </a:p>
          <a:p>
            <a:r>
              <a:rPr lang="en-US" baseline="0" dirty="0" smtClean="0"/>
              <a:t>That crosswalk can then get transferred to some code in a scripting language like </a:t>
            </a:r>
            <a:r>
              <a:rPr lang="en-US" baseline="0" dirty="0" smtClean="0"/>
              <a:t>XSL, Python</a:t>
            </a:r>
            <a:r>
              <a:rPr lang="en-US" baseline="0" dirty="0" smtClean="0"/>
              <a:t>, or PERL, or </a:t>
            </a:r>
            <a:r>
              <a:rPr lang="en-US" baseline="0" dirty="0" smtClean="0"/>
              <a:t>Ruby. The script runs and evaluates each of the source records and then creates </a:t>
            </a:r>
            <a:r>
              <a:rPr lang="en-US" baseline="0" dirty="0" smtClean="0"/>
              <a:t>brand new </a:t>
            </a:r>
            <a:r>
              <a:rPr lang="en-US" baseline="0" dirty="0" smtClean="0"/>
              <a:t>records based on them </a:t>
            </a:r>
            <a:r>
              <a:rPr lang="en-US" baseline="0" dirty="0" smtClean="0"/>
              <a:t>in the schema we want to end up </a:t>
            </a:r>
            <a:r>
              <a:rPr lang="en-US" baseline="0" dirty="0" smtClean="0"/>
              <a:t>with. </a:t>
            </a:r>
            <a:endParaRPr lang="en-US" baseline="0" dirty="0" smtClean="0"/>
          </a:p>
          <a:p>
            <a:endParaRPr lang="en-US" baseline="0" dirty="0" smtClean="0"/>
          </a:p>
          <a:p>
            <a:r>
              <a:rPr lang="en-US" baseline="0" dirty="0" smtClean="0"/>
              <a:t>The way I think of them, mapping is the term usually used for actually doing that transformation and the crosswalk is the directions, but the two terms are often used interchangeably in the profession.</a:t>
            </a:r>
            <a:endParaRPr lang="en-US" dirty="0"/>
          </a:p>
        </p:txBody>
      </p:sp>
      <p:sp>
        <p:nvSpPr>
          <p:cNvPr id="4" name="Slide Number Placeholder 3"/>
          <p:cNvSpPr>
            <a:spLocks noGrp="1"/>
          </p:cNvSpPr>
          <p:nvPr>
            <p:ph type="sldNum" sz="quarter" idx="10"/>
          </p:nvPr>
        </p:nvSpPr>
        <p:spPr/>
        <p:txBody>
          <a:bodyPr/>
          <a:lstStyle/>
          <a:p>
            <a:fld id="{38E14321-E662-CB41-93C6-2C5A2A7DD9D9}" type="slidenum">
              <a:rPr lang="en-US" smtClean="0"/>
              <a:t>8</a:t>
            </a:fld>
            <a:endParaRPr lang="en-US"/>
          </a:p>
        </p:txBody>
      </p:sp>
    </p:spTree>
    <p:extLst>
      <p:ext uri="{BB962C8B-B14F-4D97-AF65-F5344CB8AC3E}">
        <p14:creationId xmlns:p14="http://schemas.microsoft.com/office/powerpoint/2010/main" val="277186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take a quick look at the crosswalk set up by DPLA. </a:t>
            </a:r>
            <a:r>
              <a:rPr lang="en-US" sz="1200" kern="1200" dirty="0" smtClean="0">
                <a:solidFill>
                  <a:schemeClr val="tx1"/>
                </a:solidFill>
                <a:effectLst/>
                <a:latin typeface="+mn-lt"/>
                <a:ea typeface="+mn-ea"/>
                <a:cs typeface="+mn-cs"/>
              </a:rPr>
              <a:t>(open the link or go to</a:t>
            </a:r>
            <a:r>
              <a:rPr lang="en-US" sz="1200" kern="1200" baseline="0" dirty="0" smtClean="0">
                <a:solidFill>
                  <a:schemeClr val="tx1"/>
                </a:solidFill>
                <a:effectLst/>
                <a:latin typeface="+mn-lt"/>
                <a:ea typeface="+mn-ea"/>
                <a:cs typeface="+mn-cs"/>
              </a:rPr>
              <a:t> the next slide with the screenshot .. If you go to the live version, go to the MODS tab and make sure ESDN is on screen)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basically is like a translation of how metadata in other formats would be expressed using DPLA’s application profile. So, if we look at the column for one of the DPLA partners, the Empire State Digital Network, who were the ones who published the record we just looked at, we see that it is like a series of equivalences… ESDN expresses creator in this way, and that would correspond to how DPLA expresses creator as </a:t>
            </a:r>
            <a:r>
              <a:rPr lang="en-US" sz="1200" kern="1200" dirty="0" err="1" smtClean="0">
                <a:solidFill>
                  <a:schemeClr val="tx1"/>
                </a:solidFill>
                <a:effectLst/>
                <a:latin typeface="+mn-lt"/>
                <a:ea typeface="+mn-ea"/>
                <a:cs typeface="+mn-cs"/>
              </a:rPr>
              <a:t>dc:creator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E14321-E662-CB41-93C6-2C5A2A7DD9D9}" type="slidenum">
              <a:rPr lang="en-US" smtClean="0"/>
              <a:t>9</a:t>
            </a:fld>
            <a:endParaRPr lang="en-US"/>
          </a:p>
        </p:txBody>
      </p:sp>
    </p:spTree>
    <p:extLst>
      <p:ext uri="{BB962C8B-B14F-4D97-AF65-F5344CB8AC3E}">
        <p14:creationId xmlns:p14="http://schemas.microsoft.com/office/powerpoint/2010/main" val="1695970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(repetition of the previous if you opened</a:t>
            </a:r>
            <a:r>
              <a:rPr lang="en-US" sz="1200" kern="1200" baseline="0" dirty="0" smtClean="0">
                <a:solidFill>
                  <a:schemeClr val="tx1"/>
                </a:solidFill>
                <a:effectLst/>
                <a:latin typeface="+mn-lt"/>
                <a:ea typeface="+mn-ea"/>
                <a:cs typeface="+mn-cs"/>
              </a:rPr>
              <a:t> the crosswalk)</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basically is like a translation of how metadata in other formats would be expressed using DPLA’s application profile. In the first</a:t>
            </a:r>
            <a:r>
              <a:rPr lang="en-US" sz="1200" kern="1200" baseline="0" dirty="0" smtClean="0">
                <a:solidFill>
                  <a:schemeClr val="tx1"/>
                </a:solidFill>
                <a:effectLst/>
                <a:latin typeface="+mn-lt"/>
                <a:ea typeface="+mn-ea"/>
                <a:cs typeface="+mn-cs"/>
              </a:rPr>
              <a:t> three columns we see the properties in the DPLA’s application profile, one per row. I</a:t>
            </a:r>
            <a:r>
              <a:rPr lang="en-US" sz="1200" kern="1200" dirty="0" smtClean="0">
                <a:solidFill>
                  <a:schemeClr val="tx1"/>
                </a:solidFill>
                <a:effectLst/>
                <a:latin typeface="+mn-lt"/>
                <a:ea typeface="+mn-ea"/>
                <a:cs typeface="+mn-cs"/>
              </a:rPr>
              <a:t>f we look at the fourth column with the orange header, this</a:t>
            </a:r>
            <a:r>
              <a:rPr lang="en-US" sz="1200" kern="1200" baseline="0" dirty="0" smtClean="0">
                <a:solidFill>
                  <a:schemeClr val="tx1"/>
                </a:solidFill>
                <a:effectLst/>
                <a:latin typeface="+mn-lt"/>
                <a:ea typeface="+mn-ea"/>
                <a:cs typeface="+mn-cs"/>
              </a:rPr>
              <a:t> shows the properties </a:t>
            </a:r>
            <a:r>
              <a:rPr lang="en-US" sz="1200" kern="1200" dirty="0" smtClean="0">
                <a:solidFill>
                  <a:schemeClr val="tx1"/>
                </a:solidFill>
                <a:effectLst/>
                <a:latin typeface="+mn-lt"/>
                <a:ea typeface="+mn-ea"/>
                <a:cs typeface="+mn-cs"/>
              </a:rPr>
              <a:t>the Empire State Digital Network, uses to express the</a:t>
            </a:r>
            <a:r>
              <a:rPr lang="en-US" sz="1200" kern="1200" baseline="0" dirty="0" smtClean="0">
                <a:solidFill>
                  <a:schemeClr val="tx1"/>
                </a:solidFill>
                <a:effectLst/>
                <a:latin typeface="+mn-lt"/>
                <a:ea typeface="+mn-ea"/>
                <a:cs typeface="+mn-cs"/>
              </a:rPr>
              <a:t> same</a:t>
            </a:r>
            <a:r>
              <a:rPr lang="en-US" sz="1200" kern="1200" dirty="0" smtClean="0">
                <a:solidFill>
                  <a:schemeClr val="tx1"/>
                </a:solidFill>
                <a:effectLst/>
                <a:latin typeface="+mn-lt"/>
                <a:ea typeface="+mn-ea"/>
                <a:cs typeface="+mn-cs"/>
              </a:rPr>
              <a:t> types of information that are found in each of them.</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t is like a series of equivalences… DPLA expresses creator in this way, and that would correspond to how ESDN expresses creator.</a:t>
            </a:r>
          </a:p>
          <a:p>
            <a:endParaRPr lang="en-US" dirty="0"/>
          </a:p>
        </p:txBody>
      </p:sp>
      <p:sp>
        <p:nvSpPr>
          <p:cNvPr id="4" name="Slide Number Placeholder 3"/>
          <p:cNvSpPr>
            <a:spLocks noGrp="1"/>
          </p:cNvSpPr>
          <p:nvPr>
            <p:ph type="sldNum" sz="quarter" idx="10"/>
          </p:nvPr>
        </p:nvSpPr>
        <p:spPr/>
        <p:txBody>
          <a:bodyPr/>
          <a:lstStyle/>
          <a:p>
            <a:fld id="{CD2385CA-A503-A543-A8EB-87C6DFA9E97D}" type="slidenum">
              <a:rPr lang="en-US" smtClean="0"/>
              <a:t>10</a:t>
            </a:fld>
            <a:endParaRPr lang="en-US"/>
          </a:p>
        </p:txBody>
      </p:sp>
    </p:spTree>
    <p:extLst>
      <p:ext uri="{BB962C8B-B14F-4D97-AF65-F5344CB8AC3E}">
        <p14:creationId xmlns:p14="http://schemas.microsoft.com/office/powerpoint/2010/main" val="250096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176DED-E0A6-C640-9DBE-BBB8FE926631}" type="datetimeFigureOut">
              <a:rPr lang="en-US" smtClean="0"/>
              <a:t>9/27/18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F5CE407-6216-4202-80E4-A30DC2F709B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176DED-E0A6-C640-9DBE-BBB8FE926631}"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176DED-E0A6-C640-9DBE-BBB8FE926631}"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176DED-E0A6-C640-9DBE-BBB8FE926631}"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176DED-E0A6-C640-9DBE-BBB8FE926631}"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53281-7E5C-DA4A-BCAA-70A5D6A092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176DED-E0A6-C640-9DBE-BBB8FE926631}"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176DED-E0A6-C640-9DBE-BBB8FE926631}" type="datetimeFigureOut">
              <a:rPr lang="en-US" smtClean="0"/>
              <a:t>9/27/18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5176DED-E0A6-C640-9DBE-BBB8FE926631}" type="datetimeFigureOut">
              <a:rPr lang="en-US" smtClean="0"/>
              <a:t>9/27/18</a:t>
            </a:fld>
            <a:endParaRPr lang="en-US"/>
          </a:p>
        </p:txBody>
      </p:sp>
      <p:sp>
        <p:nvSpPr>
          <p:cNvPr id="8" name="Slide Number Placeholder 7"/>
          <p:cNvSpPr>
            <a:spLocks noGrp="1"/>
          </p:cNvSpPr>
          <p:nvPr>
            <p:ph type="sldNum" sz="quarter" idx="11"/>
          </p:nvPr>
        </p:nvSpPr>
        <p:spPr/>
        <p:txBody>
          <a:bodyPr/>
          <a:lstStyle/>
          <a:p>
            <a:fld id="{FEE53281-7E5C-DA4A-BCAA-70A5D6A092A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76DED-E0A6-C640-9DBE-BBB8FE926631}" type="datetimeFigureOut">
              <a:rPr lang="en-US" smtClean="0"/>
              <a:t>9/27/18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176DED-E0A6-C640-9DBE-BBB8FE926631}"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5176DED-E0A6-C640-9DBE-BBB8FE926631}"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53281-7E5C-DA4A-BCAA-70A5D6A092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5176DED-E0A6-C640-9DBE-BBB8FE926631}" type="datetimeFigureOut">
              <a:rPr lang="en-US" smtClean="0"/>
              <a:t>9/27/18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EE53281-7E5C-DA4A-BCAA-70A5D6A092A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dublincore.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dlfmetadataassessment.github.io/MetadataSpecsClearinghou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hyperlink" Target="http://www.loc.gov/standards/mods/userguide/generalapp.html" TargetMode="External"/><Relationship Id="rId4" Type="http://schemas.openxmlformats.org/officeDocument/2006/relationships/hyperlink" Target="http://dublincore.org/documents/dcmi-terms/"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bit.ly/dpla-MAP4-crosswal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134224"/>
            <a:ext cx="6480048" cy="2301240"/>
          </a:xfrm>
        </p:spPr>
        <p:txBody>
          <a:bodyPr>
            <a:normAutofit fontScale="90000"/>
          </a:bodyPr>
          <a:lstStyle/>
          <a:p>
            <a:r>
              <a:rPr lang="en-US" dirty="0" smtClean="0"/>
              <a:t>Application Profiles, Crosswalks, and Metadata Transformation</a:t>
            </a:r>
            <a:endParaRPr lang="en-US" dirty="0"/>
          </a:p>
        </p:txBody>
      </p:sp>
    </p:spTree>
    <p:extLst>
      <p:ext uri="{BB962C8B-B14F-4D97-AF65-F5344CB8AC3E}">
        <p14:creationId xmlns:p14="http://schemas.microsoft.com/office/powerpoint/2010/main" val="2839535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8-28 at 10.21.3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5782379"/>
          </a:xfrm>
          <a:prstGeom prst="rect">
            <a:avLst/>
          </a:prstGeom>
        </p:spPr>
      </p:pic>
    </p:spTree>
    <p:extLst>
      <p:ext uri="{BB962C8B-B14F-4D97-AF65-F5344CB8AC3E}">
        <p14:creationId xmlns:p14="http://schemas.microsoft.com/office/powerpoint/2010/main" val="2695182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0" y="1600201"/>
            <a:ext cx="8229600" cy="1173822"/>
          </a:xfrm>
        </p:spPr>
        <p:txBody>
          <a:bodyPr/>
          <a:lstStyle/>
          <a:p>
            <a:r>
              <a:rPr lang="en-US" dirty="0" smtClean="0"/>
              <a:t>Crosswalk to transform a small collection of MODS into simple Dublin Core</a:t>
            </a:r>
          </a:p>
        </p:txBody>
      </p:sp>
    </p:spTree>
    <p:extLst>
      <p:ext uri="{BB962C8B-B14F-4D97-AF65-F5344CB8AC3E}">
        <p14:creationId xmlns:p14="http://schemas.microsoft.com/office/powerpoint/2010/main" val="1511119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Dublin Core &amp; MODS</a:t>
            </a:r>
            <a:endParaRPr lang="en-US" dirty="0"/>
          </a:p>
        </p:txBody>
      </p:sp>
      <p:sp>
        <p:nvSpPr>
          <p:cNvPr id="9" name="Content Placeholder 8"/>
          <p:cNvSpPr>
            <a:spLocks noGrp="1"/>
          </p:cNvSpPr>
          <p:nvPr>
            <p:ph idx="1"/>
          </p:nvPr>
        </p:nvSpPr>
        <p:spPr/>
        <p:txBody>
          <a:bodyPr>
            <a:normAutofit/>
          </a:bodyPr>
          <a:lstStyle/>
          <a:p>
            <a:pPr marL="525463" indent="-495300"/>
            <a:r>
              <a:rPr lang="en-US" sz="3200" dirty="0" smtClean="0"/>
              <a:t>Purpose</a:t>
            </a:r>
            <a:r>
              <a:rPr lang="en-US" sz="3200" dirty="0"/>
              <a:t>: Descriptive Metadata</a:t>
            </a:r>
          </a:p>
          <a:p>
            <a:pPr marL="525463" indent="-495300"/>
            <a:r>
              <a:rPr lang="en-US" sz="3200" dirty="0"/>
              <a:t>Function: Record Format</a:t>
            </a:r>
          </a:p>
          <a:p>
            <a:pPr marL="525463" indent="-495300"/>
            <a:r>
              <a:rPr lang="en-US" sz="3200" dirty="0"/>
              <a:t>Domain: Cultural </a:t>
            </a:r>
            <a:r>
              <a:rPr lang="en-US" sz="3200" dirty="0" smtClean="0"/>
              <a:t>Objects</a:t>
            </a:r>
            <a:endParaRPr lang="en-US" sz="3200" dirty="0"/>
          </a:p>
          <a:p>
            <a:pPr marL="525463" indent="-495300"/>
            <a:r>
              <a:rPr lang="en-US" sz="3200" dirty="0"/>
              <a:t>Community: Information </a:t>
            </a:r>
            <a:r>
              <a:rPr lang="en-US" sz="3200" dirty="0" smtClean="0"/>
              <a:t>Industry</a:t>
            </a:r>
            <a:endParaRPr lang="en-US" sz="3200" dirty="0"/>
          </a:p>
        </p:txBody>
      </p:sp>
    </p:spTree>
    <p:extLst>
      <p:ext uri="{BB962C8B-B14F-4D97-AF65-F5344CB8AC3E}">
        <p14:creationId xmlns:p14="http://schemas.microsoft.com/office/powerpoint/2010/main" val="3332110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Dublin Core</a:t>
            </a:r>
            <a:endParaRPr lang="en-US" dirty="0"/>
          </a:p>
        </p:txBody>
      </p:sp>
      <p:sp>
        <p:nvSpPr>
          <p:cNvPr id="3" name="Content Placeholder 2"/>
          <p:cNvSpPr>
            <a:spLocks noGrp="1"/>
          </p:cNvSpPr>
          <p:nvPr>
            <p:ph idx="1"/>
          </p:nvPr>
        </p:nvSpPr>
        <p:spPr/>
        <p:txBody>
          <a:bodyPr>
            <a:normAutofit fontScale="92500" lnSpcReduction="10000"/>
          </a:bodyPr>
          <a:lstStyle/>
          <a:p>
            <a:pPr marL="585788" indent="-495300"/>
            <a:r>
              <a:rPr lang="en-US" sz="3500" dirty="0"/>
              <a:t>Dublin Core Metadata Initiative (DCMI</a:t>
            </a:r>
            <a:r>
              <a:rPr lang="en-US" sz="3500" dirty="0" smtClean="0"/>
              <a:t>)</a:t>
            </a:r>
          </a:p>
          <a:p>
            <a:pPr marL="985838" lvl="1" indent="-495300"/>
            <a:r>
              <a:rPr lang="en-US" dirty="0" smtClean="0">
                <a:hlinkClick r:id="rId3"/>
              </a:rPr>
              <a:t>http</a:t>
            </a:r>
            <a:r>
              <a:rPr lang="en-US" dirty="0">
                <a:hlinkClick r:id="rId3"/>
              </a:rPr>
              <a:t>://www.dublincore.org/</a:t>
            </a:r>
            <a:endParaRPr lang="en-US" dirty="0"/>
          </a:p>
          <a:p>
            <a:pPr marL="585788" indent="-495300"/>
            <a:r>
              <a:rPr lang="en-US" sz="3500" dirty="0"/>
              <a:t>Created to facilitate broad description of web and other electronic resources</a:t>
            </a:r>
          </a:p>
          <a:p>
            <a:pPr marL="585788" indent="-495300"/>
            <a:r>
              <a:rPr lang="en-US" sz="3500" dirty="0"/>
              <a:t>Simple, loosely-structured element set </a:t>
            </a:r>
            <a:endParaRPr lang="en-US" sz="3500" dirty="0" smtClean="0"/>
          </a:p>
          <a:p>
            <a:pPr marL="985838" lvl="1" indent="-495300"/>
            <a:r>
              <a:rPr lang="en-US" dirty="0" smtClean="0"/>
              <a:t>15 elements to describe anything</a:t>
            </a:r>
          </a:p>
        </p:txBody>
      </p:sp>
    </p:spTree>
    <p:extLst>
      <p:ext uri="{BB962C8B-B14F-4D97-AF65-F5344CB8AC3E}">
        <p14:creationId xmlns:p14="http://schemas.microsoft.com/office/powerpoint/2010/main" val="1679860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Dublin Core Elements</a:t>
            </a:r>
            <a:endParaRPr lang="en-US" dirty="0"/>
          </a:p>
        </p:txBody>
      </p:sp>
      <p:sp>
        <p:nvSpPr>
          <p:cNvPr id="3" name="Content Placeholder 2"/>
          <p:cNvSpPr>
            <a:spLocks noGrp="1"/>
          </p:cNvSpPr>
          <p:nvPr>
            <p:ph idx="1"/>
          </p:nvPr>
        </p:nvSpPr>
        <p:spPr>
          <a:xfrm>
            <a:off x="965200" y="2077599"/>
            <a:ext cx="3166533" cy="4780401"/>
          </a:xfrm>
        </p:spPr>
        <p:txBody>
          <a:bodyPr>
            <a:normAutofit/>
          </a:bodyPr>
          <a:lstStyle/>
          <a:p>
            <a:r>
              <a:rPr lang="en-US" dirty="0" smtClean="0"/>
              <a:t>Contributor</a:t>
            </a:r>
          </a:p>
          <a:p>
            <a:r>
              <a:rPr lang="en-US" dirty="0" smtClean="0"/>
              <a:t>Coverage</a:t>
            </a:r>
          </a:p>
          <a:p>
            <a:r>
              <a:rPr lang="en-US" dirty="0" smtClean="0"/>
              <a:t>Creator</a:t>
            </a:r>
          </a:p>
          <a:p>
            <a:r>
              <a:rPr lang="en-US" dirty="0" smtClean="0"/>
              <a:t>Date</a:t>
            </a:r>
          </a:p>
          <a:p>
            <a:r>
              <a:rPr lang="en-US" dirty="0" smtClean="0"/>
              <a:t>Description</a:t>
            </a:r>
          </a:p>
          <a:p>
            <a:r>
              <a:rPr lang="en-US" dirty="0" smtClean="0"/>
              <a:t>Format</a:t>
            </a:r>
          </a:p>
          <a:p>
            <a:r>
              <a:rPr lang="en-US" dirty="0" smtClean="0"/>
              <a:t>Identifier</a:t>
            </a:r>
          </a:p>
          <a:p>
            <a:r>
              <a:rPr lang="en-US" dirty="0"/>
              <a:t>Language</a:t>
            </a:r>
          </a:p>
          <a:p>
            <a:endParaRPr lang="en-US" dirty="0" smtClean="0"/>
          </a:p>
        </p:txBody>
      </p:sp>
      <p:sp>
        <p:nvSpPr>
          <p:cNvPr id="4" name="TextBox 3"/>
          <p:cNvSpPr txBox="1"/>
          <p:nvPr/>
        </p:nvSpPr>
        <p:spPr>
          <a:xfrm>
            <a:off x="4837289" y="2077599"/>
            <a:ext cx="3403600" cy="4130361"/>
          </a:xfrm>
          <a:prstGeom prst="rect">
            <a:avLst/>
          </a:prstGeom>
          <a:noFill/>
        </p:spPr>
        <p:txBody>
          <a:bodyPr wrap="square" rtlCol="0">
            <a:spAutoFit/>
          </a:bodyPr>
          <a:lstStyle/>
          <a:p>
            <a:pPr marL="457200" indent="-457200">
              <a:spcBef>
                <a:spcPct val="20000"/>
              </a:spcBef>
              <a:buSzPct val="90000"/>
              <a:buFont typeface="Arial"/>
              <a:buChar char="•"/>
            </a:pPr>
            <a:r>
              <a:rPr lang="en-US" sz="3200" dirty="0"/>
              <a:t>Publisher</a:t>
            </a:r>
          </a:p>
          <a:p>
            <a:pPr marL="457200" indent="-457200">
              <a:spcBef>
                <a:spcPct val="20000"/>
              </a:spcBef>
              <a:buSzPct val="90000"/>
              <a:buFont typeface="Arial"/>
              <a:buChar char="•"/>
            </a:pPr>
            <a:r>
              <a:rPr lang="en-US" sz="3200" dirty="0"/>
              <a:t>Relation</a:t>
            </a:r>
          </a:p>
          <a:p>
            <a:pPr marL="457200" indent="-457200">
              <a:spcBef>
                <a:spcPct val="20000"/>
              </a:spcBef>
              <a:buSzPct val="90000"/>
              <a:buFont typeface="Arial"/>
              <a:buChar char="•"/>
            </a:pPr>
            <a:r>
              <a:rPr lang="en-US" sz="3200" dirty="0"/>
              <a:t>Rights</a:t>
            </a:r>
          </a:p>
          <a:p>
            <a:pPr marL="457200" indent="-457200">
              <a:spcBef>
                <a:spcPct val="20000"/>
              </a:spcBef>
              <a:buSzPct val="90000"/>
              <a:buFont typeface="Arial"/>
              <a:buChar char="•"/>
            </a:pPr>
            <a:r>
              <a:rPr lang="en-US" sz="3200" dirty="0"/>
              <a:t>Source</a:t>
            </a:r>
          </a:p>
          <a:p>
            <a:pPr marL="457200" indent="-457200">
              <a:spcBef>
                <a:spcPct val="20000"/>
              </a:spcBef>
              <a:buSzPct val="90000"/>
              <a:buFont typeface="Arial"/>
              <a:buChar char="•"/>
            </a:pPr>
            <a:r>
              <a:rPr lang="en-US" sz="3200" dirty="0"/>
              <a:t>Subject</a:t>
            </a:r>
          </a:p>
          <a:p>
            <a:pPr marL="457200" indent="-457200">
              <a:spcBef>
                <a:spcPct val="20000"/>
              </a:spcBef>
              <a:buSzPct val="90000"/>
              <a:buFont typeface="Arial"/>
              <a:buChar char="•"/>
            </a:pPr>
            <a:r>
              <a:rPr lang="en-US" sz="3200" dirty="0"/>
              <a:t>Title</a:t>
            </a:r>
          </a:p>
          <a:p>
            <a:pPr marL="457200" indent="-457200">
              <a:spcBef>
                <a:spcPct val="20000"/>
              </a:spcBef>
              <a:buSzPct val="90000"/>
              <a:buFont typeface="Arial"/>
              <a:buChar char="•"/>
            </a:pPr>
            <a:r>
              <a:rPr lang="en-US" sz="3200" dirty="0"/>
              <a:t>Type </a:t>
            </a:r>
          </a:p>
        </p:txBody>
      </p:sp>
    </p:spTree>
    <p:extLst>
      <p:ext uri="{BB962C8B-B14F-4D97-AF65-F5344CB8AC3E}">
        <p14:creationId xmlns:p14="http://schemas.microsoft.com/office/powerpoint/2010/main" val="1251736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vs</a:t>
            </a:r>
            <a:r>
              <a:rPr lang="en-US" dirty="0" smtClean="0"/>
              <a:t> “Qualified”</a:t>
            </a:r>
            <a:endParaRPr lang="en-US" dirty="0"/>
          </a:p>
        </p:txBody>
      </p:sp>
      <p:sp>
        <p:nvSpPr>
          <p:cNvPr id="3" name="Content Placeholder 2"/>
          <p:cNvSpPr>
            <a:spLocks noGrp="1"/>
          </p:cNvSpPr>
          <p:nvPr>
            <p:ph idx="1"/>
          </p:nvPr>
        </p:nvSpPr>
        <p:spPr/>
        <p:txBody>
          <a:bodyPr>
            <a:normAutofit/>
          </a:bodyPr>
          <a:lstStyle/>
          <a:p>
            <a:r>
              <a:rPr lang="en-US" dirty="0" smtClean="0"/>
              <a:t>The original 15 elements (“Simple Dublin Core” or DCMES) were expanded with “qualifiers”</a:t>
            </a:r>
          </a:p>
          <a:p>
            <a:r>
              <a:rPr lang="en-US" dirty="0" smtClean="0"/>
              <a:t>Qualified Dublin Core (DCMI Terms) has 55 properties in 22 classes </a:t>
            </a:r>
            <a:endParaRPr lang="en-US" dirty="0"/>
          </a:p>
        </p:txBody>
      </p:sp>
    </p:spTree>
    <p:extLst>
      <p:ext uri="{BB962C8B-B14F-4D97-AF65-F5344CB8AC3E}">
        <p14:creationId xmlns:p14="http://schemas.microsoft.com/office/powerpoint/2010/main" val="2356848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Dublin </a:t>
            </a:r>
            <a:r>
              <a:rPr lang="en-US" dirty="0" smtClean="0"/>
              <a:t>Core Example</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title</a:t>
            </a:r>
            <a:r>
              <a:rPr lang="en-US" dirty="0" smtClean="0">
                <a:solidFill>
                  <a:srgbClr val="FFFFFF"/>
                </a:solidFill>
              </a:rPr>
              <a:t>&gt;</a:t>
            </a:r>
            <a:r>
              <a:rPr lang="en-US" dirty="0" smtClean="0">
                <a:solidFill>
                  <a:schemeClr val="accent5">
                    <a:lumMod val="60000"/>
                    <a:lumOff val="40000"/>
                  </a:schemeClr>
                </a:solidFill>
              </a:rPr>
              <a:t>First M.E. Chur</a:t>
            </a:r>
            <a:r>
              <a:rPr lang="en-US" dirty="0" smtClean="0">
                <a:solidFill>
                  <a:srgbClr val="C5BEAB"/>
                </a:solidFill>
              </a:rPr>
              <a:t>ch</a:t>
            </a:r>
            <a:r>
              <a:rPr lang="en-US" dirty="0" smtClean="0">
                <a:solidFill>
                  <a:srgbClr val="FFFFFF"/>
                </a:solidFill>
              </a:rPr>
              <a:t>&lt;/</a:t>
            </a:r>
            <a:r>
              <a:rPr lang="en-US" dirty="0" err="1" smtClean="0">
                <a:solidFill>
                  <a:srgbClr val="FFFFFF"/>
                </a:solidFill>
              </a:rPr>
              <a:t>dc:</a:t>
            </a:r>
            <a:r>
              <a:rPr lang="en-US" dirty="0" err="1" smtClean="0">
                <a:solidFill>
                  <a:srgbClr val="FFFFFF"/>
                </a:solidFill>
              </a:rPr>
              <a:t>title</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dc:date</a:t>
            </a:r>
            <a:r>
              <a:rPr lang="en-US" dirty="0" smtClean="0">
                <a:solidFill>
                  <a:srgbClr val="FFFFFF"/>
                </a:solidFill>
              </a:rPr>
              <a:t>&gt;</a:t>
            </a:r>
            <a:r>
              <a:rPr lang="en-US" dirty="0" smtClean="0">
                <a:solidFill>
                  <a:srgbClr val="C5BEAB"/>
                </a:solidFill>
              </a:rPr>
              <a:t>1910</a:t>
            </a:r>
            <a:r>
              <a:rPr lang="en-US" dirty="0" smtClean="0">
                <a:solidFill>
                  <a:srgbClr val="FFFFFF"/>
                </a:solidFill>
              </a:rPr>
              <a:t>&lt;/</a:t>
            </a:r>
            <a:r>
              <a:rPr lang="en-US" dirty="0" err="1" smtClean="0">
                <a:solidFill>
                  <a:srgbClr val="FFFFFF"/>
                </a:solidFill>
              </a:rPr>
              <a:t>dc:date</a:t>
            </a:r>
            <a:r>
              <a:rPr lang="en-US" dirty="0" smtClean="0">
                <a:solidFill>
                  <a:srgbClr val="FFFFFF"/>
                </a:solidFill>
              </a:rPr>
              <a:t>&gt;</a:t>
            </a:r>
            <a:endParaRPr lang="en-US" dirty="0" smtClean="0">
              <a:solidFill>
                <a:srgbClr val="FFFFFF"/>
              </a:solidFill>
            </a:endParaRP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identifier</a:t>
            </a:r>
            <a:r>
              <a:rPr lang="en-US" dirty="0" smtClean="0">
                <a:solidFill>
                  <a:srgbClr val="FFFFFF"/>
                </a:solidFill>
              </a:rPr>
              <a:t>&gt;</a:t>
            </a:r>
          </a:p>
          <a:p>
            <a:pPr marL="0" indent="0">
              <a:buNone/>
            </a:pPr>
            <a:r>
              <a:rPr lang="en-US" dirty="0" smtClean="0">
                <a:solidFill>
                  <a:srgbClr val="C5BEAB"/>
                </a:solidFill>
              </a:rPr>
              <a:t>http://</a:t>
            </a:r>
            <a:r>
              <a:rPr lang="en-US" dirty="0" err="1" smtClean="0">
                <a:solidFill>
                  <a:srgbClr val="C5BEAB"/>
                </a:solidFill>
              </a:rPr>
              <a:t>purl.dlib.indiana.edu</a:t>
            </a:r>
            <a:r>
              <a:rPr lang="en-US" dirty="0" smtClean="0">
                <a:solidFill>
                  <a:srgbClr val="C5BEAB"/>
                </a:solidFill>
              </a:rPr>
              <a:t>/</a:t>
            </a:r>
            <a:r>
              <a:rPr lang="en-US" dirty="0" err="1" smtClean="0">
                <a:solidFill>
                  <a:srgbClr val="C5BEAB"/>
                </a:solidFill>
              </a:rPr>
              <a:t>iudl</a:t>
            </a:r>
            <a:r>
              <a:rPr lang="en-US" dirty="0" smtClean="0">
                <a:solidFill>
                  <a:srgbClr val="C5BEAB"/>
                </a:solidFill>
              </a:rPr>
              <a:t>/images/VAC5094/VAC5094-00011</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identifier</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source</a:t>
            </a:r>
            <a:r>
              <a:rPr lang="en-US" dirty="0" smtClean="0">
                <a:solidFill>
                  <a:srgbClr val="FFFFFF"/>
                </a:solidFill>
              </a:rPr>
              <a:t>&gt;</a:t>
            </a:r>
          </a:p>
          <a:p>
            <a:pPr marL="0" indent="0">
              <a:buNone/>
            </a:pPr>
            <a:r>
              <a:rPr lang="en-US" dirty="0" smtClean="0">
                <a:solidFill>
                  <a:srgbClr val="C5BEAB"/>
                </a:solidFill>
              </a:rPr>
              <a:t>http://</a:t>
            </a:r>
            <a:r>
              <a:rPr lang="en-US" dirty="0" err="1" smtClean="0">
                <a:solidFill>
                  <a:srgbClr val="C5BEAB"/>
                </a:solidFill>
              </a:rPr>
              <a:t>purl.dlib.indiana.edu</a:t>
            </a:r>
            <a:r>
              <a:rPr lang="en-US" dirty="0" smtClean="0">
                <a:solidFill>
                  <a:srgbClr val="C5BEAB"/>
                </a:solidFill>
              </a:rPr>
              <a:t>/</a:t>
            </a:r>
            <a:r>
              <a:rPr lang="en-US" dirty="0" err="1" smtClean="0">
                <a:solidFill>
                  <a:srgbClr val="C5BEAB"/>
                </a:solidFill>
              </a:rPr>
              <a:t>iudl</a:t>
            </a:r>
            <a:r>
              <a:rPr lang="en-US" dirty="0" smtClean="0">
                <a:solidFill>
                  <a:srgbClr val="C5BEAB"/>
                </a:solidFill>
              </a:rPr>
              <a:t>/images/VAC5094/thumbnail/VAC5094-00011</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source</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creator</a:t>
            </a:r>
            <a:r>
              <a:rPr lang="en-US" dirty="0" smtClean="0">
                <a:solidFill>
                  <a:srgbClr val="FFFFFF"/>
                </a:solidFill>
              </a:rPr>
              <a:t>&gt;</a:t>
            </a:r>
            <a:r>
              <a:rPr lang="en-US" dirty="0" err="1" smtClean="0">
                <a:solidFill>
                  <a:srgbClr val="C5BEAB"/>
                </a:solidFill>
              </a:rPr>
              <a:t>Badgley</a:t>
            </a:r>
            <a:r>
              <a:rPr lang="en-US" dirty="0" smtClean="0">
                <a:solidFill>
                  <a:srgbClr val="C5BEAB"/>
                </a:solidFill>
              </a:rPr>
              <a:t> &amp; </a:t>
            </a:r>
            <a:r>
              <a:rPr lang="en-US" dirty="0" err="1" smtClean="0">
                <a:solidFill>
                  <a:srgbClr val="C5BEAB"/>
                </a:solidFill>
              </a:rPr>
              <a:t>Nicklas</a:t>
            </a:r>
            <a:r>
              <a:rPr lang="en-US" dirty="0" smtClean="0">
                <a:solidFill>
                  <a:srgbClr val="FFFFFF"/>
                </a:solidFill>
              </a:rPr>
              <a:t>&lt;/</a:t>
            </a:r>
            <a:r>
              <a:rPr lang="en-US" dirty="0" err="1" smtClean="0">
                <a:solidFill>
                  <a:srgbClr val="FFFFFF"/>
                </a:solidFill>
              </a:rPr>
              <a:t>dc:</a:t>
            </a:r>
            <a:r>
              <a:rPr lang="en-US" dirty="0" err="1" smtClean="0">
                <a:solidFill>
                  <a:srgbClr val="FFFFFF"/>
                </a:solidFill>
              </a:rPr>
              <a:t>creator</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publisher</a:t>
            </a:r>
            <a:r>
              <a:rPr lang="en-US" dirty="0" smtClean="0">
                <a:solidFill>
                  <a:srgbClr val="FFFFFF"/>
                </a:solidFill>
              </a:rPr>
              <a:t>&gt;</a:t>
            </a:r>
            <a:r>
              <a:rPr lang="en-US" dirty="0" smtClean="0">
                <a:solidFill>
                  <a:srgbClr val="C5BEAB"/>
                </a:solidFill>
              </a:rPr>
              <a:t>Indiana University Libraries</a:t>
            </a:r>
            <a:r>
              <a:rPr lang="en-US" dirty="0" smtClean="0">
                <a:solidFill>
                  <a:srgbClr val="FFFFFF"/>
                </a:solidFill>
              </a:rPr>
              <a:t>&lt;/</a:t>
            </a:r>
            <a:r>
              <a:rPr lang="en-US" dirty="0" err="1" smtClean="0">
                <a:solidFill>
                  <a:srgbClr val="FFFFFF"/>
                </a:solidFill>
              </a:rPr>
              <a:t>dc:</a:t>
            </a:r>
            <a:r>
              <a:rPr lang="en-US" dirty="0" err="1" smtClean="0">
                <a:solidFill>
                  <a:srgbClr val="FFFFFF"/>
                </a:solidFill>
              </a:rPr>
              <a:t>publisher</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dc:coverage</a:t>
            </a:r>
            <a:r>
              <a:rPr lang="en-US" dirty="0" smtClean="0">
                <a:solidFill>
                  <a:srgbClr val="FFFFFF"/>
                </a:solidFill>
              </a:rPr>
              <a:t>&gt; </a:t>
            </a:r>
            <a:r>
              <a:rPr lang="en-US" dirty="0" smtClean="0">
                <a:solidFill>
                  <a:srgbClr val="C5BEAB"/>
                </a:solidFill>
              </a:rPr>
              <a:t>Bloomington; 219 E 4th St; IN; </a:t>
            </a:r>
            <a:r>
              <a:rPr lang="en-US" dirty="0" smtClean="0">
                <a:solidFill>
                  <a:srgbClr val="FFFFFF"/>
                </a:solidFill>
              </a:rPr>
              <a:t>&lt;/</a:t>
            </a:r>
            <a:r>
              <a:rPr lang="en-US" dirty="0" err="1" smtClean="0">
                <a:solidFill>
                  <a:srgbClr val="FFFFFF"/>
                </a:solidFill>
              </a:rPr>
              <a:t>dc:coverage</a:t>
            </a:r>
            <a:r>
              <a:rPr lang="en-US" dirty="0" smtClean="0">
                <a:solidFill>
                  <a:srgbClr val="FFFFFF"/>
                </a:solidFill>
              </a:rPr>
              <a:t>&gt;</a:t>
            </a:r>
            <a:endParaRPr lang="en-US" dirty="0" smtClean="0">
              <a:solidFill>
                <a:srgbClr val="FFFFFF"/>
              </a:solidFill>
            </a:endParaRPr>
          </a:p>
          <a:p>
            <a:pPr marL="0" indent="0">
              <a:buNone/>
            </a:pPr>
            <a:r>
              <a:rPr lang="en-US" dirty="0" smtClean="0">
                <a:solidFill>
                  <a:srgbClr val="FFFFFF"/>
                </a:solidFill>
              </a:rPr>
              <a:t>&lt;</a:t>
            </a:r>
            <a:r>
              <a:rPr lang="en-US" dirty="0" err="1" smtClean="0">
                <a:solidFill>
                  <a:srgbClr val="FFFFFF"/>
                </a:solidFill>
              </a:rPr>
              <a:t>dc:coverage</a:t>
            </a:r>
            <a:r>
              <a:rPr lang="en-US" dirty="0" smtClean="0">
                <a:solidFill>
                  <a:srgbClr val="FFFFFF"/>
                </a:solidFill>
              </a:rPr>
              <a:t>&gt; </a:t>
            </a:r>
            <a:r>
              <a:rPr lang="en-US" dirty="0" smtClean="0">
                <a:solidFill>
                  <a:srgbClr val="C5BEAB"/>
                </a:solidFill>
              </a:rPr>
              <a:t>1910; </a:t>
            </a:r>
            <a:r>
              <a:rPr lang="en-US" dirty="0" smtClean="0">
                <a:solidFill>
                  <a:srgbClr val="FFFFFF"/>
                </a:solidFill>
              </a:rPr>
              <a:t>&lt;</a:t>
            </a:r>
            <a:r>
              <a:rPr lang="en-US" dirty="0" smtClean="0">
                <a:solidFill>
                  <a:srgbClr val="FFFFFF"/>
                </a:solidFill>
              </a:rPr>
              <a:t>/</a:t>
            </a:r>
            <a:r>
              <a:rPr lang="en-US" dirty="0" err="1" smtClean="0">
                <a:solidFill>
                  <a:srgbClr val="FFFFFF"/>
                </a:solidFill>
              </a:rPr>
              <a:t>dc:coverage</a:t>
            </a:r>
            <a:r>
              <a:rPr lang="en-US" dirty="0" smtClean="0">
                <a:solidFill>
                  <a:srgbClr val="FFFFFF"/>
                </a:solidFill>
              </a:rPr>
              <a:t>&gt;</a:t>
            </a:r>
            <a:endParaRPr lang="en-US" dirty="0" smtClean="0">
              <a:solidFill>
                <a:srgbClr val="FFFFFF"/>
              </a:solidFill>
            </a:endParaRP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subject</a:t>
            </a:r>
            <a:r>
              <a:rPr lang="en-US" dirty="0" smtClean="0">
                <a:solidFill>
                  <a:srgbClr val="FFFFFF"/>
                </a:solidFill>
              </a:rPr>
              <a:t>&gt; </a:t>
            </a:r>
            <a:r>
              <a:rPr lang="en-US" dirty="0" smtClean="0">
                <a:solidFill>
                  <a:srgbClr val="C5BEAB"/>
                </a:solidFill>
              </a:rPr>
              <a:t>Churches;</a:t>
            </a:r>
            <a:r>
              <a:rPr lang="en-US" dirty="0" smtClean="0">
                <a:solidFill>
                  <a:srgbClr val="FFFFFF"/>
                </a:solidFill>
              </a:rPr>
              <a:t> &lt;/</a:t>
            </a:r>
            <a:r>
              <a:rPr lang="en-US" dirty="0" err="1" smtClean="0">
                <a:solidFill>
                  <a:srgbClr val="FFFFFF"/>
                </a:solidFill>
              </a:rPr>
              <a:t>dc:</a:t>
            </a:r>
            <a:r>
              <a:rPr lang="en-US" dirty="0" err="1" smtClean="0">
                <a:solidFill>
                  <a:srgbClr val="FFFFFF"/>
                </a:solidFill>
              </a:rPr>
              <a:t>subject</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type</a:t>
            </a:r>
            <a:r>
              <a:rPr lang="en-US" dirty="0" smtClean="0">
                <a:solidFill>
                  <a:srgbClr val="FFFFFF"/>
                </a:solidFill>
              </a:rPr>
              <a:t>&gt;</a:t>
            </a:r>
            <a:r>
              <a:rPr lang="en-US" dirty="0" smtClean="0">
                <a:solidFill>
                  <a:srgbClr val="C5BEAB"/>
                </a:solidFill>
              </a:rPr>
              <a:t>Architectural Photographs</a:t>
            </a:r>
            <a:r>
              <a:rPr lang="en-US" dirty="0" smtClean="0">
                <a:solidFill>
                  <a:srgbClr val="FFFFFF"/>
                </a:solidFill>
              </a:rPr>
              <a:t>&lt;/</a:t>
            </a:r>
            <a:r>
              <a:rPr lang="en-US" dirty="0" err="1" smtClean="0">
                <a:solidFill>
                  <a:srgbClr val="FFFFFF"/>
                </a:solidFill>
              </a:rPr>
              <a:t>dc:</a:t>
            </a:r>
            <a:r>
              <a:rPr lang="en-US" dirty="0" err="1" smtClean="0">
                <a:solidFill>
                  <a:srgbClr val="FFFFFF"/>
                </a:solidFill>
              </a:rPr>
              <a:t>type</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rights</a:t>
            </a:r>
            <a:r>
              <a:rPr lang="en-US" dirty="0" smtClean="0">
                <a:solidFill>
                  <a:srgbClr val="FFFFFF"/>
                </a:solidFill>
              </a:rPr>
              <a:t>&gt;</a:t>
            </a:r>
            <a:r>
              <a:rPr lang="en-US" dirty="0" smtClean="0">
                <a:solidFill>
                  <a:srgbClr val="C5BEAB"/>
                </a:solidFill>
              </a:rPr>
              <a:t>http://</a:t>
            </a:r>
            <a:r>
              <a:rPr lang="en-US" dirty="0" err="1" smtClean="0">
                <a:solidFill>
                  <a:srgbClr val="C5BEAB"/>
                </a:solidFill>
              </a:rPr>
              <a:t>rightsstatements.org</a:t>
            </a:r>
            <a:r>
              <a:rPr lang="en-US" dirty="0" smtClean="0">
                <a:solidFill>
                  <a:srgbClr val="C5BEAB"/>
                </a:solidFill>
              </a:rPr>
              <a:t>/vocab/</a:t>
            </a:r>
            <a:r>
              <a:rPr lang="en-US" dirty="0" err="1" smtClean="0">
                <a:solidFill>
                  <a:srgbClr val="C5BEAB"/>
                </a:solidFill>
              </a:rPr>
              <a:t>InC</a:t>
            </a:r>
            <a:r>
              <a:rPr lang="en-US" dirty="0" smtClean="0">
                <a:solidFill>
                  <a:srgbClr val="C5BEAB"/>
                </a:solidFill>
              </a:rPr>
              <a:t>-EDU/1.0/</a:t>
            </a:r>
            <a:r>
              <a:rPr lang="en-US" dirty="0" smtClean="0">
                <a:solidFill>
                  <a:srgbClr val="FFFFFF"/>
                </a:solidFill>
              </a:rPr>
              <a:t>&lt;/</a:t>
            </a:r>
            <a:r>
              <a:rPr lang="en-US" dirty="0" err="1" smtClean="0">
                <a:solidFill>
                  <a:srgbClr val="FFFFFF"/>
                </a:solidFill>
              </a:rPr>
              <a:t>dc:</a:t>
            </a:r>
            <a:r>
              <a:rPr lang="en-US" dirty="0" err="1" smtClean="0">
                <a:solidFill>
                  <a:srgbClr val="FFFFFF"/>
                </a:solidFill>
              </a:rPr>
              <a:t>rights</a:t>
            </a:r>
            <a:r>
              <a:rPr lang="en-US" dirty="0" smtClean="0">
                <a:solidFill>
                  <a:srgbClr val="FFFFFF"/>
                </a:solidFill>
              </a:rPr>
              <a:t>&gt;</a:t>
            </a:r>
          </a:p>
          <a:p>
            <a:pPr marL="0" indent="0">
              <a:buNone/>
            </a:pPr>
            <a:r>
              <a:rPr lang="en-US" dirty="0" smtClean="0">
                <a:solidFill>
                  <a:srgbClr val="FFFFFF"/>
                </a:solidFill>
              </a:rPr>
              <a:t>&lt;</a:t>
            </a:r>
            <a:r>
              <a:rPr lang="en-US" dirty="0" err="1" smtClean="0">
                <a:solidFill>
                  <a:srgbClr val="FFFFFF"/>
                </a:solidFill>
              </a:rPr>
              <a:t>dc:</a:t>
            </a:r>
            <a:r>
              <a:rPr lang="en-US" dirty="0" err="1" smtClean="0">
                <a:solidFill>
                  <a:srgbClr val="FFFFFF"/>
                </a:solidFill>
              </a:rPr>
              <a:t>language</a:t>
            </a:r>
            <a:r>
              <a:rPr lang="en-US" dirty="0" smtClean="0">
                <a:solidFill>
                  <a:srgbClr val="FFFFFF"/>
                </a:solidFill>
              </a:rPr>
              <a:t>&gt;</a:t>
            </a:r>
            <a:r>
              <a:rPr lang="en-US" dirty="0" err="1" smtClean="0">
                <a:solidFill>
                  <a:srgbClr val="C5BEAB"/>
                </a:solidFill>
              </a:rPr>
              <a:t>eng</a:t>
            </a:r>
            <a:r>
              <a:rPr lang="en-US" dirty="0" smtClean="0">
                <a:solidFill>
                  <a:srgbClr val="FFFFFF"/>
                </a:solidFill>
              </a:rPr>
              <a:t>&lt;/</a:t>
            </a:r>
            <a:r>
              <a:rPr lang="en-US" dirty="0" err="1" smtClean="0">
                <a:solidFill>
                  <a:srgbClr val="FFFFFF"/>
                </a:solidFill>
              </a:rPr>
              <a:t>dc:</a:t>
            </a:r>
            <a:r>
              <a:rPr lang="en-US" dirty="0" err="1" smtClean="0">
                <a:solidFill>
                  <a:srgbClr val="FFFFFF"/>
                </a:solidFill>
              </a:rPr>
              <a:t>language</a:t>
            </a:r>
            <a:r>
              <a:rPr lang="en-US" dirty="0" smtClean="0">
                <a:solidFill>
                  <a:srgbClr val="FFFFFF"/>
                </a:solidFill>
              </a:rPr>
              <a:t>&gt;</a:t>
            </a:r>
            <a:endParaRPr lang="en-US" dirty="0">
              <a:solidFill>
                <a:srgbClr val="FFFFFF"/>
              </a:solidFill>
            </a:endParaRPr>
          </a:p>
        </p:txBody>
      </p:sp>
    </p:spTree>
    <p:extLst>
      <p:ext uri="{BB962C8B-B14F-4D97-AF65-F5344CB8AC3E}">
        <p14:creationId xmlns:p14="http://schemas.microsoft.com/office/powerpoint/2010/main" val="3293718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MODS</a:t>
            </a:r>
            <a:endParaRPr lang="en-US" dirty="0"/>
          </a:p>
        </p:txBody>
      </p:sp>
      <p:sp>
        <p:nvSpPr>
          <p:cNvPr id="3" name="Content Placeholder 2"/>
          <p:cNvSpPr>
            <a:spLocks noGrp="1"/>
          </p:cNvSpPr>
          <p:nvPr>
            <p:ph idx="1"/>
          </p:nvPr>
        </p:nvSpPr>
        <p:spPr/>
        <p:txBody>
          <a:bodyPr/>
          <a:lstStyle/>
          <a:p>
            <a:r>
              <a:rPr lang="en-US" dirty="0" smtClean="0"/>
              <a:t>Based on MARC</a:t>
            </a:r>
          </a:p>
          <a:p>
            <a:r>
              <a:rPr lang="en-US" dirty="0" smtClean="0"/>
              <a:t>Very suitable to books, okay with non-books</a:t>
            </a:r>
          </a:p>
          <a:p>
            <a:r>
              <a:rPr lang="en-US" dirty="0" smtClean="0"/>
              <a:t>Uses hierarchy and attributes</a:t>
            </a:r>
          </a:p>
          <a:p>
            <a:r>
              <a:rPr lang="en-US" dirty="0" smtClean="0"/>
              <a:t>Very rich schema</a:t>
            </a:r>
            <a:endParaRPr lang="en-US" dirty="0"/>
          </a:p>
        </p:txBody>
      </p:sp>
    </p:spTree>
    <p:extLst>
      <p:ext uri="{BB962C8B-B14F-4D97-AF65-F5344CB8AC3E}">
        <p14:creationId xmlns:p14="http://schemas.microsoft.com/office/powerpoint/2010/main" val="3074880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189"/>
            <a:ext cx="9144000" cy="6740308"/>
          </a:xfrm>
          <a:prstGeom prst="rect">
            <a:avLst/>
          </a:prstGeom>
        </p:spPr>
        <p:txBody>
          <a:bodyPr wrap="square">
            <a:spAutoFit/>
          </a:bodyPr>
          <a:lstStyle/>
          <a:p>
            <a:r>
              <a:rPr lang="en-US" b="1" dirty="0" smtClean="0"/>
              <a:t> </a:t>
            </a:r>
            <a:r>
              <a:rPr lang="en-US" b="1" dirty="0" err="1"/>
              <a:t>titleInfo</a:t>
            </a:r>
            <a:endParaRPr lang="en-US" b="1" dirty="0"/>
          </a:p>
          <a:p>
            <a:r>
              <a:rPr lang="en-US" dirty="0"/>
              <a:t> 	Attributes:</a:t>
            </a:r>
          </a:p>
          <a:p>
            <a:r>
              <a:rPr lang="en-US" dirty="0"/>
              <a:t> 	 	ID; </a:t>
            </a:r>
            <a:r>
              <a:rPr lang="en-US" dirty="0" err="1"/>
              <a:t>xlink</a:t>
            </a:r>
            <a:r>
              <a:rPr lang="en-US" dirty="0"/>
              <a:t>; </a:t>
            </a:r>
            <a:r>
              <a:rPr lang="en-US" dirty="0" err="1"/>
              <a:t>lang</a:t>
            </a:r>
            <a:r>
              <a:rPr lang="en-US" dirty="0"/>
              <a:t>; </a:t>
            </a:r>
            <a:r>
              <a:rPr lang="en-US" dirty="0" err="1"/>
              <a:t>xml:lang;script</a:t>
            </a:r>
            <a:r>
              <a:rPr lang="en-US" dirty="0"/>
              <a:t>; transliteration</a:t>
            </a:r>
          </a:p>
          <a:p>
            <a:r>
              <a:rPr lang="en-US" dirty="0"/>
              <a:t> 	 	type (enumerated: abbreviated, translated, alternative, uniform)</a:t>
            </a:r>
          </a:p>
          <a:p>
            <a:r>
              <a:rPr lang="en-US" dirty="0"/>
              <a:t> 	 	</a:t>
            </a:r>
            <a:r>
              <a:rPr lang="en-US" dirty="0" err="1"/>
              <a:t>otherType</a:t>
            </a:r>
            <a:endParaRPr lang="en-US" dirty="0"/>
          </a:p>
          <a:p>
            <a:r>
              <a:rPr lang="en-US" dirty="0"/>
              <a:t> 	 	</a:t>
            </a:r>
            <a:r>
              <a:rPr lang="en-US" dirty="0" smtClean="0"/>
              <a:t>authority; </a:t>
            </a:r>
            <a:r>
              <a:rPr lang="en-US" dirty="0" err="1"/>
              <a:t>authorityURI</a:t>
            </a:r>
            <a:r>
              <a:rPr lang="en-US" dirty="0"/>
              <a:t>; </a:t>
            </a:r>
            <a:r>
              <a:rPr lang="en-US" dirty="0" err="1"/>
              <a:t>valueURI</a:t>
            </a:r>
            <a:endParaRPr lang="en-US" dirty="0"/>
          </a:p>
          <a:p>
            <a:r>
              <a:rPr lang="en-US" dirty="0"/>
              <a:t> 	 	</a:t>
            </a:r>
            <a:r>
              <a:rPr lang="en-US" dirty="0" err="1"/>
              <a:t>displayLabel</a:t>
            </a:r>
            <a:endParaRPr lang="en-US" dirty="0"/>
          </a:p>
          <a:p>
            <a:r>
              <a:rPr lang="en-US" dirty="0"/>
              <a:t> 	 	</a:t>
            </a:r>
            <a:r>
              <a:rPr lang="en-US" dirty="0" smtClean="0"/>
              <a:t>supplied</a:t>
            </a:r>
            <a:endParaRPr lang="en-US" dirty="0"/>
          </a:p>
          <a:p>
            <a:r>
              <a:rPr lang="en-US" dirty="0"/>
              <a:t> 	 	usage </a:t>
            </a:r>
            <a:endParaRPr lang="en-US" dirty="0" smtClean="0"/>
          </a:p>
          <a:p>
            <a:r>
              <a:rPr lang="en-US" dirty="0"/>
              <a:t>	 	</a:t>
            </a:r>
            <a:r>
              <a:rPr lang="en-US" dirty="0" err="1"/>
              <a:t>altRepGroup</a:t>
            </a:r>
            <a:endParaRPr lang="en-US" dirty="0"/>
          </a:p>
          <a:p>
            <a:r>
              <a:rPr lang="en-US" dirty="0"/>
              <a:t> 	 	</a:t>
            </a:r>
            <a:r>
              <a:rPr lang="en-US" dirty="0" err="1"/>
              <a:t>nameTitleGroup</a:t>
            </a:r>
            <a:endParaRPr lang="en-US" dirty="0"/>
          </a:p>
          <a:p>
            <a:r>
              <a:rPr lang="en-US" dirty="0"/>
              <a:t> 	 	</a:t>
            </a:r>
            <a:r>
              <a:rPr lang="en-US" dirty="0" err="1"/>
              <a:t>altFormat</a:t>
            </a:r>
            <a:endParaRPr lang="en-US" dirty="0"/>
          </a:p>
          <a:p>
            <a:r>
              <a:rPr lang="en-US" dirty="0"/>
              <a:t> 	 	</a:t>
            </a:r>
            <a:r>
              <a:rPr lang="en-US" dirty="0" err="1"/>
              <a:t>altContent</a:t>
            </a:r>
            <a:endParaRPr lang="en-US" dirty="0"/>
          </a:p>
          <a:p>
            <a:r>
              <a:rPr lang="en-US" dirty="0"/>
              <a:t> 	</a:t>
            </a:r>
            <a:r>
              <a:rPr lang="en-US" dirty="0" err="1"/>
              <a:t>Subelements</a:t>
            </a:r>
            <a:r>
              <a:rPr lang="en-US" dirty="0"/>
              <a:t>:</a:t>
            </a:r>
          </a:p>
          <a:p>
            <a:r>
              <a:rPr lang="en-US" dirty="0"/>
              <a:t> 	 	</a:t>
            </a:r>
            <a:r>
              <a:rPr lang="en-US" b="1" i="1" dirty="0"/>
              <a:t>title</a:t>
            </a:r>
          </a:p>
          <a:p>
            <a:r>
              <a:rPr lang="en-US" dirty="0"/>
              <a:t> 	 	 	Attributes: </a:t>
            </a:r>
            <a:r>
              <a:rPr lang="en-US" dirty="0" err="1"/>
              <a:t>lang</a:t>
            </a:r>
            <a:r>
              <a:rPr lang="en-US" dirty="0"/>
              <a:t>; </a:t>
            </a:r>
            <a:r>
              <a:rPr lang="en-US" dirty="0" err="1"/>
              <a:t>xml:lang</a:t>
            </a:r>
            <a:r>
              <a:rPr lang="en-US" dirty="0"/>
              <a:t>; script; transliteration</a:t>
            </a:r>
          </a:p>
          <a:p>
            <a:r>
              <a:rPr lang="en-US" dirty="0"/>
              <a:t> 	 	</a:t>
            </a:r>
            <a:r>
              <a:rPr lang="en-US" b="1" i="1" dirty="0" err="1"/>
              <a:t>subTitle</a:t>
            </a:r>
            <a:endParaRPr lang="en-US" b="1" i="1" dirty="0"/>
          </a:p>
          <a:p>
            <a:r>
              <a:rPr lang="en-US" dirty="0"/>
              <a:t> 	 	 	Attributes: </a:t>
            </a:r>
            <a:r>
              <a:rPr lang="en-US" dirty="0" err="1"/>
              <a:t>lang</a:t>
            </a:r>
            <a:r>
              <a:rPr lang="en-US" dirty="0"/>
              <a:t>; </a:t>
            </a:r>
            <a:r>
              <a:rPr lang="en-US" dirty="0" err="1"/>
              <a:t>xml:lang</a:t>
            </a:r>
            <a:r>
              <a:rPr lang="en-US" dirty="0"/>
              <a:t>; script; transliteration</a:t>
            </a:r>
          </a:p>
          <a:p>
            <a:r>
              <a:rPr lang="en-US" dirty="0"/>
              <a:t> 	 	</a:t>
            </a:r>
            <a:r>
              <a:rPr lang="en-US" b="1" i="1" dirty="0" err="1"/>
              <a:t>partNumber</a:t>
            </a:r>
            <a:endParaRPr lang="en-US" b="1" i="1" dirty="0"/>
          </a:p>
          <a:p>
            <a:r>
              <a:rPr lang="en-US" dirty="0"/>
              <a:t> 	 	 	Attributes: </a:t>
            </a:r>
            <a:r>
              <a:rPr lang="en-US" dirty="0" err="1"/>
              <a:t>lang</a:t>
            </a:r>
            <a:r>
              <a:rPr lang="en-US" dirty="0"/>
              <a:t>; </a:t>
            </a:r>
            <a:r>
              <a:rPr lang="en-US" dirty="0" err="1"/>
              <a:t>xml:lang</a:t>
            </a:r>
            <a:r>
              <a:rPr lang="en-US" dirty="0"/>
              <a:t>; script; transliteration</a:t>
            </a:r>
          </a:p>
          <a:p>
            <a:r>
              <a:rPr lang="en-US" dirty="0"/>
              <a:t> 	 	</a:t>
            </a:r>
            <a:r>
              <a:rPr lang="en-US" b="1" i="1" dirty="0" err="1"/>
              <a:t>partName</a:t>
            </a:r>
            <a:endParaRPr lang="en-US" b="1" i="1" dirty="0"/>
          </a:p>
          <a:p>
            <a:r>
              <a:rPr lang="en-US" dirty="0"/>
              <a:t> 	 	 	Attributes: </a:t>
            </a:r>
            <a:r>
              <a:rPr lang="en-US" dirty="0" err="1"/>
              <a:t>lang</a:t>
            </a:r>
            <a:r>
              <a:rPr lang="en-US" dirty="0"/>
              <a:t>; </a:t>
            </a:r>
            <a:r>
              <a:rPr lang="en-US" dirty="0" err="1"/>
              <a:t>xml:lang</a:t>
            </a:r>
            <a:r>
              <a:rPr lang="en-US" dirty="0"/>
              <a:t>; script; transliteration</a:t>
            </a:r>
          </a:p>
          <a:p>
            <a:r>
              <a:rPr lang="en-US" dirty="0"/>
              <a:t> 	 	</a:t>
            </a:r>
            <a:r>
              <a:rPr lang="en-US" b="1" i="1" dirty="0" err="1"/>
              <a:t>nonSort</a:t>
            </a:r>
            <a:endParaRPr lang="en-US" b="1" i="1" dirty="0"/>
          </a:p>
          <a:p>
            <a:r>
              <a:rPr lang="en-US" dirty="0"/>
              <a:t> 	 	 	Attributes: </a:t>
            </a:r>
            <a:r>
              <a:rPr lang="en-US" dirty="0" err="1"/>
              <a:t>lang</a:t>
            </a:r>
            <a:r>
              <a:rPr lang="en-US" dirty="0"/>
              <a:t>; </a:t>
            </a:r>
            <a:r>
              <a:rPr lang="en-US" dirty="0" err="1"/>
              <a:t>xml:lang</a:t>
            </a:r>
            <a:r>
              <a:rPr lang="en-US" dirty="0"/>
              <a:t>; script; transliteration</a:t>
            </a:r>
          </a:p>
        </p:txBody>
      </p:sp>
    </p:spTree>
    <p:extLst>
      <p:ext uri="{BB962C8B-B14F-4D97-AF65-F5344CB8AC3E}">
        <p14:creationId xmlns:p14="http://schemas.microsoft.com/office/powerpoint/2010/main" val="2444228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MODS example</a:t>
            </a:r>
            <a:endParaRPr lang="en-US" dirty="0"/>
          </a:p>
        </p:txBody>
      </p:sp>
      <p:sp>
        <p:nvSpPr>
          <p:cNvPr id="3" name="Content Placeholder 2"/>
          <p:cNvSpPr>
            <a:spLocks noGrp="1"/>
          </p:cNvSpPr>
          <p:nvPr>
            <p:ph idx="1"/>
          </p:nvPr>
        </p:nvSpPr>
        <p:spPr>
          <a:xfrm>
            <a:off x="550333" y="1203353"/>
            <a:ext cx="8307918" cy="5654647"/>
          </a:xfrm>
        </p:spPr>
        <p:txBody>
          <a:bodyPr>
            <a:noAutofit/>
          </a:bodyPr>
          <a:lstStyle/>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mods:titleInfo</a:t>
            </a:r>
            <a:r>
              <a:rPr lang="en-US" sz="1300" dirty="0" smtClean="0">
                <a:solidFill>
                  <a:schemeClr val="accent3">
                    <a:lumMod val="20000"/>
                    <a:lumOff val="80000"/>
                  </a:schemeClr>
                </a:solidFill>
              </a:rPr>
              <a:t>&gt;</a:t>
            </a:r>
          </a:p>
          <a:p>
            <a:pPr marL="400050" lvl="1"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mods:title</a:t>
            </a:r>
            <a:r>
              <a:rPr lang="en-US" sz="1300" dirty="0" smtClean="0">
                <a:solidFill>
                  <a:schemeClr val="accent3">
                    <a:lumMod val="20000"/>
                    <a:lumOff val="80000"/>
                  </a:schemeClr>
                </a:solidFill>
              </a:rPr>
              <a:t>&gt;</a:t>
            </a:r>
            <a:r>
              <a:rPr lang="en-US" sz="1300" dirty="0" smtClean="0">
                <a:solidFill>
                  <a:schemeClr val="accent5">
                    <a:lumMod val="60000"/>
                    <a:lumOff val="40000"/>
                  </a:schemeClr>
                </a:solidFill>
              </a:rPr>
              <a:t>Karen Cornelius Fenton Interview, May 9, 2001</a:t>
            </a:r>
            <a:r>
              <a:rPr lang="en-US" sz="1300" dirty="0" smtClean="0">
                <a:solidFill>
                  <a:schemeClr val="accent3">
                    <a:lumMod val="20000"/>
                    <a:lumOff val="80000"/>
                  </a:schemeClr>
                </a:solidFill>
              </a:rPr>
              <a:t>&lt;/title&gt;</a:t>
            </a:r>
          </a:p>
          <a:p>
            <a:pPr marL="400050" lvl="1"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mods:titleInfo</a:t>
            </a:r>
            <a:r>
              <a:rPr lang="en-US" sz="1300" dirty="0" smtClean="0">
                <a:solidFill>
                  <a:schemeClr val="accent3">
                    <a:lumMod val="20000"/>
                    <a:lumOff val="80000"/>
                  </a:schemeClr>
                </a:solidFill>
              </a:rPr>
              <a:t>&gt;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mods:note</a:t>
            </a:r>
            <a:r>
              <a:rPr lang="en-US" sz="1300" dirty="0" smtClean="0">
                <a:solidFill>
                  <a:schemeClr val="accent3">
                    <a:lumMod val="20000"/>
                    <a:lumOff val="80000"/>
                  </a:schemeClr>
                </a:solidFill>
              </a:rPr>
              <a:t> </a:t>
            </a:r>
            <a:r>
              <a:rPr lang="en-US" sz="1300" dirty="0" smtClean="0">
                <a:solidFill>
                  <a:schemeClr val="accent2"/>
                </a:solidFill>
              </a:rPr>
              <a:t>type=</a:t>
            </a:r>
            <a:r>
              <a:rPr lang="en-US" sz="1300" dirty="0" smtClean="0">
                <a:solidFill>
                  <a:schemeClr val="accent1"/>
                </a:solidFill>
              </a:rPr>
              <a:t>"ownership"</a:t>
            </a:r>
            <a:r>
              <a:rPr lang="en-US" sz="1300" dirty="0" smtClean="0">
                <a:solidFill>
                  <a:schemeClr val="accent3">
                    <a:lumMod val="20000"/>
                    <a:lumOff val="80000"/>
                  </a:schemeClr>
                </a:solidFill>
              </a:rPr>
              <a:t>&gt;</a:t>
            </a:r>
            <a:r>
              <a:rPr lang="en-US" sz="1300" dirty="0" smtClean="0">
                <a:solidFill>
                  <a:srgbClr val="C5BEAB"/>
                </a:solidFill>
              </a:rPr>
              <a:t>University of Montana-Missoula. Mansfield Library</a:t>
            </a:r>
            <a:r>
              <a:rPr lang="en-US" sz="1300" dirty="0" smtClean="0">
                <a:solidFill>
                  <a:schemeClr val="accent3">
                    <a:lumMod val="20000"/>
                    <a:lumOff val="80000"/>
                  </a:schemeClr>
                </a:solidFill>
              </a:rPr>
              <a:t>&lt;/note&gt;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mods:note</a:t>
            </a:r>
            <a:r>
              <a:rPr lang="en-US" sz="1300" dirty="0" smtClean="0">
                <a:solidFill>
                  <a:schemeClr val="accent3">
                    <a:lumMod val="20000"/>
                    <a:lumOff val="80000"/>
                  </a:schemeClr>
                </a:solidFill>
              </a:rPr>
              <a:t> </a:t>
            </a:r>
            <a:r>
              <a:rPr lang="en-US" sz="1300" dirty="0" smtClean="0">
                <a:solidFill>
                  <a:schemeClr val="accent2"/>
                </a:solidFill>
              </a:rPr>
              <a:t>type=</a:t>
            </a:r>
            <a:r>
              <a:rPr lang="en-US" sz="1300" dirty="0" smtClean="0">
                <a:solidFill>
                  <a:schemeClr val="accent1"/>
                </a:solidFill>
              </a:rPr>
              <a:t>"content"</a:t>
            </a:r>
            <a:r>
              <a:rPr lang="en-US" sz="1300" dirty="0" smtClean="0">
                <a:solidFill>
                  <a:schemeClr val="accent3">
                    <a:lumMod val="20000"/>
                    <a:lumOff val="80000"/>
                  </a:schemeClr>
                </a:solidFill>
              </a:rPr>
              <a:t>&gt;</a:t>
            </a:r>
          </a:p>
          <a:p>
            <a:pPr marL="0" indent="0">
              <a:buNone/>
            </a:pPr>
            <a:r>
              <a:rPr lang="en-US" sz="1300" dirty="0" smtClean="0">
                <a:solidFill>
                  <a:srgbClr val="C5BEAB"/>
                </a:solidFill>
              </a:rPr>
              <a:t>Karen Cornelius Fenton talks about her Native American heritage and her education. She describes working as an educator and domestic violence prevention advocate as well as her crime prevention advocacy work within the Confederated Salish and Kootenai Tribes. She explains family violence within the framework of Native American history and traditions. Fenton also discusses changing attitudes toward domestic violence, problems that still exist, and the team approach toward assisting victims. </a:t>
            </a: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mods:note</a:t>
            </a:r>
            <a:r>
              <a:rPr lang="en-US" sz="1300" dirty="0" smtClean="0">
                <a:solidFill>
                  <a:schemeClr val="accent3">
                    <a:lumMod val="20000"/>
                    <a:lumOff val="80000"/>
                  </a:schemeClr>
                </a:solidFill>
              </a:rPr>
              <a:t>&gt;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mods:name</a:t>
            </a:r>
            <a:r>
              <a:rPr lang="en-US" sz="1300" dirty="0" smtClean="0">
                <a:solidFill>
                  <a:schemeClr val="accent3">
                    <a:lumMod val="20000"/>
                    <a:lumOff val="80000"/>
                  </a:schemeClr>
                </a:solidFill>
              </a:rPr>
              <a:t>&gt;</a:t>
            </a:r>
          </a:p>
          <a:p>
            <a:pPr marL="400050" lvl="1"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mods:namePart</a:t>
            </a:r>
            <a:r>
              <a:rPr lang="en-US" sz="1300" dirty="0" smtClean="0">
                <a:solidFill>
                  <a:schemeClr val="accent3">
                    <a:lumMod val="20000"/>
                    <a:lumOff val="80000"/>
                  </a:schemeClr>
                </a:solidFill>
              </a:rPr>
              <a:t>&gt;</a:t>
            </a:r>
            <a:r>
              <a:rPr lang="en-US" sz="1300" dirty="0" smtClean="0">
                <a:solidFill>
                  <a:srgbClr val="C5BEAB"/>
                </a:solidFill>
              </a:rPr>
              <a:t>Cornelius Fenton, Karen</a:t>
            </a: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mods:namePart</a:t>
            </a:r>
            <a:r>
              <a:rPr lang="en-US" sz="1300" dirty="0" smtClean="0">
                <a:solidFill>
                  <a:schemeClr val="accent3">
                    <a:lumMod val="20000"/>
                    <a:lumOff val="80000"/>
                  </a:schemeClr>
                </a:solidFill>
              </a:rPr>
              <a:t>&gt;</a:t>
            </a:r>
          </a:p>
          <a:p>
            <a:pPr marL="400050" lvl="1"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mods:role</a:t>
            </a:r>
            <a:r>
              <a:rPr lang="en-US" sz="1300" dirty="0" smtClean="0">
                <a:solidFill>
                  <a:schemeClr val="accent3">
                    <a:lumMod val="20000"/>
                    <a:lumOff val="80000"/>
                  </a:schemeClr>
                </a:solidFill>
              </a:rPr>
              <a:t>&gt;</a:t>
            </a:r>
          </a:p>
          <a:p>
            <a:pPr marL="800100" lvl="2"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mods:roleTerm</a:t>
            </a:r>
            <a:r>
              <a:rPr lang="en-US" sz="1300" dirty="0" smtClean="0">
                <a:solidFill>
                  <a:schemeClr val="accent3">
                    <a:lumMod val="20000"/>
                    <a:lumOff val="80000"/>
                  </a:schemeClr>
                </a:solidFill>
              </a:rPr>
              <a:t>&gt;</a:t>
            </a:r>
            <a:r>
              <a:rPr lang="en-US" sz="1300" dirty="0" smtClean="0">
                <a:solidFill>
                  <a:srgbClr val="C5BEAB"/>
                </a:solidFill>
              </a:rPr>
              <a:t>Creator</a:t>
            </a: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mods:roleTerm</a:t>
            </a:r>
            <a:r>
              <a:rPr lang="en-US" sz="1300" dirty="0" smtClean="0">
                <a:solidFill>
                  <a:schemeClr val="accent3">
                    <a:lumMod val="20000"/>
                    <a:lumOff val="80000"/>
                  </a:schemeClr>
                </a:solidFill>
              </a:rPr>
              <a:t>&gt;</a:t>
            </a:r>
          </a:p>
          <a:p>
            <a:pPr marL="400050" lvl="1"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mods:role</a:t>
            </a:r>
            <a:r>
              <a:rPr lang="en-US" sz="1300" dirty="0" smtClean="0">
                <a:solidFill>
                  <a:schemeClr val="accent3">
                    <a:lumMod val="20000"/>
                    <a:lumOff val="80000"/>
                  </a:schemeClr>
                </a:solidFill>
              </a:rPr>
              <a:t>&gt;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mods:name</a:t>
            </a:r>
            <a:r>
              <a:rPr lang="en-US" sz="1300" dirty="0" smtClean="0">
                <a:solidFill>
                  <a:schemeClr val="accent3">
                    <a:lumMod val="20000"/>
                    <a:lumOff val="80000"/>
                  </a:schemeClr>
                </a:solidFill>
              </a:rPr>
              <a:t>&gt;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mods:physicalDescription</a:t>
            </a:r>
            <a:r>
              <a:rPr lang="en-US" sz="1300" dirty="0" smtClean="0">
                <a:solidFill>
                  <a:schemeClr val="accent3">
                    <a:lumMod val="20000"/>
                    <a:lumOff val="80000"/>
                  </a:schemeClr>
                </a:solidFill>
              </a:rPr>
              <a:t>&gt;</a:t>
            </a:r>
          </a:p>
          <a:p>
            <a:pPr marL="400050" lvl="1"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mods:internetMediaType</a:t>
            </a:r>
            <a:r>
              <a:rPr lang="en-US" sz="1300" dirty="0" smtClean="0">
                <a:solidFill>
                  <a:schemeClr val="accent3">
                    <a:lumMod val="20000"/>
                    <a:lumOff val="80000"/>
                  </a:schemeClr>
                </a:solidFill>
              </a:rPr>
              <a:t>&gt;</a:t>
            </a:r>
            <a:r>
              <a:rPr lang="en-US" sz="1300" dirty="0" smtClean="0">
                <a:solidFill>
                  <a:srgbClr val="C5BEAB"/>
                </a:solidFill>
              </a:rPr>
              <a:t>audio/mp3; application/</a:t>
            </a:r>
            <a:r>
              <a:rPr lang="en-US" sz="1300" dirty="0" err="1" smtClean="0">
                <a:solidFill>
                  <a:srgbClr val="C5BEAB"/>
                </a:solidFill>
              </a:rPr>
              <a:t>pdf</a:t>
            </a: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mods:internetMediaType</a:t>
            </a:r>
            <a:r>
              <a:rPr lang="en-US" sz="1300" dirty="0" smtClean="0">
                <a:solidFill>
                  <a:schemeClr val="accent3">
                    <a:lumMod val="20000"/>
                    <a:lumOff val="80000"/>
                  </a:schemeClr>
                </a:solidFill>
              </a:rPr>
              <a:t>&gt;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mods:physicalDescription</a:t>
            </a:r>
            <a:r>
              <a:rPr lang="en-US" sz="1300" dirty="0" smtClean="0">
                <a:solidFill>
                  <a:schemeClr val="accent3">
                    <a:lumMod val="20000"/>
                    <a:lumOff val="80000"/>
                  </a:schemeClr>
                </a:solidFill>
              </a:rPr>
              <a:t>&gt;</a:t>
            </a: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mods:accessCondition</a:t>
            </a:r>
            <a:r>
              <a:rPr lang="en-US" sz="1300" dirty="0" smtClean="0">
                <a:solidFill>
                  <a:schemeClr val="accent3">
                    <a:lumMod val="20000"/>
                    <a:lumOff val="80000"/>
                  </a:schemeClr>
                </a:solidFill>
              </a:rPr>
              <a:t> </a:t>
            </a:r>
            <a:r>
              <a:rPr lang="en-US" sz="1300" dirty="0" smtClean="0">
                <a:solidFill>
                  <a:srgbClr val="CCAF0A"/>
                </a:solidFill>
              </a:rPr>
              <a:t>type=</a:t>
            </a:r>
            <a:r>
              <a:rPr lang="en-US" sz="1300" dirty="0" smtClean="0">
                <a:solidFill>
                  <a:srgbClr val="6EA0B0"/>
                </a:solidFill>
              </a:rPr>
              <a:t>"local rights statements"</a:t>
            </a:r>
            <a:r>
              <a:rPr lang="en-US" sz="1300" dirty="0" smtClean="0">
                <a:solidFill>
                  <a:schemeClr val="accent3">
                    <a:lumMod val="20000"/>
                    <a:lumOff val="80000"/>
                  </a:schemeClr>
                </a:solidFill>
              </a:rPr>
              <a:t>&gt;</a:t>
            </a:r>
          </a:p>
          <a:p>
            <a:pPr marL="0" indent="0">
              <a:buNone/>
            </a:pPr>
            <a:r>
              <a:rPr lang="en-US" sz="1300" dirty="0" smtClean="0">
                <a:solidFill>
                  <a:srgbClr val="C5BEAB"/>
                </a:solidFill>
              </a:rPr>
              <a:t>Copyright to this collection is held by the interview participants and by the Maureen and Mike Mansfield Library, University of Montana-Missoula. Permission may be required for use. For further information please contact Archives and Special Collections: (406) 243-2053 / </a:t>
            </a:r>
            <a:r>
              <a:rPr lang="en-US" sz="1300" dirty="0" err="1" smtClean="0">
                <a:solidFill>
                  <a:srgbClr val="C5BEAB"/>
                </a:solidFill>
              </a:rPr>
              <a:t>library.archives@umontana.edu</a:t>
            </a:r>
            <a:endParaRPr lang="en-US" sz="1300" dirty="0" smtClean="0">
              <a:solidFill>
                <a:srgbClr val="C5BEAB"/>
              </a:solidFill>
            </a:endParaRPr>
          </a:p>
          <a:p>
            <a:pPr marL="0" indent="0">
              <a:buNone/>
            </a:pPr>
            <a:r>
              <a:rPr lang="en-US" sz="1300" dirty="0" smtClean="0">
                <a:solidFill>
                  <a:schemeClr val="accent3">
                    <a:lumMod val="20000"/>
                    <a:lumOff val="80000"/>
                  </a:schemeClr>
                </a:solidFill>
              </a:rPr>
              <a:t>&lt;/</a:t>
            </a:r>
            <a:r>
              <a:rPr lang="en-US" sz="1300" dirty="0" err="1" smtClean="0">
                <a:solidFill>
                  <a:schemeClr val="accent3">
                    <a:lumMod val="20000"/>
                    <a:lumOff val="80000"/>
                  </a:schemeClr>
                </a:solidFill>
              </a:rPr>
              <a:t>mods:accessCondition</a:t>
            </a:r>
            <a:r>
              <a:rPr lang="en-US" sz="1300" dirty="0" smtClean="0">
                <a:solidFill>
                  <a:schemeClr val="accent3">
                    <a:lumMod val="20000"/>
                    <a:lumOff val="80000"/>
                  </a:schemeClr>
                </a:solidFill>
              </a:rPr>
              <a:t>&gt;</a:t>
            </a:r>
            <a:endParaRPr lang="en-US" sz="1300" dirty="0">
              <a:solidFill>
                <a:schemeClr val="accent3">
                  <a:lumMod val="20000"/>
                  <a:lumOff val="80000"/>
                </a:schemeClr>
              </a:solidFill>
            </a:endParaRPr>
          </a:p>
        </p:txBody>
      </p:sp>
    </p:spTree>
    <p:extLst>
      <p:ext uri="{BB962C8B-B14F-4D97-AF65-F5344CB8AC3E}">
        <p14:creationId xmlns:p14="http://schemas.microsoft.com/office/powerpoint/2010/main" val="3051836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Profiles</a:t>
            </a:r>
            <a:endParaRPr lang="en-US" dirty="0"/>
          </a:p>
        </p:txBody>
      </p:sp>
      <p:sp>
        <p:nvSpPr>
          <p:cNvPr id="3" name="Content Placeholder 2"/>
          <p:cNvSpPr>
            <a:spLocks noGrp="1"/>
          </p:cNvSpPr>
          <p:nvPr>
            <p:ph idx="1"/>
          </p:nvPr>
        </p:nvSpPr>
        <p:spPr/>
        <p:txBody>
          <a:bodyPr/>
          <a:lstStyle/>
          <a:p>
            <a:r>
              <a:rPr lang="en-US" dirty="0" smtClean="0"/>
              <a:t>Defining a single schema for local use that re-uses parts of standard </a:t>
            </a:r>
            <a:r>
              <a:rPr lang="en-US" dirty="0" smtClean="0"/>
              <a:t>schemas</a:t>
            </a:r>
          </a:p>
          <a:p>
            <a:endParaRPr lang="en-US" dirty="0" smtClean="0"/>
          </a:p>
          <a:p>
            <a:r>
              <a:rPr lang="en-US" dirty="0" smtClean="0"/>
              <a:t>DLF </a:t>
            </a:r>
            <a:r>
              <a:rPr lang="en-US" dirty="0" smtClean="0"/>
              <a:t>Application Profile </a:t>
            </a:r>
            <a:r>
              <a:rPr lang="en-US" dirty="0" smtClean="0"/>
              <a:t>Clearinghouse</a:t>
            </a:r>
            <a:r>
              <a:rPr lang="en-US" dirty="0"/>
              <a:t/>
            </a:r>
            <a:br>
              <a:rPr lang="en-US" dirty="0"/>
            </a:br>
            <a:r>
              <a:rPr lang="en-US" dirty="0">
                <a:hlinkClick r:id="rId3"/>
              </a:rPr>
              <a:t>https://dlfmetadataassessment.github.io/MetadataSpecsClearinghouse</a:t>
            </a:r>
            <a:r>
              <a:rPr lang="en-US" dirty="0" smtClean="0">
                <a:hlinkClick r:id="rId3"/>
              </a:rPr>
              <a:t>/</a:t>
            </a:r>
            <a:r>
              <a:rPr lang="en-US" dirty="0"/>
              <a:t> </a:t>
            </a:r>
            <a:endParaRPr lang="en-US" dirty="0" smtClean="0"/>
          </a:p>
          <a:p>
            <a:pPr lvl="1"/>
            <a:endParaRPr lang="en-US" dirty="0"/>
          </a:p>
        </p:txBody>
      </p:sp>
    </p:spTree>
    <p:extLst>
      <p:ext uri="{BB962C8B-B14F-4D97-AF65-F5344CB8AC3E}">
        <p14:creationId xmlns:p14="http://schemas.microsoft.com/office/powerpoint/2010/main" val="3176917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0" y="1600201"/>
            <a:ext cx="8229600" cy="1173822"/>
          </a:xfrm>
        </p:spPr>
        <p:txBody>
          <a:bodyPr/>
          <a:lstStyle/>
          <a:p>
            <a:r>
              <a:rPr lang="en-US" dirty="0" smtClean="0"/>
              <a:t>Crosswalk to transform a small collection of MODS into simple Dublin Core</a:t>
            </a:r>
          </a:p>
        </p:txBody>
      </p:sp>
      <p:pic>
        <p:nvPicPr>
          <p:cNvPr id="4" name="Picture 3" descr="Mojojojo.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3175000"/>
            <a:ext cx="5080000" cy="3683000"/>
          </a:xfrm>
          <a:prstGeom prst="rect">
            <a:avLst/>
          </a:prstGeom>
        </p:spPr>
      </p:pic>
      <p:sp>
        <p:nvSpPr>
          <p:cNvPr id="5" name="Content Placeholder 2"/>
          <p:cNvSpPr txBox="1">
            <a:spLocks/>
          </p:cNvSpPr>
          <p:nvPr/>
        </p:nvSpPr>
        <p:spPr>
          <a:xfrm>
            <a:off x="547950" y="2588089"/>
            <a:ext cx="8229600" cy="11738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smtClean="0"/>
              <a:t>THIS WILL REQUIRE HARD DECISIONS</a:t>
            </a:r>
            <a:endParaRPr lang="en-US" dirty="0"/>
          </a:p>
        </p:txBody>
      </p:sp>
    </p:spTree>
    <p:extLst>
      <p:ext uri="{BB962C8B-B14F-4D97-AF65-F5344CB8AC3E}">
        <p14:creationId xmlns:p14="http://schemas.microsoft.com/office/powerpoint/2010/main" val="340595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3135"/>
            <a:ext cx="5001904" cy="6264865"/>
          </a:xfrm>
        </p:spPr>
        <p:txBody>
          <a:bodyPr>
            <a:normAutofit/>
          </a:bodyPr>
          <a:lstStyle/>
          <a:p>
            <a:pPr marL="36576" indent="0">
              <a:buNone/>
            </a:pPr>
            <a:r>
              <a:rPr lang="en-US" sz="1500" dirty="0"/>
              <a:t>&lt;name type="corporate"&gt;</a:t>
            </a:r>
          </a:p>
          <a:p>
            <a:pPr marL="36576" indent="0">
              <a:buNone/>
            </a:pPr>
            <a:r>
              <a:rPr lang="en-US" sz="1500" dirty="0"/>
              <a:t>&lt;role&gt;</a:t>
            </a:r>
          </a:p>
          <a:p>
            <a:pPr marL="36576" indent="0">
              <a:buNone/>
            </a:pPr>
            <a:r>
              <a:rPr lang="en-US" sz="1500" dirty="0" smtClean="0"/>
              <a:t>     &lt;</a:t>
            </a:r>
            <a:r>
              <a:rPr lang="en-US" sz="1500" dirty="0" err="1" smtClean="0"/>
              <a:t>roleTerm</a:t>
            </a:r>
            <a:r>
              <a:rPr lang="en-US" sz="1500" dirty="0" smtClean="0"/>
              <a:t>&gt;Repository&lt;</a:t>
            </a:r>
            <a:r>
              <a:rPr lang="en-US" sz="1500" dirty="0"/>
              <a:t>/</a:t>
            </a:r>
            <a:r>
              <a:rPr lang="en-US" sz="1500" dirty="0" err="1"/>
              <a:t>roleTerm</a:t>
            </a:r>
            <a:r>
              <a:rPr lang="en-US" sz="1500" dirty="0"/>
              <a:t>&gt;</a:t>
            </a:r>
          </a:p>
          <a:p>
            <a:pPr marL="36576" indent="0">
              <a:buNone/>
            </a:pPr>
            <a:r>
              <a:rPr lang="en-US" sz="1500" dirty="0"/>
              <a:t>&lt;/role&gt;</a:t>
            </a:r>
          </a:p>
          <a:p>
            <a:pPr marL="36576" indent="0">
              <a:buNone/>
            </a:pPr>
            <a:r>
              <a:rPr lang="en-US" sz="1500" dirty="0" smtClean="0"/>
              <a:t>     &lt;</a:t>
            </a:r>
            <a:r>
              <a:rPr lang="en-US" sz="1500" dirty="0" err="1"/>
              <a:t>namePart</a:t>
            </a:r>
            <a:r>
              <a:rPr lang="en-US" sz="1500" dirty="0"/>
              <a:t>&gt;University of Massachusetts Lowell </a:t>
            </a:r>
            <a:r>
              <a:rPr lang="en-US" sz="1500" dirty="0" smtClean="0"/>
              <a:t>Libraries</a:t>
            </a:r>
            <a:br>
              <a:rPr lang="en-US" sz="1500" dirty="0" smtClean="0"/>
            </a:br>
            <a:r>
              <a:rPr lang="en-US" sz="1500" dirty="0" smtClean="0"/>
              <a:t>     &lt;/</a:t>
            </a:r>
            <a:r>
              <a:rPr lang="en-US" sz="1500" dirty="0" err="1" smtClean="0"/>
              <a:t>namePart</a:t>
            </a:r>
            <a:r>
              <a:rPr lang="en-US" sz="1500" dirty="0"/>
              <a:t>&gt;</a:t>
            </a:r>
          </a:p>
          <a:p>
            <a:pPr marL="36576" indent="0">
              <a:buNone/>
            </a:pPr>
            <a:r>
              <a:rPr lang="en-US" sz="1500" dirty="0"/>
              <a:t>&lt;/name</a:t>
            </a:r>
            <a:r>
              <a:rPr lang="en-US" sz="1500" dirty="0" smtClean="0"/>
              <a:t>&gt; </a:t>
            </a:r>
            <a:br>
              <a:rPr lang="en-US" sz="1500" dirty="0" smtClean="0"/>
            </a:br>
            <a:r>
              <a:rPr lang="mr-IN" sz="1500" dirty="0" smtClean="0"/>
              <a:t>……………………………………………………………………………</a:t>
            </a:r>
            <a:r>
              <a:rPr lang="en-US" sz="1500" dirty="0" smtClean="0"/>
              <a:t>.</a:t>
            </a:r>
          </a:p>
          <a:p>
            <a:pPr marL="36576" indent="0">
              <a:buNone/>
            </a:pPr>
            <a:r>
              <a:rPr lang="en-US" sz="1500" dirty="0"/>
              <a:t>&lt;name&gt;</a:t>
            </a:r>
          </a:p>
          <a:p>
            <a:pPr marL="36576" indent="0">
              <a:buNone/>
            </a:pPr>
            <a:r>
              <a:rPr lang="en-US" sz="1500" dirty="0"/>
              <a:t>&lt;role&gt;</a:t>
            </a:r>
          </a:p>
          <a:p>
            <a:pPr marL="36576" indent="0">
              <a:buNone/>
            </a:pPr>
            <a:r>
              <a:rPr lang="en-US" sz="1500" dirty="0" smtClean="0"/>
              <a:t>     &lt;</a:t>
            </a:r>
            <a:r>
              <a:rPr lang="en-US" sz="1500" dirty="0" err="1" smtClean="0"/>
              <a:t>roleTerm</a:t>
            </a:r>
            <a:r>
              <a:rPr lang="en-US" sz="1500" dirty="0" smtClean="0"/>
              <a:t>&gt;</a:t>
            </a:r>
            <a:r>
              <a:rPr lang="en-US" sz="1500" dirty="0"/>
              <a:t>Creator&lt;/</a:t>
            </a:r>
            <a:r>
              <a:rPr lang="en-US" sz="1500" dirty="0" err="1"/>
              <a:t>roleTerm</a:t>
            </a:r>
            <a:r>
              <a:rPr lang="en-US" sz="1500" dirty="0"/>
              <a:t>&gt;</a:t>
            </a:r>
          </a:p>
          <a:p>
            <a:pPr marL="36576" indent="0">
              <a:buNone/>
            </a:pPr>
            <a:r>
              <a:rPr lang="en-US" sz="1500" dirty="0"/>
              <a:t>&lt;/role&gt;</a:t>
            </a:r>
          </a:p>
          <a:p>
            <a:pPr marL="36576" indent="0">
              <a:buNone/>
            </a:pPr>
            <a:r>
              <a:rPr lang="en-US" sz="1500" dirty="0" smtClean="0"/>
              <a:t>     &lt;</a:t>
            </a:r>
            <a:r>
              <a:rPr lang="en-US" sz="1500" dirty="0" err="1"/>
              <a:t>namePart</a:t>
            </a:r>
            <a:r>
              <a:rPr lang="en-US" sz="1500" dirty="0"/>
              <a:t>&gt;Tewksbury Almshouse&lt;/</a:t>
            </a:r>
            <a:r>
              <a:rPr lang="en-US" sz="1500" dirty="0" err="1"/>
              <a:t>namePart</a:t>
            </a:r>
            <a:r>
              <a:rPr lang="en-US" sz="1500" dirty="0"/>
              <a:t>&gt;</a:t>
            </a:r>
          </a:p>
          <a:p>
            <a:pPr marL="36576" indent="0">
              <a:buNone/>
            </a:pPr>
            <a:r>
              <a:rPr lang="en-US" sz="1500" dirty="0"/>
              <a:t>&lt;/name</a:t>
            </a:r>
            <a:r>
              <a:rPr lang="en-US" sz="1500" dirty="0" smtClean="0"/>
              <a:t>&gt;</a:t>
            </a:r>
          </a:p>
          <a:p>
            <a:pPr marL="36576" indent="0">
              <a:buNone/>
            </a:pPr>
            <a:r>
              <a:rPr lang="mr-IN" sz="1500" dirty="0" smtClean="0"/>
              <a:t>……………………………………………………………………………</a:t>
            </a:r>
            <a:endParaRPr lang="en-US" sz="1500" dirty="0"/>
          </a:p>
          <a:p>
            <a:pPr marL="36576" indent="0">
              <a:buNone/>
            </a:pPr>
            <a:r>
              <a:rPr lang="en-US" sz="1500" dirty="0"/>
              <a:t>&lt;name type="personal"&gt;</a:t>
            </a:r>
          </a:p>
          <a:p>
            <a:pPr marL="36576" indent="0">
              <a:buNone/>
            </a:pPr>
            <a:r>
              <a:rPr lang="en-US" sz="1500" dirty="0" smtClean="0"/>
              <a:t>     &lt;</a:t>
            </a:r>
            <a:r>
              <a:rPr lang="en-US" sz="1500" dirty="0" err="1"/>
              <a:t>namePart</a:t>
            </a:r>
            <a:r>
              <a:rPr lang="en-US" sz="1500" dirty="0"/>
              <a:t>&gt;Fleischer, Max,&lt;/</a:t>
            </a:r>
            <a:r>
              <a:rPr lang="en-US" sz="1500" dirty="0" err="1"/>
              <a:t>namePart</a:t>
            </a:r>
            <a:r>
              <a:rPr lang="en-US" sz="1500" dirty="0"/>
              <a:t>&gt;</a:t>
            </a:r>
          </a:p>
          <a:p>
            <a:pPr marL="36576" indent="0">
              <a:buNone/>
            </a:pPr>
            <a:r>
              <a:rPr lang="en-US" sz="1500" dirty="0" smtClean="0"/>
              <a:t>     &lt;</a:t>
            </a:r>
            <a:r>
              <a:rPr lang="en-US" sz="1500" dirty="0" err="1"/>
              <a:t>namePart</a:t>
            </a:r>
            <a:r>
              <a:rPr lang="en-US" sz="1500" dirty="0"/>
              <a:t> type="date"&gt;1861-1930&lt;/</a:t>
            </a:r>
            <a:r>
              <a:rPr lang="en-US" sz="1500" dirty="0" err="1"/>
              <a:t>namePart</a:t>
            </a:r>
            <a:r>
              <a:rPr lang="en-US" sz="1500" dirty="0"/>
              <a:t>&gt;</a:t>
            </a:r>
          </a:p>
          <a:p>
            <a:pPr marL="36576" indent="0">
              <a:buNone/>
            </a:pPr>
            <a:r>
              <a:rPr lang="en-US" sz="1500" dirty="0"/>
              <a:t>&lt;role&gt;</a:t>
            </a:r>
          </a:p>
          <a:p>
            <a:pPr marL="36576" indent="0">
              <a:buNone/>
            </a:pPr>
            <a:r>
              <a:rPr lang="en-US" sz="1500" dirty="0" smtClean="0"/>
              <a:t>     &lt;</a:t>
            </a:r>
            <a:r>
              <a:rPr lang="en-US" sz="1500" dirty="0" err="1" smtClean="0"/>
              <a:t>roleTerm</a:t>
            </a:r>
            <a:r>
              <a:rPr lang="en-US" sz="1500" dirty="0" smtClean="0"/>
              <a:t>&gt;</a:t>
            </a:r>
            <a:r>
              <a:rPr lang="en-US" sz="1500" dirty="0"/>
              <a:t>creator&lt;/</a:t>
            </a:r>
            <a:r>
              <a:rPr lang="en-US" sz="1500" dirty="0" err="1"/>
              <a:t>roleTerm</a:t>
            </a:r>
            <a:r>
              <a:rPr lang="en-US" sz="1500" dirty="0"/>
              <a:t>&gt;</a:t>
            </a:r>
          </a:p>
          <a:p>
            <a:pPr marL="36576" indent="0">
              <a:buNone/>
            </a:pPr>
            <a:r>
              <a:rPr lang="en-US" sz="1500" dirty="0"/>
              <a:t>&lt;/role&gt;</a:t>
            </a:r>
          </a:p>
          <a:p>
            <a:pPr marL="36576" indent="0">
              <a:buNone/>
            </a:pPr>
            <a:r>
              <a:rPr lang="en-US" sz="1500" dirty="0"/>
              <a:t>&lt;/name&gt;</a:t>
            </a:r>
          </a:p>
          <a:p>
            <a:pPr marL="36576" indent="0">
              <a:buNone/>
            </a:pPr>
            <a:endParaRPr lang="en-US" sz="1100" dirty="0"/>
          </a:p>
          <a:p>
            <a:pPr marL="36576" indent="0">
              <a:buNone/>
            </a:pPr>
            <a:endParaRPr lang="en-US" dirty="0" smtClean="0"/>
          </a:p>
          <a:p>
            <a:pPr marL="36576" indent="0">
              <a:buNone/>
            </a:pPr>
            <a:endParaRPr lang="en-US" dirty="0"/>
          </a:p>
        </p:txBody>
      </p:sp>
      <p:sp>
        <p:nvSpPr>
          <p:cNvPr id="4" name="Content Placeholder 2"/>
          <p:cNvSpPr txBox="1">
            <a:spLocks/>
          </p:cNvSpPr>
          <p:nvPr/>
        </p:nvSpPr>
        <p:spPr>
          <a:xfrm>
            <a:off x="832420" y="202169"/>
            <a:ext cx="883298" cy="390966"/>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1600" dirty="0" smtClean="0"/>
              <a:t>MODS</a:t>
            </a:r>
          </a:p>
          <a:p>
            <a:pPr marL="36576" indent="0">
              <a:buFont typeface="Wingdings 2"/>
              <a:buNone/>
            </a:pPr>
            <a:endParaRPr lang="en-US" dirty="0" smtClean="0"/>
          </a:p>
          <a:p>
            <a:pPr marL="36576" indent="0">
              <a:buFont typeface="Wingdings 2"/>
              <a:buNone/>
            </a:pPr>
            <a:endParaRPr lang="en-US" dirty="0"/>
          </a:p>
        </p:txBody>
      </p:sp>
      <p:sp>
        <p:nvSpPr>
          <p:cNvPr id="5" name="Content Placeholder 2"/>
          <p:cNvSpPr txBox="1">
            <a:spLocks/>
          </p:cNvSpPr>
          <p:nvPr/>
        </p:nvSpPr>
        <p:spPr>
          <a:xfrm>
            <a:off x="7041501" y="53545"/>
            <a:ext cx="1648501" cy="390966"/>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sz="1600" dirty="0" smtClean="0"/>
              <a:t>Dublin Core</a:t>
            </a:r>
          </a:p>
          <a:p>
            <a:pPr marL="36576" indent="0">
              <a:buFont typeface="Wingdings 2"/>
              <a:buNone/>
            </a:pPr>
            <a:endParaRPr lang="en-US" dirty="0" smtClean="0"/>
          </a:p>
          <a:p>
            <a:pPr marL="36576" indent="0">
              <a:buFont typeface="Wingdings 2"/>
              <a:buNone/>
            </a:pPr>
            <a:endParaRPr lang="en-US" dirty="0"/>
          </a:p>
        </p:txBody>
      </p:sp>
      <p:sp>
        <p:nvSpPr>
          <p:cNvPr id="6" name="Content Placeholder 2"/>
          <p:cNvSpPr txBox="1">
            <a:spLocks/>
          </p:cNvSpPr>
          <p:nvPr/>
        </p:nvSpPr>
        <p:spPr>
          <a:xfrm>
            <a:off x="6028457" y="1588068"/>
            <a:ext cx="3115543" cy="5257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endParaRPr lang="en-US" sz="1100" dirty="0" smtClean="0"/>
          </a:p>
          <a:p>
            <a:pPr marL="36576" indent="0">
              <a:buFont typeface="Wingdings 2"/>
              <a:buNone/>
            </a:pPr>
            <a:endParaRPr lang="en-US" dirty="0" smtClean="0"/>
          </a:p>
          <a:p>
            <a:pPr marL="36576" indent="0">
              <a:buFont typeface="Wingdings 2"/>
              <a:buNone/>
            </a:pPr>
            <a:r>
              <a:rPr lang="en-US" dirty="0" smtClean="0"/>
              <a:t>&lt;creator&gt;</a:t>
            </a:r>
          </a:p>
          <a:p>
            <a:pPr marL="36576" indent="0">
              <a:buFont typeface="Wingdings 2"/>
              <a:buNone/>
            </a:pPr>
            <a:r>
              <a:rPr lang="en-US" dirty="0" smtClean="0"/>
              <a:t>&lt;contributor&gt;</a:t>
            </a:r>
          </a:p>
          <a:p>
            <a:pPr marL="36576" indent="0">
              <a:buFont typeface="Wingdings 2"/>
              <a:buNone/>
            </a:pPr>
            <a:r>
              <a:rPr lang="en-US" dirty="0" smtClean="0"/>
              <a:t>&lt;publisher&gt;</a:t>
            </a:r>
            <a:endParaRPr lang="en-US" dirty="0"/>
          </a:p>
        </p:txBody>
      </p:sp>
    </p:spTree>
    <p:extLst>
      <p:ext uri="{BB962C8B-B14F-4D97-AF65-F5344CB8AC3E}">
        <p14:creationId xmlns:p14="http://schemas.microsoft.com/office/powerpoint/2010/main" val="2358167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0713750"/>
              </p:ext>
            </p:extLst>
          </p:nvPr>
        </p:nvGraphicFramePr>
        <p:xfrm>
          <a:off x="200539" y="2600353"/>
          <a:ext cx="8489464" cy="2569610"/>
        </p:xfrm>
        <a:graphic>
          <a:graphicData uri="http://schemas.openxmlformats.org/drawingml/2006/table">
            <a:tbl>
              <a:tblPr firstRow="1" bandRow="1">
                <a:tableStyleId>{2D5ABB26-0587-4C30-8999-92F81FD0307C}</a:tableStyleId>
              </a:tblPr>
              <a:tblGrid>
                <a:gridCol w="5969537"/>
                <a:gridCol w="2519927"/>
              </a:tblGrid>
              <a:tr h="713781">
                <a:tc>
                  <a:txBody>
                    <a:bodyPr/>
                    <a:lstStyle/>
                    <a:p>
                      <a:r>
                        <a:rPr lang="en-US" sz="3200" dirty="0" smtClean="0"/>
                        <a:t>MODS</a:t>
                      </a:r>
                      <a:endParaRPr lang="en-US" sz="3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solidFill>
                  </a:tcPr>
                </a:tc>
                <a:tc>
                  <a:txBody>
                    <a:bodyPr/>
                    <a:lstStyle/>
                    <a:p>
                      <a:r>
                        <a:rPr lang="en-US" sz="3200" dirty="0" smtClean="0"/>
                        <a:t>Dublin Core</a:t>
                      </a:r>
                      <a:endParaRPr lang="en-US" sz="3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solidFill>
                  </a:tcPr>
                </a:tc>
              </a:tr>
              <a:tr h="1855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&lt;name&gt;&lt;</a:t>
                      </a:r>
                      <a:r>
                        <a:rPr lang="en-US" sz="2400" dirty="0" err="1" smtClean="0"/>
                        <a:t>namePart</a:t>
                      </a:r>
                      <a:r>
                        <a:rPr lang="en-US" sz="2400" dirty="0" smtClean="0"/>
                        <a:t>&gt; WHEN</a:t>
                      </a:r>
                      <a:br>
                        <a:rPr lang="en-US" sz="2400" dirty="0" smtClean="0"/>
                      </a:br>
                      <a:r>
                        <a:rPr lang="en-US" sz="2400" dirty="0" smtClean="0"/>
                        <a:t>&lt;role&gt;&lt;</a:t>
                      </a:r>
                      <a:r>
                        <a:rPr lang="en-US" sz="2400" dirty="0" err="1" smtClean="0"/>
                        <a:t>roleTerm</a:t>
                      </a:r>
                      <a:r>
                        <a:rPr lang="en-US" sz="2400" dirty="0" smtClean="0"/>
                        <a:t>&gt; is “creator”</a:t>
                      </a:r>
                    </a:p>
                    <a:p>
                      <a:endParaRPr lang="en-US" sz="2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en-US" sz="2400" dirty="0" smtClean="0"/>
                        <a:t>&lt;creator&gt;</a:t>
                      </a:r>
                      <a:endParaRPr lang="en-US" sz="2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8243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79072988"/>
              </p:ext>
            </p:extLst>
          </p:nvPr>
        </p:nvGraphicFramePr>
        <p:xfrm>
          <a:off x="200539" y="2600353"/>
          <a:ext cx="8489464" cy="2569610"/>
        </p:xfrm>
        <a:graphic>
          <a:graphicData uri="http://schemas.openxmlformats.org/drawingml/2006/table">
            <a:tbl>
              <a:tblPr firstRow="1" bandRow="1">
                <a:tableStyleId>{2D5ABB26-0587-4C30-8999-92F81FD0307C}</a:tableStyleId>
              </a:tblPr>
              <a:tblGrid>
                <a:gridCol w="5969537"/>
                <a:gridCol w="2519927"/>
              </a:tblGrid>
              <a:tr h="713781">
                <a:tc>
                  <a:txBody>
                    <a:bodyPr/>
                    <a:lstStyle/>
                    <a:p>
                      <a:r>
                        <a:rPr lang="en-US" sz="3200" dirty="0" smtClean="0"/>
                        <a:t>MODS</a:t>
                      </a:r>
                      <a:endParaRPr lang="en-US" sz="3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solidFill>
                  </a:tcPr>
                </a:tc>
                <a:tc>
                  <a:txBody>
                    <a:bodyPr/>
                    <a:lstStyle/>
                    <a:p>
                      <a:r>
                        <a:rPr lang="en-US" sz="3200" dirty="0" smtClean="0"/>
                        <a:t>Dublin Core</a:t>
                      </a:r>
                      <a:endParaRPr lang="en-US" sz="32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solidFill>
                      <a:schemeClr val="accent1"/>
                    </a:solidFill>
                  </a:tcPr>
                </a:tc>
              </a:tr>
              <a:tr h="1855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&lt;name&gt;&lt;</a:t>
                      </a:r>
                      <a:r>
                        <a:rPr lang="en-US" sz="2400" dirty="0" err="1" smtClean="0"/>
                        <a:t>namePart</a:t>
                      </a:r>
                      <a:r>
                        <a:rPr lang="en-US" sz="2400" dirty="0" smtClean="0"/>
                        <a:t>&gt; WHEN</a:t>
                      </a:r>
                      <a:br>
                        <a:rPr lang="en-US" sz="2400" dirty="0" smtClean="0"/>
                      </a:br>
                      <a:r>
                        <a:rPr lang="en-US" sz="2400" dirty="0" smtClean="0"/>
                        <a:t>NO attributes are present AND</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&lt;role&gt;&lt;</a:t>
                      </a:r>
                      <a:r>
                        <a:rPr lang="en-US" sz="2400" dirty="0" err="1" smtClean="0"/>
                        <a:t>roleTerm</a:t>
                      </a:r>
                      <a:r>
                        <a:rPr lang="en-US" sz="2400" dirty="0" smtClean="0"/>
                        <a:t>&gt; is “creator”&gt;</a:t>
                      </a:r>
                    </a:p>
                    <a:p>
                      <a:endParaRPr lang="en-US" sz="2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en-US" sz="2400" dirty="0" smtClean="0"/>
                        <a:t>&lt;creator&gt;</a:t>
                      </a:r>
                      <a:endParaRPr lang="en-US" sz="2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5127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pPr marL="36576" indent="0">
              <a:buNone/>
            </a:pPr>
            <a:r>
              <a:rPr lang="en-US" dirty="0" smtClean="0"/>
              <a:t>Definition of MODS Elements</a:t>
            </a:r>
          </a:p>
          <a:p>
            <a:pPr marL="36576" indent="0">
              <a:buNone/>
            </a:pPr>
            <a:r>
              <a:rPr lang="en-US" dirty="0">
                <a:hlinkClick r:id="rId3"/>
              </a:rPr>
              <a:t>http://www.loc.gov/standards/mods/userguide/</a:t>
            </a:r>
            <a:r>
              <a:rPr lang="en-US" dirty="0" smtClean="0">
                <a:hlinkClick r:id="rId3"/>
              </a:rPr>
              <a:t>generalapp.html</a:t>
            </a:r>
            <a:r>
              <a:rPr lang="en-US" dirty="0" smtClean="0"/>
              <a:t> </a:t>
            </a:r>
          </a:p>
          <a:p>
            <a:pPr marL="36576" indent="0">
              <a:buNone/>
            </a:pPr>
            <a:endParaRPr lang="en-US" dirty="0"/>
          </a:p>
          <a:p>
            <a:pPr marL="36576" indent="0">
              <a:buNone/>
            </a:pPr>
            <a:r>
              <a:rPr lang="en-US" dirty="0" smtClean="0"/>
              <a:t>Definition of Dublin Core Elements</a:t>
            </a:r>
          </a:p>
          <a:p>
            <a:pPr marL="36576" indent="0">
              <a:buNone/>
            </a:pPr>
            <a:r>
              <a:rPr lang="en-US" dirty="0">
                <a:hlinkClick r:id="rId4"/>
              </a:rPr>
              <a:t>http://dublincore.org/documents/dcmi-terms</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2232105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57050" y="1671324"/>
            <a:ext cx="8199799" cy="4665976"/>
          </a:xfrm>
        </p:spPr>
        <p:txBody>
          <a:bodyPr>
            <a:normAutofit fontScale="85000" lnSpcReduction="20000"/>
          </a:bodyPr>
          <a:lstStyle/>
          <a:p>
            <a:pPr marL="0" indent="0">
              <a:buNone/>
            </a:pPr>
            <a:r>
              <a:rPr lang="en-US" dirty="0" smtClean="0"/>
              <a:t>Application Profiles rely </a:t>
            </a:r>
            <a:r>
              <a:rPr lang="en-US" dirty="0"/>
              <a:t>on </a:t>
            </a:r>
            <a:r>
              <a:rPr lang="en-US" i="1" dirty="0"/>
              <a:t>namespaces</a:t>
            </a:r>
            <a:r>
              <a:rPr lang="en-US" dirty="0"/>
              <a:t> to identify which schemas you are borrowing from</a:t>
            </a:r>
          </a:p>
          <a:p>
            <a:pPr marL="0" indent="0">
              <a:buNone/>
            </a:pPr>
            <a:endParaRPr lang="en-US" dirty="0" smtClean="0"/>
          </a:p>
          <a:p>
            <a:pPr marL="0" indent="0">
              <a:buNone/>
            </a:pPr>
            <a:r>
              <a:rPr lang="en-US" dirty="0" smtClean="0"/>
              <a:t>&lt;</a:t>
            </a:r>
            <a:r>
              <a:rPr lang="en-US" dirty="0" err="1" smtClean="0">
                <a:solidFill>
                  <a:srgbClr val="57B7CD"/>
                </a:solidFill>
              </a:rPr>
              <a:t>dc:</a:t>
            </a:r>
            <a:r>
              <a:rPr lang="en-US" dirty="0" err="1" smtClean="0"/>
              <a:t>title</a:t>
            </a:r>
            <a:r>
              <a:rPr lang="en-US" dirty="0" smtClean="0"/>
              <a:t>&gt;A House of Leaves&lt;/</a:t>
            </a:r>
            <a:r>
              <a:rPr lang="en-US" dirty="0" err="1" smtClean="0">
                <a:solidFill>
                  <a:srgbClr val="57B7CD"/>
                </a:solidFill>
              </a:rPr>
              <a:t>dc:</a:t>
            </a:r>
            <a:r>
              <a:rPr lang="en-US" dirty="0" err="1" smtClean="0"/>
              <a:t>title</a:t>
            </a:r>
            <a:r>
              <a:rPr lang="en-US" dirty="0" smtClean="0"/>
              <a:t>&gt;</a:t>
            </a:r>
          </a:p>
          <a:p>
            <a:pPr marL="0" indent="0">
              <a:buNone/>
            </a:pPr>
            <a:r>
              <a:rPr lang="en-US" dirty="0" smtClean="0"/>
              <a:t>&lt;</a:t>
            </a:r>
            <a:r>
              <a:rPr lang="en-US" dirty="0" err="1" smtClean="0">
                <a:solidFill>
                  <a:srgbClr val="57B7CD"/>
                </a:solidFill>
              </a:rPr>
              <a:t>mods:</a:t>
            </a:r>
            <a:r>
              <a:rPr lang="en-US" dirty="0" err="1" smtClean="0"/>
              <a:t>namePart</a:t>
            </a:r>
            <a:r>
              <a:rPr lang="en-US" dirty="0" smtClean="0"/>
              <a:t>&gt;</a:t>
            </a:r>
            <a:r>
              <a:rPr lang="en-US" dirty="0" err="1" smtClean="0"/>
              <a:t>Danielewski</a:t>
            </a:r>
            <a:r>
              <a:rPr lang="en-US" dirty="0" smtClean="0"/>
              <a:t>&lt;/</a:t>
            </a:r>
            <a:r>
              <a:rPr lang="en-US" dirty="0" err="1" smtClean="0">
                <a:solidFill>
                  <a:srgbClr val="57B7CD"/>
                </a:solidFill>
              </a:rPr>
              <a:t>mods:</a:t>
            </a:r>
            <a:r>
              <a:rPr lang="en-US" dirty="0" err="1" smtClean="0"/>
              <a:t>namePart</a:t>
            </a:r>
            <a:r>
              <a:rPr lang="en-US" dirty="0" smtClean="0"/>
              <a:t>&gt;</a:t>
            </a:r>
          </a:p>
          <a:p>
            <a:pPr marL="0" indent="0">
              <a:buNone/>
            </a:pPr>
            <a:r>
              <a:rPr lang="en-US" dirty="0" smtClean="0"/>
              <a:t>&lt;</a:t>
            </a:r>
            <a:r>
              <a:rPr lang="en-US" dirty="0" err="1" smtClean="0">
                <a:solidFill>
                  <a:srgbClr val="57B7CD"/>
                </a:solidFill>
              </a:rPr>
              <a:t>dcterms:</a:t>
            </a:r>
            <a:r>
              <a:rPr lang="en-US" dirty="0" err="1" smtClean="0"/>
              <a:t>dateCreated</a:t>
            </a:r>
            <a:r>
              <a:rPr lang="en-US" dirty="0" smtClean="0"/>
              <a:t>&gt;2000&lt;/</a:t>
            </a:r>
            <a:r>
              <a:rPr lang="en-US" dirty="0" err="1" smtClean="0">
                <a:solidFill>
                  <a:srgbClr val="57B7CD"/>
                </a:solidFill>
              </a:rPr>
              <a:t>dcterms:</a:t>
            </a:r>
            <a:r>
              <a:rPr lang="en-US" dirty="0" err="1" smtClean="0"/>
              <a:t>dateCreated</a:t>
            </a:r>
            <a:r>
              <a:rPr lang="en-US" dirty="0" smtClean="0"/>
              <a:t>&gt;</a:t>
            </a:r>
          </a:p>
          <a:p>
            <a:pPr marL="0" indent="0">
              <a:buNone/>
            </a:pPr>
            <a:r>
              <a:rPr lang="en-US" dirty="0" smtClean="0"/>
              <a:t>&lt;</a:t>
            </a:r>
            <a:r>
              <a:rPr lang="en-US" dirty="0" err="1" smtClean="0">
                <a:solidFill>
                  <a:srgbClr val="57B7CD"/>
                </a:solidFill>
              </a:rPr>
              <a:t>dc:</a:t>
            </a:r>
            <a:r>
              <a:rPr lang="en-US" dirty="0" err="1" smtClean="0"/>
              <a:t>format</a:t>
            </a:r>
            <a:r>
              <a:rPr lang="en-US" dirty="0" smtClean="0"/>
              <a:t>&gt;Book&lt;/</a:t>
            </a:r>
            <a:r>
              <a:rPr lang="en-US" dirty="0" err="1" smtClean="0">
                <a:solidFill>
                  <a:srgbClr val="57B7CD"/>
                </a:solidFill>
              </a:rPr>
              <a:t>dc:</a:t>
            </a:r>
            <a:r>
              <a:rPr lang="en-US" dirty="0" err="1" smtClean="0"/>
              <a:t>format</a:t>
            </a:r>
            <a:r>
              <a:rPr lang="en-US" dirty="0" smtClean="0"/>
              <a:t>&gt;</a:t>
            </a:r>
          </a:p>
          <a:p>
            <a:pPr marL="0" indent="0">
              <a:buNone/>
            </a:pPr>
            <a:r>
              <a:rPr lang="en-US" dirty="0" smtClean="0"/>
              <a:t>&lt;</a:t>
            </a:r>
            <a:r>
              <a:rPr lang="en-US" dirty="0" err="1" smtClean="0">
                <a:solidFill>
                  <a:srgbClr val="57B7CD"/>
                </a:solidFill>
              </a:rPr>
              <a:t>vra:</a:t>
            </a:r>
            <a:r>
              <a:rPr lang="en-US" dirty="0" err="1" smtClean="0"/>
              <a:t>measurement</a:t>
            </a:r>
            <a:r>
              <a:rPr lang="en-US" dirty="0" smtClean="0"/>
              <a:t>&gt;</a:t>
            </a:r>
            <a:r>
              <a:rPr lang="fr-FR" dirty="0"/>
              <a:t>xxiii, 709 p. : ill. ; 25 </a:t>
            </a:r>
            <a:r>
              <a:rPr lang="fr-FR" dirty="0" smtClean="0"/>
              <a:t>cm&lt;/</a:t>
            </a:r>
            <a:r>
              <a:rPr lang="fr-FR" dirty="0" err="1" smtClean="0">
                <a:solidFill>
                  <a:srgbClr val="57B7CD"/>
                </a:solidFill>
              </a:rPr>
              <a:t>vra:</a:t>
            </a:r>
            <a:r>
              <a:rPr lang="fr-FR" dirty="0" err="1" smtClean="0"/>
              <a:t>measurement</a:t>
            </a:r>
            <a:r>
              <a:rPr lang="fr-FR" dirty="0" smtClean="0"/>
              <a:t>&gt;</a:t>
            </a:r>
            <a:endParaRPr lang="en-US" dirty="0" smtClean="0"/>
          </a:p>
          <a:p>
            <a:pPr marL="0" indent="0">
              <a:buNone/>
            </a:pPr>
            <a:endParaRPr lang="en-US" dirty="0"/>
          </a:p>
          <a:p>
            <a:pPr marL="0" indent="0">
              <a:buNone/>
            </a:pPr>
            <a:r>
              <a:rPr lang="en-US" dirty="0" smtClean="0"/>
              <a:t>Create a customized metadata record while working within standardized schemas</a:t>
            </a:r>
          </a:p>
          <a:p>
            <a:endParaRPr lang="en-US" dirty="0" smtClean="0"/>
          </a:p>
          <a:p>
            <a:endParaRPr lang="en-US" dirty="0"/>
          </a:p>
        </p:txBody>
      </p:sp>
      <p:sp>
        <p:nvSpPr>
          <p:cNvPr id="4" name="Title 1"/>
          <p:cNvSpPr txBox="1">
            <a:spLocks/>
          </p:cNvSpPr>
          <p:nvPr/>
        </p:nvSpPr>
        <p:spPr>
          <a:xfrm>
            <a:off x="457200" y="274638"/>
            <a:ext cx="7467600" cy="1143000"/>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smtClean="0"/>
              <a:t>Namespaces</a:t>
            </a:r>
            <a:endParaRPr lang="en-US" dirty="0"/>
          </a:p>
        </p:txBody>
      </p:sp>
    </p:spTree>
    <p:extLst>
      <p:ext uri="{BB962C8B-B14F-4D97-AF65-F5344CB8AC3E}">
        <p14:creationId xmlns:p14="http://schemas.microsoft.com/office/powerpoint/2010/main" val="886336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Definition</a:t>
            </a:r>
            <a:endParaRPr lang="en-US" dirty="0"/>
          </a:p>
        </p:txBody>
      </p:sp>
      <p:sp>
        <p:nvSpPr>
          <p:cNvPr id="4" name="Content Placeholder 3"/>
          <p:cNvSpPr>
            <a:spLocks noGrp="1"/>
          </p:cNvSpPr>
          <p:nvPr>
            <p:ph idx="1"/>
          </p:nvPr>
        </p:nvSpPr>
        <p:spPr>
          <a:xfrm>
            <a:off x="457200" y="1310508"/>
            <a:ext cx="7467600" cy="2098997"/>
          </a:xfrm>
          <a:ln>
            <a:solidFill>
              <a:schemeClr val="tx1"/>
            </a:solidFill>
          </a:ln>
        </p:spPr>
        <p:txBody>
          <a:bodyPr>
            <a:normAutofit fontScale="70000" lnSpcReduction="20000"/>
          </a:bodyPr>
          <a:lstStyle/>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dc_qual:qualifieddc</a:t>
            </a:r>
            <a:r>
              <a:rPr lang="en-US" dirty="0">
                <a:solidFill>
                  <a:schemeClr val="accent3">
                    <a:lumMod val="20000"/>
                    <a:lumOff val="80000"/>
                  </a:schemeClr>
                </a:solidFill>
              </a:rPr>
              <a:t> </a:t>
            </a:r>
            <a:r>
              <a:rPr lang="en-US" dirty="0" smtClean="0"/>
              <a:t> </a:t>
            </a:r>
            <a:r>
              <a:rPr lang="en-US" dirty="0" err="1" smtClean="0">
                <a:solidFill>
                  <a:schemeClr val="accent2"/>
                </a:solidFill>
              </a:rPr>
              <a:t>xsi</a:t>
            </a:r>
            <a:r>
              <a:rPr lang="en-US" dirty="0" err="1">
                <a:solidFill>
                  <a:schemeClr val="accent2"/>
                </a:solidFill>
              </a:rPr>
              <a:t>:schemaLocation</a:t>
            </a:r>
            <a:r>
              <a:rPr lang="en-US" dirty="0">
                <a:solidFill>
                  <a:schemeClr val="accent2"/>
                </a:solidFill>
              </a:rPr>
              <a:t>=</a:t>
            </a:r>
            <a:r>
              <a:rPr lang="en-US" dirty="0">
                <a:solidFill>
                  <a:schemeClr val="accent1"/>
                </a:solidFill>
              </a:rPr>
              <a:t>"http://</a:t>
            </a:r>
            <a:r>
              <a:rPr lang="en-US" dirty="0" err="1">
                <a:solidFill>
                  <a:schemeClr val="accent1"/>
                </a:solidFill>
              </a:rPr>
              <a:t>digital.library.wisc.edu</a:t>
            </a:r>
            <a:r>
              <a:rPr lang="en-US" dirty="0">
                <a:solidFill>
                  <a:schemeClr val="accent1"/>
                </a:solidFill>
              </a:rPr>
              <a:t>/1711.dl/DC-DPLA http://</a:t>
            </a:r>
            <a:r>
              <a:rPr lang="en-US" dirty="0" err="1">
                <a:solidFill>
                  <a:schemeClr val="accent1"/>
                </a:solidFill>
              </a:rPr>
              <a:t>digital.library.wisc.edu</a:t>
            </a:r>
            <a:r>
              <a:rPr lang="en-US" dirty="0">
                <a:solidFill>
                  <a:schemeClr val="accent1"/>
                </a:solidFill>
              </a:rPr>
              <a:t>/1711.dl/DC-DPLA-Schema</a:t>
            </a:r>
            <a:r>
              <a:rPr lang="en-US" dirty="0"/>
              <a:t>"</a:t>
            </a:r>
            <a:r>
              <a:rPr lang="en-US" dirty="0">
                <a:solidFill>
                  <a:schemeClr val="accent3">
                    <a:lumMod val="20000"/>
                    <a:lumOff val="80000"/>
                  </a:schemeClr>
                </a:solidFill>
              </a:rPr>
              <a:t>&gt;</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dc:title</a:t>
            </a:r>
            <a:r>
              <a:rPr lang="en-US" dirty="0">
                <a:solidFill>
                  <a:schemeClr val="accent3">
                    <a:lumMod val="20000"/>
                    <a:lumOff val="80000"/>
                  </a:schemeClr>
                </a:solidFill>
              </a:rPr>
              <a:t>&gt;</a:t>
            </a:r>
          </a:p>
          <a:p>
            <a:pPr marL="36576" indent="0">
              <a:buNone/>
            </a:pPr>
            <a:r>
              <a:rPr lang="en-US" dirty="0">
                <a:solidFill>
                  <a:schemeClr val="accent5">
                    <a:lumMod val="60000"/>
                    <a:lumOff val="40000"/>
                  </a:schemeClr>
                </a:solidFill>
              </a:rPr>
              <a:t>Construction of the </a:t>
            </a:r>
            <a:r>
              <a:rPr lang="en-US" dirty="0" err="1">
                <a:solidFill>
                  <a:schemeClr val="accent5">
                    <a:lumMod val="60000"/>
                    <a:lumOff val="40000"/>
                  </a:schemeClr>
                </a:solidFill>
              </a:rPr>
              <a:t>Soo</a:t>
            </a:r>
            <a:r>
              <a:rPr lang="en-US" dirty="0">
                <a:solidFill>
                  <a:schemeClr val="accent5">
                    <a:lumMod val="60000"/>
                    <a:lumOff val="40000"/>
                  </a:schemeClr>
                </a:solidFill>
              </a:rPr>
              <a:t> Line ore dock in Ashland, Wisconsin</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dc:title</a:t>
            </a:r>
            <a:r>
              <a:rPr lang="en-US" dirty="0" smtClean="0">
                <a:solidFill>
                  <a:schemeClr val="accent3">
                    <a:lumMod val="20000"/>
                    <a:lumOff val="80000"/>
                  </a:schemeClr>
                </a:solidFill>
              </a:rPr>
              <a:t>&gt;</a:t>
            </a:r>
            <a:r>
              <a:rPr lang="mr-IN" dirty="0" smtClean="0">
                <a:solidFill>
                  <a:schemeClr val="accent3">
                    <a:lumMod val="20000"/>
                    <a:lumOff val="80000"/>
                  </a:schemeClr>
                </a:solidFill>
              </a:rPr>
              <a:t>…</a:t>
            </a:r>
            <a:endParaRPr lang="en-US" dirty="0">
              <a:solidFill>
                <a:schemeClr val="accent3">
                  <a:lumMod val="20000"/>
                  <a:lumOff val="80000"/>
                </a:schemeClr>
              </a:solidFill>
            </a:endParaRPr>
          </a:p>
        </p:txBody>
      </p:sp>
      <p:sp>
        <p:nvSpPr>
          <p:cNvPr id="5" name="Content Placeholder 3"/>
          <p:cNvSpPr txBox="1">
            <a:spLocks/>
          </p:cNvSpPr>
          <p:nvPr/>
        </p:nvSpPr>
        <p:spPr>
          <a:xfrm>
            <a:off x="457200" y="3699197"/>
            <a:ext cx="7467600" cy="2963815"/>
          </a:xfrm>
          <a:prstGeom prst="rect">
            <a:avLst/>
          </a:prstGeom>
          <a:ln>
            <a:solidFill>
              <a:schemeClr val="tx1"/>
            </a:solidFill>
          </a:ln>
        </p:spPr>
        <p:txBody>
          <a:bodyPr vert="horz">
            <a:normAutofit fontScale="775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xs:element</a:t>
            </a:r>
            <a:r>
              <a:rPr lang="en-US" dirty="0">
                <a:solidFill>
                  <a:schemeClr val="accent3">
                    <a:lumMod val="20000"/>
                    <a:lumOff val="80000"/>
                  </a:schemeClr>
                </a:solidFill>
              </a:rPr>
              <a:t> </a:t>
            </a:r>
            <a:r>
              <a:rPr lang="en-US" dirty="0">
                <a:solidFill>
                  <a:schemeClr val="accent2"/>
                </a:solidFill>
              </a:rPr>
              <a:t>name=</a:t>
            </a:r>
            <a:r>
              <a:rPr lang="en-US" dirty="0">
                <a:solidFill>
                  <a:schemeClr val="accent1"/>
                </a:solidFill>
              </a:rPr>
              <a:t>"title" </a:t>
            </a:r>
            <a:r>
              <a:rPr lang="en-US" dirty="0">
                <a:solidFill>
                  <a:srgbClr val="CCAF0A"/>
                </a:solidFill>
              </a:rPr>
              <a:t>type=</a:t>
            </a:r>
            <a:r>
              <a:rPr lang="en-US" dirty="0">
                <a:solidFill>
                  <a:srgbClr val="6EA0B0"/>
                </a:solidFill>
              </a:rPr>
              <a:t>"</a:t>
            </a:r>
            <a:r>
              <a:rPr lang="en-US" dirty="0" err="1">
                <a:solidFill>
                  <a:srgbClr val="6EA0B0"/>
                </a:solidFill>
              </a:rPr>
              <a:t>elementType</a:t>
            </a:r>
            <a:r>
              <a:rPr lang="en-US" dirty="0">
                <a:solidFill>
                  <a:srgbClr val="6EA0B0"/>
                </a:solidFill>
              </a:rPr>
              <a:t>"</a:t>
            </a:r>
            <a:r>
              <a:rPr lang="en-US" dirty="0">
                <a:solidFill>
                  <a:schemeClr val="accent3">
                    <a:lumMod val="20000"/>
                    <a:lumOff val="80000"/>
                  </a:schemeClr>
                </a:solidFill>
              </a:rPr>
              <a:t>/&gt;</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xs:element</a:t>
            </a:r>
            <a:r>
              <a:rPr lang="en-US" dirty="0">
                <a:solidFill>
                  <a:schemeClr val="accent3">
                    <a:lumMod val="20000"/>
                    <a:lumOff val="80000"/>
                  </a:schemeClr>
                </a:solidFill>
              </a:rPr>
              <a:t> </a:t>
            </a:r>
            <a:r>
              <a:rPr lang="en-US" dirty="0">
                <a:solidFill>
                  <a:srgbClr val="CCAF0A"/>
                </a:solidFill>
              </a:rPr>
              <a:t>name=</a:t>
            </a:r>
            <a:r>
              <a:rPr lang="en-US" dirty="0">
                <a:solidFill>
                  <a:srgbClr val="6EA0B0"/>
                </a:solidFill>
              </a:rPr>
              <a:t>"creator" </a:t>
            </a:r>
            <a:r>
              <a:rPr lang="en-US" dirty="0">
                <a:solidFill>
                  <a:srgbClr val="CCAF0A"/>
                </a:solidFill>
              </a:rPr>
              <a:t>type=</a:t>
            </a:r>
            <a:r>
              <a:rPr lang="en-US" dirty="0">
                <a:solidFill>
                  <a:srgbClr val="6EA0B0"/>
                </a:solidFill>
              </a:rPr>
              <a:t>"</a:t>
            </a:r>
            <a:r>
              <a:rPr lang="en-US" dirty="0" err="1">
                <a:solidFill>
                  <a:srgbClr val="6EA0B0"/>
                </a:solidFill>
              </a:rPr>
              <a:t>elementType</a:t>
            </a:r>
            <a:r>
              <a:rPr lang="en-US" dirty="0">
                <a:solidFill>
                  <a:srgbClr val="6EA0B0"/>
                </a:solidFill>
              </a:rPr>
              <a:t>"</a:t>
            </a:r>
            <a:r>
              <a:rPr lang="en-US" dirty="0">
                <a:solidFill>
                  <a:schemeClr val="accent3">
                    <a:lumMod val="20000"/>
                    <a:lumOff val="80000"/>
                  </a:schemeClr>
                </a:solidFill>
              </a:rPr>
              <a:t>/&gt;</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xs:element</a:t>
            </a:r>
            <a:r>
              <a:rPr lang="en-US" dirty="0">
                <a:solidFill>
                  <a:schemeClr val="accent3">
                    <a:lumMod val="20000"/>
                    <a:lumOff val="80000"/>
                  </a:schemeClr>
                </a:solidFill>
              </a:rPr>
              <a:t> </a:t>
            </a:r>
            <a:r>
              <a:rPr lang="en-US" dirty="0">
                <a:solidFill>
                  <a:srgbClr val="CCAF0A"/>
                </a:solidFill>
              </a:rPr>
              <a:t>name=</a:t>
            </a:r>
            <a:r>
              <a:rPr lang="en-US" dirty="0">
                <a:solidFill>
                  <a:srgbClr val="6EA0B0"/>
                </a:solidFill>
              </a:rPr>
              <a:t>"subject" </a:t>
            </a:r>
            <a:r>
              <a:rPr lang="en-US" dirty="0">
                <a:solidFill>
                  <a:srgbClr val="CCAF0A"/>
                </a:solidFill>
              </a:rPr>
              <a:t>type=</a:t>
            </a:r>
            <a:r>
              <a:rPr lang="en-US" dirty="0">
                <a:solidFill>
                  <a:srgbClr val="6EA0B0"/>
                </a:solidFill>
              </a:rPr>
              <a:t>"</a:t>
            </a:r>
            <a:r>
              <a:rPr lang="en-US" dirty="0" err="1">
                <a:solidFill>
                  <a:srgbClr val="6EA0B0"/>
                </a:solidFill>
              </a:rPr>
              <a:t>elementType</a:t>
            </a:r>
            <a:r>
              <a:rPr lang="en-US" dirty="0">
                <a:solidFill>
                  <a:srgbClr val="6EA0B0"/>
                </a:solidFill>
              </a:rPr>
              <a:t>"</a:t>
            </a:r>
            <a:r>
              <a:rPr lang="en-US" dirty="0">
                <a:solidFill>
                  <a:schemeClr val="accent3">
                    <a:lumMod val="20000"/>
                    <a:lumOff val="80000"/>
                  </a:schemeClr>
                </a:solidFill>
              </a:rPr>
              <a:t>/</a:t>
            </a:r>
            <a:r>
              <a:rPr lang="en-US" dirty="0" smtClean="0">
                <a:solidFill>
                  <a:schemeClr val="accent3">
                    <a:lumMod val="20000"/>
                    <a:lumOff val="80000"/>
                  </a:schemeClr>
                </a:solidFill>
              </a:rPr>
              <a:t>&gt;</a:t>
            </a:r>
          </a:p>
          <a:p>
            <a:pPr marL="36576" indent="0">
              <a:buNone/>
            </a:pPr>
            <a:r>
              <a:rPr lang="mr-IN" dirty="0" smtClean="0">
                <a:solidFill>
                  <a:schemeClr val="accent3">
                    <a:lumMod val="20000"/>
                    <a:lumOff val="80000"/>
                  </a:schemeClr>
                </a:solidFill>
              </a:rPr>
              <a:t>…</a:t>
            </a:r>
            <a:endParaRPr lang="en-US" dirty="0" smtClean="0">
              <a:solidFill>
                <a:schemeClr val="accent3">
                  <a:lumMod val="20000"/>
                  <a:lumOff val="80000"/>
                </a:schemeClr>
              </a:solidFill>
            </a:endParaRP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xs:choice</a:t>
            </a:r>
            <a:r>
              <a:rPr lang="en-US" dirty="0">
                <a:solidFill>
                  <a:schemeClr val="accent3">
                    <a:lumMod val="20000"/>
                    <a:lumOff val="80000"/>
                  </a:schemeClr>
                </a:solidFill>
              </a:rPr>
              <a:t> </a:t>
            </a:r>
            <a:r>
              <a:rPr lang="en-US" dirty="0" err="1">
                <a:solidFill>
                  <a:srgbClr val="CCAF0A"/>
                </a:solidFill>
              </a:rPr>
              <a:t>minOccurs</a:t>
            </a:r>
            <a:r>
              <a:rPr lang="en-US" dirty="0">
                <a:solidFill>
                  <a:srgbClr val="CCAF0A"/>
                </a:solidFill>
              </a:rPr>
              <a:t>=</a:t>
            </a:r>
            <a:r>
              <a:rPr lang="en-US" dirty="0">
                <a:solidFill>
                  <a:srgbClr val="6EA0B0"/>
                </a:solidFill>
              </a:rPr>
              <a:t>"0"</a:t>
            </a:r>
            <a:r>
              <a:rPr lang="en-US" dirty="0">
                <a:solidFill>
                  <a:schemeClr val="accent3">
                    <a:lumMod val="20000"/>
                    <a:lumOff val="80000"/>
                  </a:schemeClr>
                </a:solidFill>
              </a:rPr>
              <a:t> </a:t>
            </a:r>
            <a:r>
              <a:rPr lang="en-US" dirty="0" err="1">
                <a:solidFill>
                  <a:srgbClr val="CCAF0A"/>
                </a:solidFill>
              </a:rPr>
              <a:t>maxOccurs</a:t>
            </a:r>
            <a:r>
              <a:rPr lang="en-US" dirty="0" smtClean="0">
                <a:solidFill>
                  <a:srgbClr val="CCAF0A"/>
                </a:solidFill>
              </a:rPr>
              <a:t>=</a:t>
            </a:r>
            <a:r>
              <a:rPr lang="en-US" dirty="0" smtClean="0">
                <a:solidFill>
                  <a:srgbClr val="6EA0B0"/>
                </a:solidFill>
              </a:rPr>
              <a:t>"unbounded"</a:t>
            </a:r>
            <a:r>
              <a:rPr lang="en-US" dirty="0">
                <a:solidFill>
                  <a:schemeClr val="accent3">
                    <a:lumMod val="20000"/>
                    <a:lumOff val="80000"/>
                  </a:schemeClr>
                </a:solidFill>
              </a:rPr>
              <a:t>&gt;</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xs:element</a:t>
            </a:r>
            <a:r>
              <a:rPr lang="en-US" dirty="0">
                <a:solidFill>
                  <a:schemeClr val="accent3">
                    <a:lumMod val="20000"/>
                    <a:lumOff val="80000"/>
                  </a:schemeClr>
                </a:solidFill>
              </a:rPr>
              <a:t> </a:t>
            </a:r>
            <a:r>
              <a:rPr lang="en-US" dirty="0">
                <a:solidFill>
                  <a:srgbClr val="CCAF0A"/>
                </a:solidFill>
              </a:rPr>
              <a:t>ref=</a:t>
            </a:r>
            <a:r>
              <a:rPr lang="en-US" dirty="0">
                <a:solidFill>
                  <a:srgbClr val="6EA0B0"/>
                </a:solidFill>
              </a:rPr>
              <a:t>"title"</a:t>
            </a:r>
            <a:r>
              <a:rPr lang="en-US" dirty="0">
                <a:solidFill>
                  <a:schemeClr val="accent3">
                    <a:lumMod val="20000"/>
                    <a:lumOff val="80000"/>
                  </a:schemeClr>
                </a:solidFill>
              </a:rPr>
              <a:t>/&gt;</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xs:element</a:t>
            </a:r>
            <a:r>
              <a:rPr lang="en-US" dirty="0">
                <a:solidFill>
                  <a:schemeClr val="accent3">
                    <a:lumMod val="20000"/>
                    <a:lumOff val="80000"/>
                  </a:schemeClr>
                </a:solidFill>
              </a:rPr>
              <a:t> </a:t>
            </a:r>
            <a:r>
              <a:rPr lang="en-US" dirty="0">
                <a:solidFill>
                  <a:srgbClr val="CCAF0A"/>
                </a:solidFill>
              </a:rPr>
              <a:t>ref=</a:t>
            </a:r>
            <a:r>
              <a:rPr lang="en-US" dirty="0">
                <a:solidFill>
                  <a:srgbClr val="6EA0B0"/>
                </a:solidFill>
              </a:rPr>
              <a:t>"creator"</a:t>
            </a:r>
            <a:r>
              <a:rPr lang="en-US" dirty="0">
                <a:solidFill>
                  <a:schemeClr val="accent3">
                    <a:lumMod val="20000"/>
                    <a:lumOff val="80000"/>
                  </a:schemeClr>
                </a:solidFill>
              </a:rPr>
              <a:t>/&gt;</a:t>
            </a:r>
          </a:p>
          <a:p>
            <a:pPr marL="36576" indent="0">
              <a:buNone/>
            </a:pPr>
            <a:r>
              <a:rPr lang="en-US" dirty="0">
                <a:solidFill>
                  <a:schemeClr val="accent3">
                    <a:lumMod val="20000"/>
                    <a:lumOff val="80000"/>
                  </a:schemeClr>
                </a:solidFill>
              </a:rPr>
              <a:t>&lt;</a:t>
            </a:r>
            <a:r>
              <a:rPr lang="en-US" dirty="0" err="1">
                <a:solidFill>
                  <a:schemeClr val="accent3">
                    <a:lumMod val="20000"/>
                    <a:lumOff val="80000"/>
                  </a:schemeClr>
                </a:solidFill>
              </a:rPr>
              <a:t>xs:element</a:t>
            </a:r>
            <a:r>
              <a:rPr lang="en-US" dirty="0">
                <a:solidFill>
                  <a:schemeClr val="accent3">
                    <a:lumMod val="20000"/>
                    <a:lumOff val="80000"/>
                  </a:schemeClr>
                </a:solidFill>
              </a:rPr>
              <a:t> </a:t>
            </a:r>
            <a:r>
              <a:rPr lang="en-US" dirty="0">
                <a:solidFill>
                  <a:srgbClr val="CCAF0A"/>
                </a:solidFill>
              </a:rPr>
              <a:t>ref=</a:t>
            </a:r>
            <a:r>
              <a:rPr lang="en-US" dirty="0">
                <a:solidFill>
                  <a:srgbClr val="6EA0B0"/>
                </a:solidFill>
              </a:rPr>
              <a:t>"subject"</a:t>
            </a:r>
            <a:r>
              <a:rPr lang="en-US" dirty="0">
                <a:solidFill>
                  <a:schemeClr val="accent3">
                    <a:lumMod val="20000"/>
                    <a:lumOff val="80000"/>
                  </a:schemeClr>
                </a:solidFill>
              </a:rPr>
              <a:t>/&gt;</a:t>
            </a:r>
          </a:p>
          <a:p>
            <a:pPr marL="36576" indent="0">
              <a:buNone/>
            </a:pPr>
            <a:endParaRPr lang="en-US" dirty="0">
              <a:solidFill>
                <a:schemeClr val="accent3">
                  <a:lumMod val="20000"/>
                  <a:lumOff val="80000"/>
                </a:schemeClr>
              </a:solidFill>
            </a:endParaRPr>
          </a:p>
        </p:txBody>
      </p:sp>
    </p:spTree>
    <p:extLst>
      <p:ext uri="{BB962C8B-B14F-4D97-AF65-F5344CB8AC3E}">
        <p14:creationId xmlns:p14="http://schemas.microsoft.com/office/powerpoint/2010/main" val="3231149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Share Metadata?</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a:t>Federated Searching</a:t>
            </a:r>
          </a:p>
          <a:p>
            <a:pPr lvl="1"/>
            <a:r>
              <a:rPr lang="en-US" dirty="0"/>
              <a:t>Lets search all these datasets at the same time!</a:t>
            </a:r>
          </a:p>
          <a:p>
            <a:pPr lvl="2"/>
            <a:r>
              <a:rPr lang="en-US" dirty="0"/>
              <a:t>One tool searches a bunch of different data sets</a:t>
            </a:r>
          </a:p>
          <a:p>
            <a:pPr lvl="2"/>
            <a:r>
              <a:rPr lang="en-US" dirty="0"/>
              <a:t>Don’t have to all be consistent or use the same standard</a:t>
            </a:r>
          </a:p>
          <a:p>
            <a:pPr lvl="2"/>
            <a:r>
              <a:rPr lang="en-US" dirty="0"/>
              <a:t>Data is always up to date</a:t>
            </a:r>
          </a:p>
          <a:p>
            <a:pPr lvl="2"/>
            <a:r>
              <a:rPr lang="en-US" dirty="0"/>
              <a:t>Slow searching</a:t>
            </a:r>
          </a:p>
          <a:p>
            <a:pPr lvl="2"/>
            <a:r>
              <a:rPr lang="en-US" dirty="0"/>
              <a:t>Relevance in difficult or impossible to </a:t>
            </a:r>
            <a:r>
              <a:rPr lang="en-US" dirty="0" smtClean="0"/>
              <a:t>determine</a:t>
            </a:r>
          </a:p>
          <a:p>
            <a:r>
              <a:rPr lang="en-US" dirty="0" smtClean="0"/>
              <a:t>Aggregation</a:t>
            </a:r>
          </a:p>
          <a:p>
            <a:pPr lvl="1"/>
            <a:r>
              <a:rPr lang="en-US" dirty="0" smtClean="0"/>
              <a:t>Lets put all our records together!</a:t>
            </a:r>
          </a:p>
          <a:p>
            <a:pPr lvl="2"/>
            <a:r>
              <a:rPr lang="en-US" dirty="0" smtClean="0"/>
              <a:t>Fast Searching</a:t>
            </a:r>
          </a:p>
          <a:p>
            <a:pPr lvl="2"/>
            <a:r>
              <a:rPr lang="en-US" dirty="0" smtClean="0"/>
              <a:t>Records need to be consistent and same data structure</a:t>
            </a:r>
          </a:p>
          <a:p>
            <a:pPr lvl="2"/>
            <a:r>
              <a:rPr lang="en-US" dirty="0" smtClean="0"/>
              <a:t>Records in the aggregation need to be periodically updated</a:t>
            </a:r>
          </a:p>
        </p:txBody>
      </p:sp>
    </p:spTree>
    <p:extLst>
      <p:ext uri="{BB962C8B-B14F-4D97-AF65-F5344CB8AC3E}">
        <p14:creationId xmlns:p14="http://schemas.microsoft.com/office/powerpoint/2010/main" val="2734363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42046"/>
            <a:ext cx="8210521" cy="1143000"/>
          </a:xfrm>
        </p:spPr>
        <p:txBody>
          <a:bodyPr>
            <a:normAutofit fontScale="90000"/>
          </a:bodyPr>
          <a:lstStyle/>
          <a:p>
            <a:r>
              <a:rPr lang="en-US" dirty="0" smtClean="0"/>
              <a:t>Open Archives Initiative Protocol for Metadata Harvesting (OAI-PMH)</a:t>
            </a:r>
            <a:endParaRPr lang="en-US" dirty="0"/>
          </a:p>
        </p:txBody>
      </p:sp>
      <p:sp>
        <p:nvSpPr>
          <p:cNvPr id="3" name="Content Placeholder 2"/>
          <p:cNvSpPr>
            <a:spLocks noGrp="1"/>
          </p:cNvSpPr>
          <p:nvPr>
            <p:ph idx="1"/>
          </p:nvPr>
        </p:nvSpPr>
        <p:spPr>
          <a:xfrm>
            <a:off x="457200" y="2157300"/>
            <a:ext cx="7467600" cy="4525963"/>
          </a:xfrm>
        </p:spPr>
        <p:txBody>
          <a:bodyPr/>
          <a:lstStyle/>
          <a:p>
            <a:r>
              <a:rPr lang="en-US" dirty="0" smtClean="0"/>
              <a:t>OAI-PMH</a:t>
            </a:r>
          </a:p>
          <a:p>
            <a:pPr lvl="1"/>
            <a:r>
              <a:rPr lang="en-US" dirty="0" smtClean="0"/>
              <a:t>Open Archives Initiative Protocol for Metadata Harvesting</a:t>
            </a:r>
          </a:p>
          <a:p>
            <a:pPr lvl="1"/>
            <a:r>
              <a:rPr lang="en-US" dirty="0" smtClean="0"/>
              <a:t>Two types of participants</a:t>
            </a:r>
          </a:p>
          <a:p>
            <a:pPr lvl="2"/>
            <a:r>
              <a:rPr lang="en-US" dirty="0" smtClean="0"/>
              <a:t>Data Providers</a:t>
            </a:r>
          </a:p>
          <a:p>
            <a:pPr lvl="2"/>
            <a:r>
              <a:rPr lang="en-US" dirty="0" smtClean="0"/>
              <a:t>Harvesters</a:t>
            </a:r>
          </a:p>
          <a:p>
            <a:pPr lvl="1"/>
            <a:r>
              <a:rPr lang="en-US" dirty="0" smtClean="0"/>
              <a:t>Protocol contains directions for how to publish or harvest metadata using HTTP</a:t>
            </a:r>
          </a:p>
          <a:p>
            <a:pPr lvl="2"/>
            <a:r>
              <a:rPr lang="en-US" dirty="0" smtClean="0"/>
              <a:t>Any metadata schema as long as it is in XML</a:t>
            </a:r>
            <a:endParaRPr lang="en-US" dirty="0"/>
          </a:p>
        </p:txBody>
      </p:sp>
    </p:spTree>
    <p:extLst>
      <p:ext uri="{BB962C8B-B14F-4D97-AF65-F5344CB8AC3E}">
        <p14:creationId xmlns:p14="http://schemas.microsoft.com/office/powerpoint/2010/main" val="3874702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2703625"/>
            <a:ext cx="8210521" cy="1143000"/>
          </a:xfrm>
          <a:prstGeom prst="rect">
            <a:avLst/>
          </a:prstGeom>
        </p:spPr>
        <p:txBody>
          <a:bodyPr>
            <a:normAutofit fontScale="90000" lnSpcReduction="200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a:t>https://</a:t>
            </a:r>
            <a:r>
              <a:rPr lang="en-US" dirty="0" err="1"/>
              <a:t>dpla.library.wisc.edu</a:t>
            </a:r>
            <a:r>
              <a:rPr lang="en-US" dirty="0"/>
              <a:t>/provider</a:t>
            </a:r>
          </a:p>
        </p:txBody>
      </p:sp>
      <p:sp>
        <p:nvSpPr>
          <p:cNvPr id="4" name="Title 1"/>
          <p:cNvSpPr txBox="1">
            <a:spLocks/>
          </p:cNvSpPr>
          <p:nvPr/>
        </p:nvSpPr>
        <p:spPr>
          <a:xfrm>
            <a:off x="2303035" y="3078868"/>
            <a:ext cx="2309351" cy="1143000"/>
          </a:xfrm>
          <a:prstGeom prst="rect">
            <a:avLst/>
          </a:prstGeom>
        </p:spPr>
        <p:txBody>
          <a:bodyP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smtClean="0"/>
              <a:t>?verb=</a:t>
            </a:r>
            <a:endParaRPr lang="en-US" dirty="0"/>
          </a:p>
        </p:txBody>
      </p:sp>
      <p:sp>
        <p:nvSpPr>
          <p:cNvPr id="5" name="Title 1"/>
          <p:cNvSpPr txBox="1">
            <a:spLocks/>
          </p:cNvSpPr>
          <p:nvPr/>
        </p:nvSpPr>
        <p:spPr>
          <a:xfrm>
            <a:off x="4018754" y="3078868"/>
            <a:ext cx="3000095" cy="1143000"/>
          </a:xfrm>
          <a:prstGeom prst="rect">
            <a:avLst/>
          </a:prstGeom>
        </p:spPr>
        <p:txBody>
          <a:bodyP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err="1" smtClean="0"/>
              <a:t>ListRecords</a:t>
            </a:r>
            <a:endParaRPr lang="en-US" dirty="0"/>
          </a:p>
        </p:txBody>
      </p:sp>
      <p:sp>
        <p:nvSpPr>
          <p:cNvPr id="6" name="Title 1"/>
          <p:cNvSpPr txBox="1">
            <a:spLocks/>
          </p:cNvSpPr>
          <p:nvPr/>
        </p:nvSpPr>
        <p:spPr>
          <a:xfrm>
            <a:off x="434917" y="3627417"/>
            <a:ext cx="8210521" cy="1143000"/>
          </a:xfrm>
          <a:prstGeom prst="rect">
            <a:avLst/>
          </a:prstGeom>
        </p:spPr>
        <p:txBody>
          <a:bodyP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smtClean="0"/>
              <a:t>&amp;</a:t>
            </a:r>
            <a:r>
              <a:rPr lang="en-US" dirty="0" err="1" smtClean="0"/>
              <a:t>metadataPrefix</a:t>
            </a:r>
            <a:r>
              <a:rPr lang="en-US" dirty="0" smtClean="0"/>
              <a:t>=</a:t>
            </a:r>
            <a:r>
              <a:rPr lang="en-US" dirty="0" err="1" smtClean="0"/>
              <a:t>dpla_dc</a:t>
            </a:r>
            <a:endParaRPr lang="en-US" dirty="0"/>
          </a:p>
        </p:txBody>
      </p:sp>
    </p:spTree>
    <p:extLst>
      <p:ext uri="{BB962C8B-B14F-4D97-AF65-F5344CB8AC3E}">
        <p14:creationId xmlns:p14="http://schemas.microsoft.com/office/powerpoint/2010/main" val="3060617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Crosswalking</a:t>
            </a:r>
            <a:r>
              <a:rPr lang="en-US" dirty="0" smtClean="0"/>
              <a:t> and Mapping</a:t>
            </a:r>
            <a:endParaRPr lang="en-US" dirty="0"/>
          </a:p>
        </p:txBody>
      </p:sp>
      <p:sp>
        <p:nvSpPr>
          <p:cNvPr id="3" name="Content Placeholder 2"/>
          <p:cNvSpPr>
            <a:spLocks noGrp="1"/>
          </p:cNvSpPr>
          <p:nvPr>
            <p:ph idx="1"/>
          </p:nvPr>
        </p:nvSpPr>
        <p:spPr/>
        <p:txBody>
          <a:bodyPr/>
          <a:lstStyle/>
          <a:p>
            <a:r>
              <a:rPr lang="en-US" dirty="0" smtClean="0"/>
              <a:t>In order to </a:t>
            </a:r>
            <a:r>
              <a:rPr lang="en-US" dirty="0" smtClean="0"/>
              <a:t>aggregate or migrate </a:t>
            </a:r>
            <a:r>
              <a:rPr lang="en-US" dirty="0" smtClean="0"/>
              <a:t>you need to translate or </a:t>
            </a:r>
            <a:r>
              <a:rPr lang="en-US" i="1" dirty="0" smtClean="0"/>
              <a:t>crosswalk</a:t>
            </a:r>
            <a:r>
              <a:rPr lang="en-US" dirty="0" smtClean="0"/>
              <a:t> metadata into a common schema</a:t>
            </a:r>
          </a:p>
          <a:p>
            <a:pPr lvl="1"/>
            <a:r>
              <a:rPr lang="en-US" dirty="0" smtClean="0"/>
              <a:t>Often there aren’t 1-1 matches for elements</a:t>
            </a:r>
          </a:p>
          <a:p>
            <a:r>
              <a:rPr lang="en-US" dirty="0" smtClean="0"/>
              <a:t>Mapping is the actual transformation of the records from one format to another</a:t>
            </a:r>
            <a:endParaRPr lang="en-US" dirty="0"/>
          </a:p>
        </p:txBody>
      </p:sp>
    </p:spTree>
    <p:extLst>
      <p:ext uri="{BB962C8B-B14F-4D97-AF65-F5344CB8AC3E}">
        <p14:creationId xmlns:p14="http://schemas.microsoft.com/office/powerpoint/2010/main" val="2478248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Let’s look at DPLA’s crosswalks:</a:t>
            </a:r>
          </a:p>
          <a:p>
            <a:pPr marL="0" indent="0" algn="ctr">
              <a:buNone/>
            </a:pPr>
            <a:r>
              <a:rPr lang="en-US" dirty="0">
                <a:hlinkClick r:id="rId3"/>
              </a:rPr>
              <a:t>http://</a:t>
            </a:r>
            <a:r>
              <a:rPr lang="en-US" dirty="0" smtClean="0">
                <a:hlinkClick r:id="rId3"/>
              </a:rPr>
              <a:t>bit.ly/dpla-MAP4-crosswalk</a:t>
            </a:r>
            <a:r>
              <a:rPr lang="en-US" dirty="0" smtClean="0"/>
              <a:t> </a:t>
            </a:r>
            <a:r>
              <a:rPr lang="en-US" dirty="0"/>
              <a:t>	</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975078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21596</TotalTime>
  <Words>4029</Words>
  <Application>Microsoft Macintosh PowerPoint</Application>
  <PresentationFormat>On-screen Show (4:3)</PresentationFormat>
  <Paragraphs>359</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Application Profiles, Crosswalks, and Metadata Transformation</vt:lpstr>
      <vt:lpstr>Application Profiles</vt:lpstr>
      <vt:lpstr>PowerPoint Presentation</vt:lpstr>
      <vt:lpstr>Schema Definition</vt:lpstr>
      <vt:lpstr>How Do You Share Metadata?</vt:lpstr>
      <vt:lpstr>Open Archives Initiative Protocol for Metadata Harvesting (OAI-PMH)</vt:lpstr>
      <vt:lpstr>PowerPoint Presentation</vt:lpstr>
      <vt:lpstr>Crosswalking and Mapping</vt:lpstr>
      <vt:lpstr>PowerPoint Presentation</vt:lpstr>
      <vt:lpstr>PowerPoint Presentation</vt:lpstr>
      <vt:lpstr>Activity!!</vt:lpstr>
      <vt:lpstr>Dublin Core &amp; MODS</vt:lpstr>
      <vt:lpstr>Dublin Core</vt:lpstr>
      <vt:lpstr>Dublin Core Elements</vt:lpstr>
      <vt:lpstr>“Simple” vs “Qualified”</vt:lpstr>
      <vt:lpstr>Dublin Core Example</vt:lpstr>
      <vt:lpstr>MODS</vt:lpstr>
      <vt:lpstr>PowerPoint Presentation</vt:lpstr>
      <vt:lpstr>MODS example</vt:lpstr>
      <vt:lpstr>Activity!!</vt:lpstr>
      <vt:lpstr>PowerPoint Presentation</vt:lpstr>
      <vt:lpstr>Example</vt:lpstr>
      <vt:lpstr>Example</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Gretchen Gueguen</dc:creator>
  <cp:lastModifiedBy>Gretchen Gueguen</cp:lastModifiedBy>
  <cp:revision>25</cp:revision>
  <dcterms:created xsi:type="dcterms:W3CDTF">2018-08-28T14:05:07Z</dcterms:created>
  <dcterms:modified xsi:type="dcterms:W3CDTF">2018-09-28T15:02:19Z</dcterms:modified>
</cp:coreProperties>
</file>