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emf" ContentType="image/x-emf"/>
  <Default Extension="m4a" ContentType="audio/mp4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19" r:id="rId3"/>
    <p:sldId id="301" r:id="rId5"/>
    <p:sldId id="262" r:id="rId6"/>
    <p:sldId id="297" r:id="rId7"/>
    <p:sldId id="402" r:id="rId8"/>
    <p:sldId id="346" r:id="rId9"/>
    <p:sldId id="367" r:id="rId10"/>
    <p:sldId id="373" r:id="rId11"/>
    <p:sldId id="397" r:id="rId12"/>
    <p:sldId id="348" r:id="rId13"/>
    <p:sldId id="403" r:id="rId14"/>
    <p:sldId id="431" r:id="rId15"/>
    <p:sldId id="347" r:id="rId16"/>
    <p:sldId id="377" r:id="rId17"/>
    <p:sldId id="378" r:id="rId18"/>
    <p:sldId id="349" r:id="rId19"/>
    <p:sldId id="405" r:id="rId20"/>
    <p:sldId id="406" r:id="rId21"/>
    <p:sldId id="407" r:id="rId22"/>
    <p:sldId id="432" r:id="rId23"/>
    <p:sldId id="398" r:id="rId24"/>
    <p:sldId id="423" r:id="rId25"/>
    <p:sldId id="424" r:id="rId26"/>
    <p:sldId id="425" r:id="rId27"/>
    <p:sldId id="426" r:id="rId28"/>
    <p:sldId id="351" r:id="rId29"/>
    <p:sldId id="400" r:id="rId30"/>
    <p:sldId id="401" r:id="rId31"/>
    <p:sldId id="352" r:id="rId32"/>
  </p:sldIdLst>
  <p:sldSz cx="12192000" cy="6858000"/>
  <p:notesSz cx="6858000" cy="9144000"/>
  <p:embeddedFontLst>
    <p:embeddedFont>
      <p:font typeface="微软雅黑" panose="020B0503020204020204" pitchFamily="34" charset="-122"/>
      <p:regular r:id="rId38"/>
    </p:embeddedFont>
    <p:embeddedFont>
      <p:font typeface="Buxton Sketch" panose="03080500000500000004" charset="0"/>
      <p:regular r:id="rId39"/>
    </p:embeddedFont>
    <p:embeddedFont>
      <p:font typeface="Arial Black" panose="020B0A04020102020204" charset="0"/>
      <p:bold r:id="rId40"/>
    </p:embeddedFont>
    <p:embeddedFont>
      <p:font typeface="等线" panose="02010600030101010101" charset="-122"/>
      <p:regular r:id="rId4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ECECEC"/>
    <a:srgbClr val="404040"/>
    <a:srgbClr val="D9D9D9"/>
    <a:srgbClr val="BFBFBF"/>
    <a:srgbClr val="F7F7F7"/>
    <a:srgbClr val="7F7F7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3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6" y="331"/>
      </p:cViewPr>
      <p:guideLst>
        <p:guide orient="horz" pos="2061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customXml" Target="../customXml/item1.xml"/><Relationship Id="rId36" Type="http://schemas.openxmlformats.org/officeDocument/2006/relationships/customXmlProps" Target="../customXml/itemProps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>
            <a:stCxn id="86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2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0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42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41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endCxn id="42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4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1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61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1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9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62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9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59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59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89" idx="3"/>
            <a:endCxn id="62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87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42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42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90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endCxn id="90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92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7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87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endCxn id="152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0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0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1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3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1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0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87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9393551" y="6722264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614680" y="1972310"/>
            <a:ext cx="9519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操作系统课程实践报告</a:t>
            </a:r>
            <a:endParaRPr lang="en-US" altLang="zh-CN" sz="66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4535170" y="3222625"/>
            <a:ext cx="400812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1.1生产者消费者问题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1.2线程并发执行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 rot="11174285" flipH="1">
            <a:off x="311114" y="3515865"/>
            <a:ext cx="190563" cy="6380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1174285" flipH="1">
            <a:off x="262523" y="3881807"/>
            <a:ext cx="860986" cy="331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11174285">
            <a:off x="550844" y="3476915"/>
            <a:ext cx="587028" cy="455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 rot="11174285">
            <a:off x="1067390" y="3905787"/>
            <a:ext cx="112175" cy="112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rot="11174285">
            <a:off x="189132" y="4082061"/>
            <a:ext cx="156349" cy="15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 rot="11174285">
            <a:off x="520660" y="3432549"/>
            <a:ext cx="89295" cy="8929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" name="直接连接符 163"/>
          <p:cNvCxnSpPr/>
          <p:nvPr/>
        </p:nvCxnSpPr>
        <p:spPr>
          <a:xfrm rot="7715704" flipH="1">
            <a:off x="1241519" y="3251529"/>
            <a:ext cx="82782" cy="27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rot="7715704" flipH="1">
            <a:off x="1240610" y="3262361"/>
            <a:ext cx="374020" cy="1440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67" idx="5"/>
          </p:cNvCxnSpPr>
          <p:nvPr/>
        </p:nvCxnSpPr>
        <p:spPr>
          <a:xfrm flipH="1">
            <a:off x="1179445" y="3159215"/>
            <a:ext cx="291937" cy="77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 rot="7715704">
            <a:off x="1471865" y="3132132"/>
            <a:ext cx="48730" cy="4873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7715704">
            <a:off x="1336007" y="3482833"/>
            <a:ext cx="67919" cy="679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7715704">
            <a:off x="1169208" y="3229243"/>
            <a:ext cx="38791" cy="3879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735" y="5283835"/>
            <a:ext cx="436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廖泰宇</a:t>
            </a:r>
            <a:r>
              <a:rPr lang="en-US" altLang="zh-CN"/>
              <a:t>	</a:t>
            </a:r>
            <a:r>
              <a:rPr lang="zh-CN" altLang="en-US"/>
              <a:t>万文晓</a:t>
            </a:r>
            <a:r>
              <a:rPr lang="en-US" altLang="zh-CN"/>
              <a:t>	</a:t>
            </a:r>
            <a:r>
              <a:rPr lang="zh-CN" altLang="en-US"/>
              <a:t>王郁博</a:t>
            </a:r>
            <a:r>
              <a:rPr lang="en-US" altLang="zh-CN"/>
              <a:t>	</a:t>
            </a:r>
            <a:r>
              <a:rPr lang="zh-CN" altLang="en-US"/>
              <a:t>王晗</a:t>
            </a:r>
            <a:endParaRPr lang="zh-CN" altLang="en-US"/>
          </a:p>
          <a:p>
            <a:r>
              <a:rPr lang="zh-CN" altLang="en-US"/>
              <a:t>计算机科学与技术</a:t>
            </a:r>
            <a:r>
              <a:rPr lang="en-US" altLang="zh-CN"/>
              <a:t>2018-1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3914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4580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6021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7089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5654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0660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534626"/>
            <a:ext cx="936625" cy="1210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683935"/>
            <a:ext cx="88265" cy="1049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7326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067280"/>
            <a:ext cx="1203325" cy="433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3891488"/>
            <a:ext cx="133985" cy="854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29760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3851001"/>
            <a:ext cx="435610" cy="286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920" y="3799151"/>
            <a:ext cx="127825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37665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50162" y="3028315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1927" y="3053215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29565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330" y="3843738"/>
            <a:ext cx="732155" cy="722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798" y="2765771"/>
            <a:ext cx="568325" cy="13950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4795388"/>
            <a:ext cx="1080135" cy="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1212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1453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49541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4858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5895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5158" y="4196851"/>
            <a:ext cx="723265" cy="548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2981204"/>
            <a:ext cx="1158240" cy="13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067127"/>
            <a:ext cx="60325" cy="715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252937"/>
            <a:ext cx="540385" cy="745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1714" y="2386549"/>
            <a:ext cx="309245" cy="1758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198" y="3749925"/>
            <a:ext cx="410210" cy="1205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154" y="4226316"/>
            <a:ext cx="387985" cy="88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6852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1066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6416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5667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0692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2532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2413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1901445"/>
            <a:ext cx="653415" cy="589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621216"/>
            <a:ext cx="725805" cy="5276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937" y="2270770"/>
            <a:ext cx="577215" cy="320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5757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732905"/>
            <a:ext cx="344805" cy="53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6478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96" y="346759"/>
            <a:ext cx="656590" cy="13296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872" y="246216"/>
            <a:ext cx="1162050" cy="509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3908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677" y="897710"/>
            <a:ext cx="328930" cy="1172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214" y="784203"/>
            <a:ext cx="726440" cy="457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290403"/>
            <a:ext cx="941070" cy="395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57358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2557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57580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5036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963" y="2342469"/>
            <a:ext cx="519430" cy="614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481" y="222046"/>
            <a:ext cx="966470" cy="372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666872"/>
            <a:ext cx="309245" cy="9975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7186" y="1283655"/>
            <a:ext cx="969645" cy="237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634223"/>
            <a:ext cx="511810" cy="648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466886"/>
            <a:ext cx="497205" cy="789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247" y="3720326"/>
            <a:ext cx="845820" cy="452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7235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0251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5823121"/>
            <a:ext cx="1468120" cy="38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4868463"/>
            <a:ext cx="731520" cy="868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368" y="4836186"/>
            <a:ext cx="307340" cy="924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3817770"/>
            <a:ext cx="534670" cy="1208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3736460"/>
            <a:ext cx="1022985" cy="4743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2160" y="4264857"/>
            <a:ext cx="494665" cy="790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8824" y="5110236"/>
            <a:ext cx="996315" cy="3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320" y="5168192"/>
            <a:ext cx="288290" cy="590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209211"/>
            <a:ext cx="556895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666418"/>
            <a:ext cx="1330960" cy="150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193" y="4791280"/>
            <a:ext cx="250825" cy="6057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156330"/>
            <a:ext cx="101282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933" y="4766715"/>
            <a:ext cx="1209040" cy="329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80244" y="4883042"/>
            <a:ext cx="697865" cy="939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583446"/>
            <a:ext cx="1211580" cy="2514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422189"/>
            <a:ext cx="955675" cy="13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614353"/>
            <a:ext cx="13970" cy="844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590326"/>
            <a:ext cx="1146810" cy="397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118" y="1307894"/>
            <a:ext cx="260985" cy="10833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307894"/>
            <a:ext cx="1174750" cy="492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490644"/>
            <a:ext cx="96774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1800718"/>
            <a:ext cx="1336040" cy="713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384283"/>
            <a:ext cx="1753870" cy="130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413514"/>
            <a:ext cx="630555" cy="58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606" y="851095"/>
            <a:ext cx="838200" cy="676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322521"/>
            <a:ext cx="234950" cy="1188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668135"/>
            <a:ext cx="941070" cy="647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963" y="2170384"/>
            <a:ext cx="1111250" cy="17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709333"/>
            <a:ext cx="558165" cy="57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76" y="1685226"/>
            <a:ext cx="529590" cy="408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369" y="1425269"/>
            <a:ext cx="1019810" cy="68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6826" y="2321233"/>
            <a:ext cx="795655" cy="28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416" y="1466886"/>
            <a:ext cx="454660" cy="1100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2759792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666139"/>
            <a:ext cx="1210310" cy="414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3967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4748858"/>
            <a:ext cx="570230" cy="975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499224"/>
            <a:ext cx="787400" cy="348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487858"/>
            <a:ext cx="733425" cy="370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521" y="3834958"/>
            <a:ext cx="1372870" cy="962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336576"/>
            <a:ext cx="570865" cy="1270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1957937"/>
            <a:ext cx="2630311" cy="26303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2</a:t>
            </a:r>
            <a:endParaRPr lang="en-US" altLang="zh-CN" sz="12000" dirty="0">
              <a:latin typeface="24 LED" panose="020B06030503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0640" y="5258435"/>
            <a:ext cx="7031355" cy="829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sz="4800">
                <a:latin typeface="+mj-lt"/>
                <a:cs typeface="+mj-lt"/>
              </a:rPr>
              <a:t>生产者消费者-Windows</a:t>
            </a:r>
            <a:endParaRPr sz="4800">
              <a:latin typeface="+mj-lt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915" y="6159500"/>
            <a:ext cx="3728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讲解人：万文晓，王郁博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数据结构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06730" y="1396365"/>
            <a:ext cx="110959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char data[]={'</a:t>
            </a:r>
            <a:r>
              <a:rPr lang="en-US" altLang="zh-CN" sz="1800" kern="100" err="1">
                <a:effectLst/>
                <a:latin typeface="+mn-ea"/>
                <a:cs typeface="+mn-ea"/>
              </a:rPr>
              <a:t>A','B','C','D','E','F','G','H','I','J','K','L','M','N</a:t>
            </a:r>
            <a:r>
              <a:rPr lang="en-US" altLang="zh-CN" sz="1800" kern="100">
                <a:effectLst/>
                <a:latin typeface="+mn-ea"/>
                <a:cs typeface="+mn-ea"/>
              </a:rPr>
              <a:t>'};//14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typedef struct </a:t>
            </a:r>
            <a:r>
              <a:rPr lang="en-US" altLang="zh-CN" sz="1800" kern="100" err="1">
                <a:effectLst/>
                <a:latin typeface="+mn-ea"/>
                <a:cs typeface="+mn-ea"/>
              </a:rPr>
              <a:t>buffer_item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{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    char p;//</a:t>
            </a:r>
            <a:r>
              <a:rPr lang="zh-CN" altLang="zh-CN" sz="1800" kern="100">
                <a:effectLst/>
                <a:latin typeface="+mn-ea"/>
                <a:cs typeface="+mn-ea"/>
              </a:rPr>
              <a:t>字符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    int </a:t>
            </a:r>
            <a:r>
              <a:rPr lang="en-US" altLang="zh-CN" sz="1800" kern="100" err="1">
                <a:effectLst/>
                <a:latin typeface="+mn-ea"/>
                <a:cs typeface="+mn-ea"/>
              </a:rPr>
              <a:t>pn</a:t>
            </a:r>
            <a:r>
              <a:rPr lang="en-US" altLang="zh-CN" sz="1800" kern="100">
                <a:effectLst/>
                <a:latin typeface="+mn-ea"/>
                <a:cs typeface="+mn-ea"/>
              </a:rPr>
              <a:t>=0;//</a:t>
            </a:r>
            <a:r>
              <a:rPr lang="zh-CN" altLang="zh-CN" sz="1800" kern="100">
                <a:effectLst/>
                <a:latin typeface="+mn-ea"/>
                <a:cs typeface="+mn-ea"/>
              </a:rPr>
              <a:t>字符编号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};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 err="1">
                <a:effectLst/>
                <a:latin typeface="+mn-ea"/>
                <a:cs typeface="+mn-ea"/>
              </a:rPr>
              <a:t>buffer_item</a:t>
            </a:r>
            <a:r>
              <a:rPr lang="en-US" altLang="zh-CN" sz="1800" kern="100">
                <a:effectLst/>
                <a:latin typeface="+mn-ea"/>
                <a:cs typeface="+mn-ea"/>
              </a:rPr>
              <a:t> buff;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r>
              <a:rPr lang="en-US" altLang="zh-CN" sz="1800">
                <a:effectLst/>
                <a:latin typeface="+mn-ea"/>
                <a:cs typeface="+mn-ea"/>
              </a:rPr>
              <a:t>queue&lt;</a:t>
            </a:r>
            <a:r>
              <a:rPr lang="en-US" altLang="zh-CN" sz="1800" err="1">
                <a:effectLst/>
                <a:latin typeface="+mn-ea"/>
                <a:cs typeface="+mn-ea"/>
              </a:rPr>
              <a:t>buffer_item</a:t>
            </a:r>
            <a:r>
              <a:rPr lang="en-US" altLang="zh-CN" sz="1800">
                <a:effectLst/>
                <a:latin typeface="+mn-ea"/>
                <a:cs typeface="+mn-ea"/>
              </a:rPr>
              <a:t>&gt; qt      //</a:t>
            </a:r>
            <a:r>
              <a:rPr lang="zh-CN" altLang="en-US" sz="1800">
                <a:effectLst/>
                <a:latin typeface="+mn-ea"/>
                <a:cs typeface="+mn-ea"/>
              </a:rPr>
              <a:t>缓冲区</a:t>
            </a:r>
            <a:endParaRPr lang="en-US" altLang="zh-CN" sz="1800">
              <a:effectLst/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574295" y="1423006"/>
            <a:ext cx="110959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1800" kern="100">
                <a:effectLst/>
                <a:latin typeface="+mn-ea"/>
                <a:cs typeface="+mn-ea"/>
              </a:rPr>
              <a:t>1.</a:t>
            </a:r>
            <a:r>
              <a:rPr lang="zh-CN" altLang="zh-CN" sz="1800" kern="100">
                <a:effectLst/>
                <a:latin typeface="+mn-ea"/>
                <a:cs typeface="+mn-ea"/>
              </a:rPr>
              <a:t>创建</a:t>
            </a:r>
            <a:r>
              <a:rPr lang="en-US" altLang="zh-CN" sz="1800" kern="100">
                <a:effectLst/>
                <a:latin typeface="+mn-ea"/>
                <a:cs typeface="+mn-ea"/>
              </a:rPr>
              <a:t>3</a:t>
            </a:r>
            <a:r>
              <a:rPr lang="zh-CN" altLang="zh-CN" sz="1800" kern="100">
                <a:effectLst/>
                <a:latin typeface="+mn-ea"/>
                <a:cs typeface="+mn-ea"/>
              </a:rPr>
              <a:t>个生产者线程、</a:t>
            </a:r>
            <a:r>
              <a:rPr lang="en-US" altLang="zh-CN" sz="1800" kern="100">
                <a:effectLst/>
                <a:latin typeface="+mn-ea"/>
                <a:cs typeface="+mn-ea"/>
              </a:rPr>
              <a:t>4</a:t>
            </a:r>
            <a:r>
              <a:rPr lang="zh-CN" altLang="zh-CN" sz="1800" kern="100">
                <a:effectLst/>
                <a:latin typeface="+mn-ea"/>
                <a:cs typeface="+mn-ea"/>
              </a:rPr>
              <a:t>个消费者线程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marL="228600" indent="266700" algn="just"/>
            <a:r>
              <a:rPr lang="en-US" altLang="zh-CN" sz="1800" kern="100">
                <a:effectLst/>
                <a:latin typeface="+mn-ea"/>
                <a:cs typeface="+mn-ea"/>
              </a:rPr>
              <a:t>HANDLE </a:t>
            </a:r>
            <a:r>
              <a:rPr lang="en-US" altLang="zh-CN" sz="1800" kern="100" err="1">
                <a:effectLst/>
                <a:latin typeface="+mn-ea"/>
                <a:cs typeface="+mn-ea"/>
              </a:rPr>
              <a:t>hdproducer</a:t>
            </a:r>
            <a:r>
              <a:rPr lang="en-US" altLang="zh-CN" sz="1800" kern="100">
                <a:effectLst/>
                <a:latin typeface="+mn-ea"/>
                <a:cs typeface="+mn-ea"/>
              </a:rPr>
              <a:t>[3];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marL="228600" indent="266700" algn="just"/>
            <a:r>
              <a:rPr lang="en-US" altLang="zh-CN" sz="1800" kern="100">
                <a:effectLst/>
                <a:latin typeface="+mn-ea"/>
                <a:cs typeface="+mn-ea"/>
              </a:rPr>
              <a:t>HANDLE </a:t>
            </a:r>
            <a:r>
              <a:rPr lang="en-US" altLang="zh-CN" sz="1800" kern="100" err="1">
                <a:effectLst/>
                <a:latin typeface="+mn-ea"/>
                <a:cs typeface="+mn-ea"/>
              </a:rPr>
              <a:t>hdconsumer</a:t>
            </a:r>
            <a:r>
              <a:rPr lang="en-US" altLang="zh-CN" sz="1800" kern="100">
                <a:effectLst/>
                <a:latin typeface="+mn-ea"/>
                <a:cs typeface="+mn-ea"/>
              </a:rPr>
              <a:t>[4];</a:t>
            </a:r>
            <a:endParaRPr lang="en-US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2.</a:t>
            </a:r>
            <a:r>
              <a:rPr lang="zh-CN" altLang="zh-CN" sz="1800" kern="100">
                <a:effectLst/>
                <a:latin typeface="+mn-ea"/>
                <a:cs typeface="+mn-ea"/>
              </a:rPr>
              <a:t>设置三个信号量</a:t>
            </a:r>
            <a:r>
              <a:rPr lang="en-US" altLang="zh-CN" sz="1800" kern="100">
                <a:effectLst/>
                <a:latin typeface="+mn-ea"/>
                <a:cs typeface="+mn-ea"/>
              </a:rPr>
              <a:t>mutex</a:t>
            </a:r>
            <a:r>
              <a:rPr lang="zh-CN" altLang="zh-CN" sz="1800" kern="100">
                <a:effectLst/>
                <a:latin typeface="+mn-ea"/>
                <a:cs typeface="+mn-ea"/>
              </a:rPr>
              <a:t>、</a:t>
            </a:r>
            <a:r>
              <a:rPr lang="en-US" altLang="zh-CN" sz="1800" kern="100" err="1">
                <a:effectLst/>
                <a:latin typeface="+mn-ea"/>
                <a:cs typeface="+mn-ea"/>
              </a:rPr>
              <a:t>empt</a:t>
            </a:r>
            <a:r>
              <a:rPr lang="zh-CN" altLang="zh-CN" sz="1800" kern="100">
                <a:effectLst/>
                <a:latin typeface="+mn-ea"/>
                <a:cs typeface="+mn-ea"/>
              </a:rPr>
              <a:t>、</a:t>
            </a:r>
            <a:r>
              <a:rPr lang="en-US" altLang="zh-CN" sz="1800" kern="100">
                <a:effectLst/>
                <a:latin typeface="+mn-ea"/>
                <a:cs typeface="+mn-ea"/>
              </a:rPr>
              <a:t>full</a:t>
            </a:r>
            <a:endParaRPr lang="en-US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       </a:t>
            </a:r>
            <a:r>
              <a:rPr lang="en-US" altLang="zh-CN" sz="1800" kern="100">
                <a:effectLst/>
                <a:latin typeface="+mn-ea"/>
                <a:cs typeface="+mn-ea"/>
              </a:rPr>
              <a:t>mutex = CreateSemaphore(NULL, 1, 1, NULL);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indent="266700" algn="just"/>
            <a:r>
              <a:rPr lang="en-US" altLang="zh-CN" kern="100">
                <a:latin typeface="+mn-ea"/>
                <a:cs typeface="+mn-ea"/>
              </a:rPr>
              <a:t>   </a:t>
            </a:r>
            <a:r>
              <a:rPr lang="en-US" altLang="zh-CN" sz="1800" kern="100">
                <a:effectLst/>
                <a:latin typeface="+mn-ea"/>
                <a:cs typeface="+mn-ea"/>
              </a:rPr>
              <a:t>empt = CreateSemaphore(NULL, N, N, NULL);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indent="266700" algn="just"/>
            <a:r>
              <a:rPr lang="en-US" altLang="zh-CN" sz="1800" kern="100">
                <a:effectLst/>
                <a:latin typeface="+mn-ea"/>
                <a:cs typeface="+mn-ea"/>
              </a:rPr>
              <a:t>   full = CreateSemaphore(NULL, 0, N, NULL);</a:t>
            </a:r>
            <a:endParaRPr lang="en-US" altLang="zh-CN" kern="100"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3.</a:t>
            </a:r>
            <a:r>
              <a:rPr lang="zh-CN" altLang="en-US" kern="100">
                <a:latin typeface="+mn-ea"/>
                <a:cs typeface="+mn-ea"/>
              </a:rPr>
              <a:t>创建进程</a:t>
            </a:r>
            <a:endParaRPr lang="en-US" altLang="zh-CN" kern="100"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CreateThread(NULL,0,producer,(void*)&amp;Numflag1,0, 0);</a:t>
            </a:r>
            <a:endParaRPr lang="en-US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4.</a:t>
            </a:r>
            <a:r>
              <a:rPr lang="zh-CN" altLang="en-US" kern="100">
                <a:latin typeface="+mn-ea"/>
                <a:cs typeface="+mn-ea"/>
              </a:rPr>
              <a:t>进程等待</a:t>
            </a:r>
            <a:endParaRPr lang="en-US" altLang="zh-CN" kern="100"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WaitForMultipleObjects(3,hdproducer,TRUE,INFINITE;</a:t>
            </a:r>
            <a:endParaRPr lang="zh-CN" altLang="en-US" kern="100"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WaitForMultipleObjects(4,hdconsumer,TRUE,INFINITE);</a:t>
            </a:r>
            <a:endParaRPr lang="en-US" altLang="zh-CN" kern="100"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5. PV</a:t>
            </a:r>
            <a:r>
              <a:rPr lang="zh-CN" altLang="en-US" kern="100">
                <a:latin typeface="+mn-ea"/>
                <a:cs typeface="+mn-ea"/>
              </a:rPr>
              <a:t>操作</a:t>
            </a:r>
            <a:endParaRPr lang="en-US" altLang="zh-CN" kern="100"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WaitForSingleObject(mutex, INFINITE);//p(mutex);</a:t>
            </a:r>
            <a:endParaRPr lang="en-US" altLang="zh-CN" kern="100">
              <a:latin typeface="+mn-ea"/>
              <a:cs typeface="+mn-ea"/>
            </a:endParaRPr>
          </a:p>
          <a:p>
            <a:pPr algn="just"/>
            <a:r>
              <a:rPr lang="en-US" altLang="zh-CN" kern="100">
                <a:latin typeface="+mn-ea"/>
                <a:cs typeface="+mn-ea"/>
              </a:rPr>
              <a:t>ReleaseSemaphore(mutex,1,NULL);//v(mutex);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730" y="248920"/>
            <a:ext cx="4379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函数说明</a:t>
            </a:r>
            <a:r>
              <a:rPr lang="en-US" altLang="zh-CN" sz="3200"/>
              <a:t>-Windows API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3050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Windows</a:t>
            </a:r>
            <a:r>
              <a:rPr lang="zh-CN" altLang="en-US" sz="3200"/>
              <a:t>图形化 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06730" y="1396365"/>
            <a:ext cx="11095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利用</a:t>
            </a:r>
            <a:r>
              <a:rPr lang="en-US" altLang="zh-CN"/>
              <a:t>easyx</a:t>
            </a:r>
            <a:r>
              <a:rPr lang="zh-CN" altLang="en-US"/>
              <a:t>插件实现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图形化界面的基础思想是：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在每个生产者或消费线程后读或写过程完成后</a:t>
            </a:r>
            <a:r>
              <a:rPr lang="zh-CN" altLang="en-US"/>
              <a:t>，</a:t>
            </a:r>
            <a:r>
              <a:rPr lang="zh-CN" altLang="en-US" b="1"/>
              <a:t>刷新窗口</a:t>
            </a:r>
            <a:r>
              <a:rPr lang="zh-CN" altLang="en-US"/>
              <a:t>并重新向窗口</a:t>
            </a:r>
            <a:r>
              <a:rPr lang="zh-CN" altLang="en-US" b="1"/>
              <a:t>写入</a:t>
            </a:r>
            <a:r>
              <a:rPr lang="zh-CN" altLang="en-US"/>
              <a:t>当前缓冲区内容与所使用的时间。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在生产者消费者进程全部结束后</a:t>
            </a:r>
            <a:r>
              <a:rPr lang="zh-CN" altLang="en-US"/>
              <a:t>，在窗口中</a:t>
            </a:r>
            <a:r>
              <a:rPr lang="zh-CN" altLang="en-US" b="1"/>
              <a:t>绘制一个按钮</a:t>
            </a:r>
            <a:r>
              <a:rPr lang="zh-CN" altLang="en-US"/>
              <a:t>，若不点击按钮则长久不留在该界面，展现空的缓冲区与总的运行时间。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点击按钮后</a:t>
            </a:r>
            <a:r>
              <a:rPr lang="zh-CN" altLang="en-US"/>
              <a:t>，则</a:t>
            </a:r>
            <a:r>
              <a:rPr lang="zh-CN" altLang="en-US" b="1"/>
              <a:t>退出图形化界面</a:t>
            </a:r>
            <a:r>
              <a:rPr lang="zh-CN" altLang="en-US"/>
              <a:t>，显示控制台界面，可以详细查看每步的运行结果。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3050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Windows</a:t>
            </a:r>
            <a:r>
              <a:rPr lang="zh-CN" altLang="en-US" sz="3200"/>
              <a:t>图形化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06730" y="1396365"/>
            <a:ext cx="110959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部分使用函数展示：</a:t>
            </a:r>
            <a:endParaRPr lang="zh-CN" altLang="en-US"/>
          </a:p>
          <a:p>
            <a:r>
              <a:rPr lang="zh-CN" altLang="en-US"/>
              <a:t>一、</a:t>
            </a:r>
            <a:endParaRPr lang="zh-CN" altLang="en-US"/>
          </a:p>
          <a:p>
            <a:r>
              <a:rPr lang="zh-CN" altLang="en-US"/>
              <a:t>outtextxy(10, 0, s3);	//字符串输出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二、</a:t>
            </a:r>
            <a:endParaRPr lang="zh-CN" altLang="en-US"/>
          </a:p>
          <a:p>
            <a:r>
              <a:rPr lang="zh-CN" altLang="en-US"/>
              <a:t>int r3[]={300,150,350,190};</a:t>
            </a:r>
            <a:r>
              <a:rPr lang="en-US" altLang="zh-CN"/>
              <a:t>	</a:t>
            </a:r>
            <a:r>
              <a:rPr lang="zh-CN" altLang="en-US"/>
              <a:t>//退出按钮的矩形参数：左上x，左上y，右下x，右下y</a:t>
            </a:r>
            <a:endParaRPr lang="zh-CN" altLang="en-US"/>
          </a:p>
          <a:p>
            <a:r>
              <a:rPr lang="zh-CN" altLang="en-US"/>
              <a:t>RECT R3={r3[0],r3[1],r3[2],r3[3]};</a:t>
            </a:r>
            <a:r>
              <a:rPr lang="en-US" altLang="zh-CN"/>
              <a:t>	</a:t>
            </a:r>
            <a:r>
              <a:rPr lang="zh-CN" altLang="en-US"/>
              <a:t>//按钮2的矩形区域</a:t>
            </a:r>
            <a:endParaRPr lang="zh-CN" altLang="en-US"/>
          </a:p>
          <a:p>
            <a:r>
              <a:rPr lang="zh-CN" altLang="en-US"/>
              <a:t>LOGFONT f;</a:t>
            </a:r>
            <a:r>
              <a:rPr lang="en-US" altLang="zh-CN"/>
              <a:t>	//</a:t>
            </a:r>
            <a:r>
              <a:rPr lang="zh-CN" altLang="en-US"/>
              <a:t>字体样式指针</a:t>
            </a:r>
            <a:endParaRPr lang="zh-CN" altLang="en-US"/>
          </a:p>
          <a:p>
            <a:r>
              <a:rPr lang="zh-CN" altLang="en-US"/>
              <a:t>gettextstyle(&amp;f);</a:t>
            </a:r>
            <a:r>
              <a:rPr lang="en-US" altLang="zh-CN"/>
              <a:t>	</a:t>
            </a:r>
            <a:r>
              <a:rPr lang="zh-CN" altLang="en-US"/>
              <a:t>//获取字体样式</a:t>
            </a:r>
            <a:endParaRPr lang="zh-CN" altLang="en-US"/>
          </a:p>
          <a:p>
            <a:r>
              <a:rPr lang="zh-CN" altLang="en-US"/>
              <a:t>_tcscpy(f.lfFaceName,_T("宋体"));</a:t>
            </a:r>
            <a:r>
              <a:rPr lang="en-US" altLang="zh-CN"/>
              <a:t>	</a:t>
            </a:r>
            <a:r>
              <a:rPr lang="zh-CN" altLang="en-US"/>
              <a:t>//设置字体为宋体</a:t>
            </a:r>
            <a:endParaRPr lang="zh-CN" altLang="en-US"/>
          </a:p>
          <a:p>
            <a:r>
              <a:rPr lang="zh-CN" altLang="en-US"/>
              <a:t>f.lfQuality = ANTIALIASED_QUALITY;</a:t>
            </a:r>
            <a:r>
              <a:rPr lang="en-US" altLang="zh-CN"/>
              <a:t>	</a:t>
            </a:r>
            <a:r>
              <a:rPr lang="zh-CN" altLang="en-US"/>
              <a:t>// 设置输出效果为抗锯齿</a:t>
            </a:r>
            <a:endParaRPr lang="zh-CN" altLang="en-US"/>
          </a:p>
          <a:p>
            <a:r>
              <a:rPr lang="zh-CN" altLang="en-US"/>
              <a:t>settextstyle(&amp;f);</a:t>
            </a:r>
            <a:r>
              <a:rPr lang="en-US" altLang="zh-CN"/>
              <a:t>	</a:t>
            </a:r>
            <a:r>
              <a:rPr lang="zh-CN" altLang="en-US"/>
              <a:t>// 设置字体样式</a:t>
            </a:r>
            <a:endParaRPr lang="zh-CN" altLang="en-US"/>
          </a:p>
          <a:p>
            <a:r>
              <a:rPr lang="zh-CN" altLang="en-US"/>
              <a:t>settextcolor(BLACK);</a:t>
            </a:r>
            <a:r>
              <a:rPr lang="en-US" altLang="zh-CN"/>
              <a:t>	</a:t>
            </a:r>
            <a:r>
              <a:rPr lang="zh-CN" altLang="en-US"/>
              <a:t>//BLACK在graphic.h头文件里面被定义为黑色的颜色常量</a:t>
            </a:r>
            <a:endParaRPr lang="zh-CN" altLang="en-US"/>
          </a:p>
          <a:p>
            <a:r>
              <a:rPr lang="zh-CN" altLang="en-US"/>
              <a:t>drawtext("退出",&amp;R3,DT_CENTER | DT_VCENTER | DT_SINGLELINE);</a:t>
            </a:r>
            <a:r>
              <a:rPr lang="en-US" altLang="zh-CN"/>
              <a:t>	</a:t>
            </a:r>
            <a:r>
              <a:rPr lang="zh-CN" altLang="en-US"/>
              <a:t>//在矩形区域R3内输入文字，水平居中，垂直居中，单行显示</a:t>
            </a:r>
            <a:endParaRPr lang="zh-CN" altLang="en-US"/>
          </a:p>
          <a:p>
            <a:r>
              <a:rPr lang="zh-CN" altLang="en-US"/>
              <a:t>setlinecolor(BLACK);</a:t>
            </a:r>
            <a:endParaRPr lang="zh-CN" altLang="en-US"/>
          </a:p>
          <a:p>
            <a:r>
              <a:rPr lang="zh-CN" altLang="en-US"/>
              <a:t>rectangle(r3[0],r3[1],r3[2],r3[3]);	//画矩形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30505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ym typeface="+mn-ea"/>
              </a:rPr>
              <a:t>Windows</a:t>
            </a:r>
            <a:r>
              <a:rPr lang="zh-CN" altLang="en-US" sz="3200">
                <a:sym typeface="+mn-ea"/>
              </a:rPr>
              <a:t>图形化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06730" y="1177925"/>
            <a:ext cx="110959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三、</a:t>
            </a:r>
            <a:endParaRPr lang="zh-CN" altLang="en-US"/>
          </a:p>
          <a:p>
            <a:r>
              <a:rPr lang="zh-CN" altLang="en-US"/>
              <a:t>MOUSEMSG m;</a:t>
            </a:r>
            <a:r>
              <a:rPr lang="en-US" altLang="zh-CN"/>
              <a:t>	</a:t>
            </a:r>
            <a:r>
              <a:rPr lang="zh-CN" altLang="en-US"/>
              <a:t>//鼠标指针</a:t>
            </a:r>
            <a:endParaRPr lang="zh-CN" altLang="en-US"/>
          </a:p>
          <a:p>
            <a:r>
              <a:rPr lang="zh-CN" altLang="en-US"/>
              <a:t>while(1)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m = GetMouseMsg();</a:t>
            </a:r>
            <a:r>
              <a:rPr lang="en-US" altLang="zh-CN"/>
              <a:t>	</a:t>
            </a:r>
            <a:r>
              <a:rPr lang="zh-CN" altLang="en-US"/>
              <a:t>//获取一条鼠标消息</a:t>
            </a:r>
            <a:endParaRPr lang="zh-CN" altLang="en-US"/>
          </a:p>
          <a:p>
            <a:r>
              <a:rPr lang="zh-CN" altLang="en-US"/>
              <a:t>	if(m.uMsg==WM_LBUTTONDOWN)</a:t>
            </a:r>
            <a:r>
              <a:rPr lang="en-US" altLang="zh-CN"/>
              <a:t>	</a:t>
            </a:r>
            <a:r>
              <a:rPr lang="zh-CN" altLang="en-US"/>
              <a:t>//鼠标左键按下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if(m.x&gt;r3[0] &amp;&amp;m.x&lt;r3[2] &amp;&amp;m.y&gt;r3[1] &amp;&amp;m.y&lt;r3[3])</a:t>
            </a:r>
            <a:endParaRPr lang="zh-CN" altLang="en-US"/>
          </a:p>
          <a:p>
            <a:r>
              <a:rPr lang="zh-CN" altLang="en-US"/>
              <a:t>		{	</a:t>
            </a:r>
            <a:endParaRPr lang="zh-CN" altLang="en-US"/>
          </a:p>
          <a:p>
            <a:r>
              <a:rPr lang="zh-CN" altLang="en-US"/>
              <a:t>			m = GetMouseMsg();</a:t>
            </a:r>
            <a:r>
              <a:rPr lang="en-US" altLang="zh-CN"/>
              <a:t>	</a:t>
            </a:r>
            <a:r>
              <a:rPr lang="zh-CN" altLang="en-US"/>
              <a:t>//获取一条鼠标消息</a:t>
            </a:r>
            <a:endParaRPr lang="zh-CN" altLang="en-US"/>
          </a:p>
          <a:p>
            <a:r>
              <a:rPr lang="zh-CN" altLang="en-US"/>
              <a:t>			if(m.uMsg==WM_LBUTTONUP)</a:t>
            </a:r>
            <a:r>
              <a:rPr lang="en-US" altLang="zh-CN"/>
              <a:t>	</a:t>
            </a:r>
            <a:r>
              <a:rPr lang="zh-CN" altLang="en-US"/>
              <a:t>//鼠标左键抬起</a:t>
            </a:r>
            <a:endParaRPr lang="zh-CN" altLang="en-US"/>
          </a:p>
          <a:p>
            <a:r>
              <a:rPr lang="zh-CN" altLang="en-US"/>
              <a:t>			{</a:t>
            </a:r>
            <a:endParaRPr lang="zh-CN" altLang="en-US"/>
          </a:p>
          <a:p>
            <a:r>
              <a:rPr lang="zh-CN" altLang="en-US"/>
              <a:t>				closegraph();</a:t>
            </a:r>
            <a:endParaRPr lang="zh-CN" altLang="en-US"/>
          </a:p>
          <a:p>
            <a:r>
              <a:rPr lang="zh-CN" altLang="en-US"/>
              <a:t>				exit(0);</a:t>
            </a:r>
            <a:endParaRPr lang="zh-CN" altLang="en-US"/>
          </a:p>
          <a:p>
            <a:r>
              <a:rPr lang="zh-CN" altLang="en-US"/>
              <a:t>			}</a:t>
            </a:r>
            <a:endParaRPr lang="zh-CN" altLang="en-US"/>
          </a:p>
          <a:p>
            <a:r>
              <a:rPr lang="zh-CN" altLang="en-US"/>
              <a:t>		}else</a:t>
            </a:r>
            <a:endParaRPr lang="zh-CN" altLang="en-US"/>
          </a:p>
          <a:p>
            <a:r>
              <a:rPr lang="zh-CN" altLang="en-US"/>
              <a:t>		{</a:t>
            </a:r>
            <a:endParaRPr lang="zh-CN" altLang="en-US"/>
          </a:p>
          <a:p>
            <a:r>
              <a:rPr lang="zh-CN" altLang="en-US"/>
              <a:t>			FlushMouseMsgBuffer();</a:t>
            </a:r>
            <a:r>
              <a:rPr lang="en-US" altLang="zh-CN"/>
              <a:t>	</a:t>
            </a:r>
            <a:r>
              <a:rPr lang="zh-CN" altLang="en-US"/>
              <a:t>//单击事件后清空鼠标消息</a:t>
            </a:r>
            <a:endParaRPr lang="zh-CN" altLang="en-US"/>
          </a:p>
          <a:p>
            <a:r>
              <a:rPr lang="zh-CN" altLang="en-US"/>
              <a:t>			//printf("\r\n(%d,%d)",m.x,m.y);</a:t>
            </a:r>
            <a:r>
              <a:rPr lang="en-US" altLang="zh-CN"/>
              <a:t>	</a:t>
            </a:r>
            <a:r>
              <a:rPr lang="zh-CN" altLang="en-US"/>
              <a:t>//打印鼠标坐标，方便调试时确定区域</a:t>
            </a:r>
            <a:endParaRPr lang="zh-CN" altLang="en-US"/>
          </a:p>
          <a:p>
            <a:r>
              <a:rPr lang="zh-CN" altLang="en-US"/>
              <a:t>}}}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3914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4580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6021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7089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5654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0660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534626"/>
            <a:ext cx="936625" cy="1210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683935"/>
            <a:ext cx="88265" cy="1049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7326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067280"/>
            <a:ext cx="1203325" cy="433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3891488"/>
            <a:ext cx="133985" cy="854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29760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3851001"/>
            <a:ext cx="435610" cy="286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920" y="3799151"/>
            <a:ext cx="127825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37665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50162" y="3028315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1927" y="3053215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29565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330" y="3843738"/>
            <a:ext cx="732155" cy="722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798" y="2765771"/>
            <a:ext cx="568325" cy="13950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4795388"/>
            <a:ext cx="1080135" cy="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1212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1453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49541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4858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5895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5158" y="4196851"/>
            <a:ext cx="723265" cy="548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2981204"/>
            <a:ext cx="1158240" cy="13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067127"/>
            <a:ext cx="60325" cy="715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252937"/>
            <a:ext cx="540385" cy="745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1714" y="2386549"/>
            <a:ext cx="309245" cy="1758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198" y="3749925"/>
            <a:ext cx="410210" cy="1205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154" y="4226316"/>
            <a:ext cx="387985" cy="88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6852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1066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6416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5667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0692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2532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2413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1901445"/>
            <a:ext cx="653415" cy="589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621216"/>
            <a:ext cx="725805" cy="5276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937" y="2270770"/>
            <a:ext cx="577215" cy="320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5757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732905"/>
            <a:ext cx="344805" cy="53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6478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96" y="346759"/>
            <a:ext cx="656590" cy="13296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872" y="246216"/>
            <a:ext cx="1162050" cy="509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3908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677" y="897710"/>
            <a:ext cx="328930" cy="1172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214" y="784203"/>
            <a:ext cx="726440" cy="457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290403"/>
            <a:ext cx="941070" cy="395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57358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2557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57580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5036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963" y="2342469"/>
            <a:ext cx="519430" cy="614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481" y="222046"/>
            <a:ext cx="966470" cy="372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666872"/>
            <a:ext cx="309245" cy="9975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7186" y="1283655"/>
            <a:ext cx="969645" cy="237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634223"/>
            <a:ext cx="511810" cy="648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466886"/>
            <a:ext cx="497205" cy="789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247" y="3720326"/>
            <a:ext cx="845820" cy="452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7235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0251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5823121"/>
            <a:ext cx="1468120" cy="38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4868463"/>
            <a:ext cx="731520" cy="868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368" y="4836186"/>
            <a:ext cx="307340" cy="924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3817770"/>
            <a:ext cx="534670" cy="1208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3736460"/>
            <a:ext cx="1022985" cy="4743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2160" y="4264857"/>
            <a:ext cx="494665" cy="790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8824" y="5110236"/>
            <a:ext cx="996315" cy="3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320" y="5168192"/>
            <a:ext cx="288290" cy="590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209211"/>
            <a:ext cx="556895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666418"/>
            <a:ext cx="1330960" cy="150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193" y="4791280"/>
            <a:ext cx="250825" cy="6057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156330"/>
            <a:ext cx="101282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933" y="4766715"/>
            <a:ext cx="1209040" cy="329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80244" y="4883042"/>
            <a:ext cx="697865" cy="939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583446"/>
            <a:ext cx="1211580" cy="2514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422189"/>
            <a:ext cx="955675" cy="13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614353"/>
            <a:ext cx="13970" cy="844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590326"/>
            <a:ext cx="1146810" cy="397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118" y="1307894"/>
            <a:ext cx="260985" cy="10833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307894"/>
            <a:ext cx="1174750" cy="492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490644"/>
            <a:ext cx="96774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1800718"/>
            <a:ext cx="1336040" cy="713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384283"/>
            <a:ext cx="1753870" cy="130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413514"/>
            <a:ext cx="630555" cy="58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606" y="851095"/>
            <a:ext cx="838200" cy="676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322521"/>
            <a:ext cx="234950" cy="1188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668135"/>
            <a:ext cx="941070" cy="647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963" y="2170384"/>
            <a:ext cx="1111250" cy="17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709333"/>
            <a:ext cx="558165" cy="57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76" y="1685226"/>
            <a:ext cx="529590" cy="408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369" y="1425269"/>
            <a:ext cx="1019810" cy="68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6826" y="2321233"/>
            <a:ext cx="795655" cy="28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416" y="1466886"/>
            <a:ext cx="454660" cy="1100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2759792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666139"/>
            <a:ext cx="1210310" cy="414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3967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4748858"/>
            <a:ext cx="570230" cy="975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499224"/>
            <a:ext cx="787400" cy="348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487858"/>
            <a:ext cx="733425" cy="370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521" y="3834958"/>
            <a:ext cx="1372870" cy="962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336576"/>
            <a:ext cx="570865" cy="1270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1957937"/>
            <a:ext cx="2630311" cy="26303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3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5360" y="5258435"/>
            <a:ext cx="7701280" cy="829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sz="4800">
                <a:latin typeface="+mj-lt"/>
                <a:cs typeface="+mj-lt"/>
              </a:rPr>
              <a:t>数独解决方案验证器</a:t>
            </a:r>
            <a:r>
              <a:rPr lang="en-US" sz="4800">
                <a:latin typeface="+mj-lt"/>
                <a:cs typeface="+mj-lt"/>
              </a:rPr>
              <a:t>-Linux</a:t>
            </a:r>
            <a:endParaRPr lang="en-US" sz="4800">
              <a:latin typeface="+mj-lt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915" y="6159500"/>
            <a:ext cx="3728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讲解人：万文晓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06730" y="1396365"/>
            <a:ext cx="11095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effectLst/>
                <a:latin typeface="+mn-ea"/>
                <a:cs typeface="+mn-ea"/>
              </a:rPr>
              <a:t>定义</a:t>
            </a:r>
            <a:r>
              <a:rPr lang="en-US" altLang="zh-CN">
                <a:effectLst/>
                <a:latin typeface="+mn-ea"/>
                <a:cs typeface="+mn-ea"/>
              </a:rPr>
              <a:t>3</a:t>
            </a:r>
            <a:r>
              <a:rPr lang="zh-CN" altLang="zh-CN">
                <a:effectLst/>
                <a:latin typeface="+mn-ea"/>
                <a:cs typeface="+mn-ea"/>
              </a:rPr>
              <a:t>个函数</a:t>
            </a:r>
            <a:r>
              <a:rPr lang="en-US" altLang="zh-CN" err="1">
                <a:effectLst/>
                <a:latin typeface="+mn-ea"/>
                <a:cs typeface="+mn-ea"/>
              </a:rPr>
              <a:t>r1,r2,r2</a:t>
            </a:r>
            <a:endParaRPr lang="en-US" altLang="zh-CN">
              <a:effectLst/>
              <a:latin typeface="+mn-ea"/>
              <a:cs typeface="+mn-ea"/>
            </a:endParaRPr>
          </a:p>
          <a:p>
            <a:r>
              <a:rPr lang="zh-CN" altLang="zh-CN">
                <a:effectLst/>
                <a:latin typeface="+mn-ea"/>
                <a:cs typeface="+mn-ea"/>
              </a:rPr>
              <a:t>分别验证所有行、所有列、每个</a:t>
            </a:r>
            <a:r>
              <a:rPr lang="en-US" altLang="zh-CN">
                <a:effectLst/>
                <a:latin typeface="+mn-ea"/>
                <a:cs typeface="+mn-ea"/>
              </a:rPr>
              <a:t>3*3</a:t>
            </a:r>
            <a:r>
              <a:rPr lang="zh-CN" altLang="zh-CN">
                <a:effectLst/>
                <a:latin typeface="+mn-ea"/>
                <a:cs typeface="+mn-ea"/>
              </a:rPr>
              <a:t>的九宫格，</a:t>
            </a:r>
            <a:endParaRPr lang="en-US" altLang="zh-CN">
              <a:effectLst/>
              <a:latin typeface="+mn-ea"/>
              <a:cs typeface="+mn-ea"/>
            </a:endParaRPr>
          </a:p>
          <a:p>
            <a:pPr algn="just"/>
            <a:r>
              <a:rPr lang="en-US" altLang="zh-CN" kern="100">
                <a:effectLst/>
                <a:latin typeface="+mn-ea"/>
                <a:cs typeface="+mn-ea"/>
              </a:rPr>
              <a:t>	</a:t>
            </a:r>
            <a:r>
              <a:rPr lang="zh-CN" altLang="zh-CN" kern="100">
                <a:effectLst/>
                <a:latin typeface="+mn-ea"/>
                <a:cs typeface="+mn-ea"/>
              </a:rPr>
              <a:t>线程</a:t>
            </a:r>
            <a:r>
              <a:rPr lang="en-US" altLang="zh-CN" kern="100">
                <a:effectLst/>
                <a:latin typeface="+mn-ea"/>
                <a:cs typeface="+mn-ea"/>
              </a:rPr>
              <a:t>1</a:t>
            </a:r>
            <a:r>
              <a:rPr lang="zh-CN" altLang="zh-CN" kern="100">
                <a:effectLst/>
                <a:latin typeface="+mn-ea"/>
                <a:cs typeface="+mn-ea"/>
              </a:rPr>
              <a:t>：验证所有行</a:t>
            </a:r>
            <a:r>
              <a:rPr lang="en-US" altLang="zh-CN" kern="100">
                <a:effectLst/>
                <a:latin typeface="+mn-ea"/>
                <a:cs typeface="+mn-ea"/>
              </a:rPr>
              <a:t>			-</a:t>
            </a:r>
            <a:r>
              <a:rPr lang="en-US" altLang="zh-CN" kern="100" err="1">
                <a:effectLst/>
                <a:latin typeface="+mn-ea"/>
                <a:cs typeface="+mn-ea"/>
              </a:rPr>
              <a:t>r1</a:t>
            </a:r>
            <a:r>
              <a:rPr lang="en-US" altLang="zh-CN" kern="100">
                <a:effectLst/>
                <a:latin typeface="+mn-ea"/>
                <a:cs typeface="+mn-ea"/>
              </a:rPr>
              <a:t> </a:t>
            </a:r>
            <a:endParaRPr lang="zh-CN" altLang="zh-CN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kern="100">
                <a:effectLst/>
                <a:latin typeface="+mn-ea"/>
                <a:cs typeface="+mn-ea"/>
              </a:rPr>
              <a:t>	</a:t>
            </a:r>
            <a:r>
              <a:rPr lang="zh-CN" altLang="zh-CN" kern="100">
                <a:effectLst/>
                <a:latin typeface="+mn-ea"/>
                <a:cs typeface="+mn-ea"/>
              </a:rPr>
              <a:t>线程</a:t>
            </a:r>
            <a:r>
              <a:rPr lang="en-US" altLang="zh-CN" kern="100">
                <a:effectLst/>
                <a:latin typeface="+mn-ea"/>
                <a:cs typeface="+mn-ea"/>
              </a:rPr>
              <a:t>2</a:t>
            </a:r>
            <a:r>
              <a:rPr lang="zh-CN" altLang="zh-CN" kern="100">
                <a:effectLst/>
                <a:latin typeface="+mn-ea"/>
                <a:cs typeface="+mn-ea"/>
              </a:rPr>
              <a:t>：验证所有列</a:t>
            </a:r>
            <a:r>
              <a:rPr lang="en-US" altLang="zh-CN" kern="100">
                <a:effectLst/>
                <a:latin typeface="+mn-ea"/>
                <a:cs typeface="+mn-ea"/>
              </a:rPr>
              <a:t>			-</a:t>
            </a:r>
            <a:r>
              <a:rPr lang="en-US" altLang="zh-CN" kern="100" err="1">
                <a:effectLst/>
                <a:latin typeface="+mn-ea"/>
                <a:cs typeface="+mn-ea"/>
              </a:rPr>
              <a:t>r2</a:t>
            </a:r>
            <a:endParaRPr lang="zh-CN" altLang="zh-CN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kern="100">
                <a:effectLst/>
                <a:latin typeface="+mn-ea"/>
                <a:cs typeface="+mn-ea"/>
              </a:rPr>
              <a:t>	</a:t>
            </a:r>
            <a:r>
              <a:rPr lang="zh-CN" altLang="zh-CN" kern="100">
                <a:effectLst/>
                <a:latin typeface="+mn-ea"/>
                <a:cs typeface="+mn-ea"/>
              </a:rPr>
              <a:t>线程</a:t>
            </a:r>
            <a:r>
              <a:rPr lang="en-US" altLang="zh-CN" kern="100">
                <a:effectLst/>
                <a:latin typeface="+mn-ea"/>
                <a:cs typeface="+mn-ea"/>
              </a:rPr>
              <a:t>3-11</a:t>
            </a:r>
            <a:r>
              <a:rPr lang="zh-CN" altLang="zh-CN" kern="100">
                <a:effectLst/>
                <a:latin typeface="+mn-ea"/>
                <a:cs typeface="+mn-ea"/>
              </a:rPr>
              <a:t>：验证每个</a:t>
            </a:r>
            <a:r>
              <a:rPr lang="en-US" altLang="zh-CN" kern="100">
                <a:effectLst/>
                <a:latin typeface="+mn-ea"/>
                <a:cs typeface="+mn-ea"/>
              </a:rPr>
              <a:t>3*3</a:t>
            </a:r>
            <a:r>
              <a:rPr lang="zh-CN" altLang="zh-CN" kern="100">
                <a:effectLst/>
                <a:latin typeface="+mn-ea"/>
                <a:cs typeface="+mn-ea"/>
              </a:rPr>
              <a:t>的九宫格</a:t>
            </a:r>
            <a:r>
              <a:rPr lang="en-US" altLang="zh-CN" kern="100">
                <a:effectLst/>
                <a:latin typeface="+mn-ea"/>
                <a:cs typeface="+mn-ea"/>
              </a:rPr>
              <a:t>    -r3</a:t>
            </a:r>
            <a:endParaRPr lang="en-US" altLang="zh-CN" kern="100">
              <a:effectLst/>
              <a:latin typeface="+mn-ea"/>
              <a:cs typeface="+mn-ea"/>
            </a:endParaRPr>
          </a:p>
          <a:p>
            <a:pPr algn="just"/>
            <a:r>
              <a:rPr lang="zh-CN" altLang="en-US" kern="100">
                <a:latin typeface="+mn-ea"/>
                <a:cs typeface="+mn-ea"/>
              </a:rPr>
              <a:t>文件流的方式输入数据</a:t>
            </a:r>
            <a:endParaRPr lang="en-US" altLang="zh-CN" kern="100">
              <a:effectLst/>
              <a:latin typeface="+mn-ea"/>
              <a:cs typeface="+mn-ea"/>
            </a:endParaRPr>
          </a:p>
          <a:p>
            <a:pPr algn="just"/>
            <a:endParaRPr lang="zh-CN" altLang="zh-CN" kern="100">
              <a:effectLst/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6730" y="2489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程序概述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3464" y="275540"/>
            <a:ext cx="65335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>
                <a:effectLst/>
                <a:latin typeface="+mn-ea"/>
                <a:cs typeface="+mn-ea"/>
              </a:rPr>
              <a:t>验证</a:t>
            </a:r>
            <a:r>
              <a:rPr lang="en-US" altLang="zh-CN" sz="3200">
                <a:effectLst/>
                <a:latin typeface="+mn-ea"/>
                <a:cs typeface="+mn-ea"/>
              </a:rPr>
              <a:t>3*3</a:t>
            </a:r>
            <a:r>
              <a:rPr lang="zh-CN" altLang="zh-CN" sz="3200">
                <a:effectLst/>
                <a:latin typeface="+mn-ea"/>
                <a:cs typeface="+mn-ea"/>
              </a:rPr>
              <a:t>的九宫格的不同线程的传参</a:t>
            </a:r>
            <a:endParaRPr lang="zh-CN" altLang="en-US" sz="3200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695" y="1423028"/>
            <a:ext cx="1109599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effectLst/>
                <a:latin typeface="+mn-ea"/>
                <a:cs typeface="+mn-ea"/>
              </a:rPr>
              <a:t>将九宫格分为</a:t>
            </a:r>
            <a:r>
              <a:rPr lang="en-US" altLang="zh-CN" sz="2000">
                <a:effectLst/>
                <a:latin typeface="+mn-ea"/>
                <a:cs typeface="+mn-ea"/>
              </a:rPr>
              <a:t>9</a:t>
            </a:r>
            <a:r>
              <a:rPr lang="zh-CN" altLang="zh-CN" sz="2000">
                <a:effectLst/>
                <a:latin typeface="+mn-ea"/>
                <a:cs typeface="+mn-ea"/>
              </a:rPr>
              <a:t>个区域</a:t>
            </a:r>
            <a:r>
              <a:rPr lang="zh-CN" altLang="en-US">
                <a:latin typeface="+mn-ea"/>
                <a:cs typeface="+mn-ea"/>
              </a:rPr>
              <a:t>：</a:t>
            </a:r>
            <a:endParaRPr lang="en-US" altLang="zh-CN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  <p:pic>
        <p:nvPicPr>
          <p:cNvPr id="86" name="图片 85"/>
          <p:cNvPicPr/>
          <p:nvPr/>
        </p:nvPicPr>
        <p:blipFill>
          <a:blip r:embed="rId1"/>
          <a:stretch>
            <a:fillRect/>
          </a:stretch>
        </p:blipFill>
        <p:spPr>
          <a:xfrm>
            <a:off x="556966" y="2051002"/>
            <a:ext cx="3002980" cy="30403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82783" y="2484261"/>
            <a:ext cx="613605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>
                <a:effectLst/>
                <a:latin typeface="+mn-ea"/>
                <a:cs typeface="+mn-ea"/>
              </a:rPr>
              <a:t>线程传参传入九宫格编号</a:t>
            </a:r>
            <a:r>
              <a:rPr lang="en-US" altLang="zh-CN" sz="1800" kern="100">
                <a:effectLst/>
                <a:latin typeface="+mn-ea"/>
                <a:cs typeface="+mn-ea"/>
              </a:rPr>
              <a:t>numl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pthread_create(&amp;tid3,NULL,(void *)r3,(void *)&amp;num1);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endParaRPr lang="en-US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r3</a:t>
            </a:r>
            <a:r>
              <a:rPr lang="zh-CN" altLang="zh-CN" sz="1800" kern="100">
                <a:effectLst/>
                <a:latin typeface="+mn-ea"/>
                <a:cs typeface="+mn-ea"/>
              </a:rPr>
              <a:t>中</a:t>
            </a:r>
            <a:r>
              <a:rPr lang="zh-CN" altLang="en-US" sz="1800" kern="100">
                <a:effectLst/>
                <a:latin typeface="+mn-ea"/>
                <a:cs typeface="+mn-ea"/>
              </a:rPr>
              <a:t>：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x=((numl-1)%3)*3;//</a:t>
            </a:r>
            <a:r>
              <a:rPr lang="zh-CN" altLang="zh-CN" sz="1800" kern="100">
                <a:effectLst/>
                <a:latin typeface="+mn-ea"/>
                <a:cs typeface="+mn-ea"/>
              </a:rPr>
              <a:t>九宫格</a:t>
            </a:r>
            <a:r>
              <a:rPr lang="en-US" altLang="zh-CN" sz="1800" kern="100">
                <a:effectLst/>
                <a:latin typeface="+mn-ea"/>
                <a:cs typeface="+mn-ea"/>
              </a:rPr>
              <a:t>x</a:t>
            </a:r>
            <a:r>
              <a:rPr lang="zh-CN" altLang="zh-CN" sz="1800" kern="100">
                <a:effectLst/>
                <a:latin typeface="+mn-ea"/>
                <a:cs typeface="+mn-ea"/>
              </a:rPr>
              <a:t>坐标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pPr algn="just"/>
            <a:r>
              <a:rPr lang="en-US" altLang="zh-CN" sz="1800" kern="100">
                <a:effectLst/>
                <a:latin typeface="+mn-ea"/>
                <a:cs typeface="+mn-ea"/>
              </a:rPr>
              <a:t>y=(numl-1)/3*3;//</a:t>
            </a:r>
            <a:r>
              <a:rPr lang="zh-CN" altLang="zh-CN" sz="1800" kern="100">
                <a:effectLst/>
                <a:latin typeface="+mn-ea"/>
                <a:cs typeface="+mn-ea"/>
              </a:rPr>
              <a:t>九宫格</a:t>
            </a:r>
            <a:r>
              <a:rPr lang="en-US" altLang="zh-CN" sz="1800" kern="100">
                <a:effectLst/>
                <a:latin typeface="+mn-ea"/>
                <a:cs typeface="+mn-ea"/>
              </a:rPr>
              <a:t>y</a:t>
            </a:r>
            <a:r>
              <a:rPr lang="zh-CN" altLang="zh-CN" sz="1800" kern="100">
                <a:effectLst/>
                <a:latin typeface="+mn-ea"/>
                <a:cs typeface="+mn-ea"/>
              </a:rPr>
              <a:t>坐标</a:t>
            </a:r>
            <a:endParaRPr lang="zh-CN" altLang="zh-CN" sz="1800" kern="100">
              <a:effectLst/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2169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r1</a:t>
            </a:r>
            <a:r>
              <a:rPr lang="zh-CN" altLang="en-US" sz="3200"/>
              <a:t>函数设计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84056" y="1092369"/>
            <a:ext cx="6670312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+mn-ea"/>
                <a:cs typeface="+mn-ea"/>
              </a:rPr>
              <a:t>void r1(){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int a,b;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for (a=0;a&lt;9;a++){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int flag[10]={0,0,0,0,0,0,0,0,0,0};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for (b=0;b&lt;9;b++){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	if (flag[data[a][b]]==0){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		flag[data[a][b]]=1;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	}else if(flag[data[a][b]]==1){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	    	err=1;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		printf("%d </a:t>
            </a:r>
            <a:r>
              <a:rPr lang="zh-CN" altLang="en-US">
                <a:latin typeface="+mn-ea"/>
                <a:cs typeface="+mn-ea"/>
              </a:rPr>
              <a:t>行不满</a:t>
            </a:r>
            <a:r>
              <a:rPr lang="en-US" altLang="zh-CN">
                <a:latin typeface="+mn-ea"/>
                <a:cs typeface="+mn-ea"/>
              </a:rPr>
              <a:t>\n",a+1);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		pthread_exit(0);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	}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	}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}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printf("</a:t>
            </a:r>
            <a:r>
              <a:rPr lang="zh-CN" altLang="en-US">
                <a:latin typeface="+mn-ea"/>
                <a:cs typeface="+mn-ea"/>
              </a:rPr>
              <a:t>行满足</a:t>
            </a:r>
            <a:r>
              <a:rPr lang="en-US" altLang="zh-CN">
                <a:latin typeface="+mn-ea"/>
                <a:cs typeface="+mn-ea"/>
              </a:rPr>
              <a:t>\n");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pthread_exit(0);</a:t>
            </a:r>
            <a:endParaRPr lang="en-US" altLang="zh-CN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}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5035" y="4442460"/>
            <a:ext cx="575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kern="100">
                <a:effectLst/>
                <a:latin typeface="+mn-ea"/>
                <a:cs typeface="+mn-ea"/>
              </a:rPr>
              <a:t>定义</a:t>
            </a:r>
            <a:r>
              <a:rPr lang="en-US" altLang="zh-CN" sz="2400" kern="100">
                <a:effectLst/>
                <a:latin typeface="+mn-ea"/>
                <a:cs typeface="+mn-ea"/>
              </a:rPr>
              <a:t>flag[10]</a:t>
            </a:r>
            <a:r>
              <a:rPr lang="zh-CN" altLang="zh-CN" sz="2400" kern="100">
                <a:effectLst/>
                <a:latin typeface="+mn-ea"/>
                <a:cs typeface="+mn-ea"/>
              </a:rPr>
              <a:t>作为出现的数字的标志位</a:t>
            </a:r>
            <a:endParaRPr lang="zh-CN" altLang="en-US" sz="24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椭圆 75"/>
          <p:cNvSpPr/>
          <p:nvPr/>
        </p:nvSpPr>
        <p:spPr>
          <a:xfrm rot="8221468">
            <a:off x="9134547" y="107627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81" idx="5"/>
            <a:endCxn id="96" idx="1"/>
          </p:cNvCxnSpPr>
          <p:nvPr/>
        </p:nvCxnSpPr>
        <p:spPr>
          <a:xfrm flipH="1" flipV="1">
            <a:off x="10975167" y="613484"/>
            <a:ext cx="925830" cy="454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4236446" y="15809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 rot="11174285">
            <a:off x="11874142" y="1051952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170176" y="7786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242805" y="291658"/>
            <a:ext cx="1490345" cy="358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424320" y="209192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873278" y="6481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5986892" y="149133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10792972" y="41407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7715813" y="639586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8598554" y="13562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>
            <a:off x="653467" y="386794"/>
            <a:ext cx="786765" cy="3409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3018986" y="286200"/>
            <a:ext cx="147955" cy="311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66097" y="552458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404514" y="69746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0269466" y="46763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/>
          <p:cNvCxnSpPr>
            <a:endCxn id="76" idx="4"/>
          </p:cNvCxnSpPr>
          <p:nvPr/>
        </p:nvCxnSpPr>
        <p:spPr>
          <a:xfrm>
            <a:off x="7191834" y="895775"/>
            <a:ext cx="1978397" cy="211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>
            <a:off x="3257187" y="287486"/>
            <a:ext cx="981075" cy="284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>
            <a:off x="8799834" y="177910"/>
            <a:ext cx="1499870" cy="307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93" idx="1"/>
            <a:endCxn id="127" idx="4"/>
          </p:cNvCxnSpPr>
          <p:nvPr/>
        </p:nvCxnSpPr>
        <p:spPr>
          <a:xfrm flipH="1">
            <a:off x="1598557" y="210524"/>
            <a:ext cx="1279525" cy="521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>
            <a:off x="5369376" y="357917"/>
            <a:ext cx="645795" cy="462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0" idx="1"/>
            <a:endCxn id="83" idx="5"/>
          </p:cNvCxnSpPr>
          <p:nvPr/>
        </p:nvCxnSpPr>
        <p:spPr>
          <a:xfrm>
            <a:off x="4440836" y="338797"/>
            <a:ext cx="771525" cy="4648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14" idx="7"/>
            <a:endCxn id="110" idx="3"/>
          </p:cNvCxnSpPr>
          <p:nvPr/>
        </p:nvCxnSpPr>
        <p:spPr>
          <a:xfrm flipH="1">
            <a:off x="7798597" y="319524"/>
            <a:ext cx="824865" cy="3371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76" idx="2"/>
            <a:endCxn id="96" idx="6"/>
          </p:cNvCxnSpPr>
          <p:nvPr/>
        </p:nvCxnSpPr>
        <p:spPr>
          <a:xfrm flipV="1">
            <a:off x="9328672" y="513793"/>
            <a:ext cx="1464945" cy="5981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虚尾箭头 420"/>
          <p:cNvSpPr/>
          <p:nvPr/>
        </p:nvSpPr>
        <p:spPr>
          <a:xfrm rot="10800000">
            <a:off x="4406427" y="2809744"/>
            <a:ext cx="1157879" cy="998440"/>
          </a:xfrm>
          <a:prstGeom prst="stripedRightArrow">
            <a:avLst>
              <a:gd name="adj1" fmla="val 40522"/>
              <a:gd name="adj2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虚尾箭头 421"/>
          <p:cNvSpPr/>
          <p:nvPr/>
        </p:nvSpPr>
        <p:spPr>
          <a:xfrm rot="16200000">
            <a:off x="5454885" y="1714427"/>
            <a:ext cx="1204585" cy="998440"/>
          </a:xfrm>
          <a:prstGeom prst="stripedRightArrow">
            <a:avLst>
              <a:gd name="adj1" fmla="val 40522"/>
              <a:gd name="adj2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虚尾箭头 422"/>
          <p:cNvSpPr/>
          <p:nvPr/>
        </p:nvSpPr>
        <p:spPr>
          <a:xfrm rot="5400000">
            <a:off x="5419916" y="3942768"/>
            <a:ext cx="1267607" cy="998440"/>
          </a:xfrm>
          <a:prstGeom prst="stripedRightArrow">
            <a:avLst>
              <a:gd name="adj1" fmla="val 40522"/>
              <a:gd name="adj2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虚尾箭头 423"/>
          <p:cNvSpPr/>
          <p:nvPr/>
        </p:nvSpPr>
        <p:spPr>
          <a:xfrm>
            <a:off x="6553167" y="2809744"/>
            <a:ext cx="1157877" cy="998440"/>
          </a:xfrm>
          <a:prstGeom prst="stripedRightArrow">
            <a:avLst>
              <a:gd name="adj1" fmla="val 40522"/>
              <a:gd name="adj2" fmla="val 5000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Freeform 45"/>
          <p:cNvSpPr>
            <a:spLocks noEditPoints="1"/>
          </p:cNvSpPr>
          <p:nvPr/>
        </p:nvSpPr>
        <p:spPr bwMode="auto">
          <a:xfrm>
            <a:off x="5645427" y="2879575"/>
            <a:ext cx="823500" cy="840899"/>
          </a:xfrm>
          <a:custGeom>
            <a:avLst/>
            <a:gdLst>
              <a:gd name="T0" fmla="*/ 30 w 60"/>
              <a:gd name="T1" fmla="*/ 17 h 61"/>
              <a:gd name="T2" fmla="*/ 17 w 60"/>
              <a:gd name="T3" fmla="*/ 30 h 61"/>
              <a:gd name="T4" fmla="*/ 30 w 60"/>
              <a:gd name="T5" fmla="*/ 43 h 61"/>
              <a:gd name="T6" fmla="*/ 43 w 60"/>
              <a:gd name="T7" fmla="*/ 30 h 61"/>
              <a:gd name="T8" fmla="*/ 30 w 60"/>
              <a:gd name="T9" fmla="*/ 17 h 61"/>
              <a:gd name="T10" fmla="*/ 30 w 60"/>
              <a:gd name="T11" fmla="*/ 34 h 61"/>
              <a:gd name="T12" fmla="*/ 26 w 60"/>
              <a:gd name="T13" fmla="*/ 30 h 61"/>
              <a:gd name="T14" fmla="*/ 30 w 60"/>
              <a:gd name="T15" fmla="*/ 26 h 61"/>
              <a:gd name="T16" fmla="*/ 34 w 60"/>
              <a:gd name="T17" fmla="*/ 30 h 61"/>
              <a:gd name="T18" fmla="*/ 30 w 60"/>
              <a:gd name="T19" fmla="*/ 34 h 61"/>
              <a:gd name="T20" fmla="*/ 51 w 60"/>
              <a:gd name="T21" fmla="*/ 29 h 61"/>
              <a:gd name="T22" fmla="*/ 31 w 60"/>
              <a:gd name="T23" fmla="*/ 9 h 61"/>
              <a:gd name="T24" fmla="*/ 31 w 60"/>
              <a:gd name="T25" fmla="*/ 7 h 61"/>
              <a:gd name="T26" fmla="*/ 29 w 60"/>
              <a:gd name="T27" fmla="*/ 7 h 61"/>
              <a:gd name="T28" fmla="*/ 29 w 60"/>
              <a:gd name="T29" fmla="*/ 9 h 61"/>
              <a:gd name="T30" fmla="*/ 9 w 60"/>
              <a:gd name="T31" fmla="*/ 29 h 61"/>
              <a:gd name="T32" fmla="*/ 7 w 60"/>
              <a:gd name="T33" fmla="*/ 29 h 61"/>
              <a:gd name="T34" fmla="*/ 7 w 60"/>
              <a:gd name="T35" fmla="*/ 31 h 61"/>
              <a:gd name="T36" fmla="*/ 9 w 60"/>
              <a:gd name="T37" fmla="*/ 31 h 61"/>
              <a:gd name="T38" fmla="*/ 29 w 60"/>
              <a:gd name="T39" fmla="*/ 51 h 61"/>
              <a:gd name="T40" fmla="*/ 29 w 60"/>
              <a:gd name="T41" fmla="*/ 53 h 61"/>
              <a:gd name="T42" fmla="*/ 31 w 60"/>
              <a:gd name="T43" fmla="*/ 53 h 61"/>
              <a:gd name="T44" fmla="*/ 31 w 60"/>
              <a:gd name="T45" fmla="*/ 51 h 61"/>
              <a:gd name="T46" fmla="*/ 51 w 60"/>
              <a:gd name="T47" fmla="*/ 31 h 61"/>
              <a:gd name="T48" fmla="*/ 53 w 60"/>
              <a:gd name="T49" fmla="*/ 31 h 61"/>
              <a:gd name="T50" fmla="*/ 53 w 60"/>
              <a:gd name="T51" fmla="*/ 29 h 61"/>
              <a:gd name="T52" fmla="*/ 51 w 60"/>
              <a:gd name="T53" fmla="*/ 29 h 61"/>
              <a:gd name="T54" fmla="*/ 30 w 60"/>
              <a:gd name="T55" fmla="*/ 48 h 61"/>
              <a:gd name="T56" fmla="*/ 12 w 60"/>
              <a:gd name="T57" fmla="*/ 30 h 61"/>
              <a:gd name="T58" fmla="*/ 30 w 60"/>
              <a:gd name="T59" fmla="*/ 12 h 61"/>
              <a:gd name="T60" fmla="*/ 48 w 60"/>
              <a:gd name="T61" fmla="*/ 30 h 61"/>
              <a:gd name="T62" fmla="*/ 30 w 60"/>
              <a:gd name="T63" fmla="*/ 48 h 61"/>
              <a:gd name="T64" fmla="*/ 30 w 60"/>
              <a:gd name="T65" fmla="*/ 0 h 61"/>
              <a:gd name="T66" fmla="*/ 0 w 60"/>
              <a:gd name="T67" fmla="*/ 30 h 61"/>
              <a:gd name="T68" fmla="*/ 30 w 60"/>
              <a:gd name="T69" fmla="*/ 61 h 61"/>
              <a:gd name="T70" fmla="*/ 60 w 60"/>
              <a:gd name="T71" fmla="*/ 30 h 61"/>
              <a:gd name="T72" fmla="*/ 30 w 60"/>
              <a:gd name="T73" fmla="*/ 0 h 61"/>
              <a:gd name="T74" fmla="*/ 30 w 60"/>
              <a:gd name="T75" fmla="*/ 56 h 61"/>
              <a:gd name="T76" fmla="*/ 4 w 60"/>
              <a:gd name="T77" fmla="*/ 30 h 61"/>
              <a:gd name="T78" fmla="*/ 30 w 60"/>
              <a:gd name="T79" fmla="*/ 5 h 61"/>
              <a:gd name="T80" fmla="*/ 56 w 60"/>
              <a:gd name="T81" fmla="*/ 30 h 61"/>
              <a:gd name="T82" fmla="*/ 30 w 60"/>
              <a:gd name="T83" fmla="*/ 5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" h="61">
                <a:moveTo>
                  <a:pt x="30" y="17"/>
                </a:moveTo>
                <a:cubicBezTo>
                  <a:pt x="23" y="17"/>
                  <a:pt x="17" y="23"/>
                  <a:pt x="17" y="30"/>
                </a:cubicBezTo>
                <a:cubicBezTo>
                  <a:pt x="17" y="37"/>
                  <a:pt x="23" y="43"/>
                  <a:pt x="30" y="43"/>
                </a:cubicBezTo>
                <a:cubicBezTo>
                  <a:pt x="37" y="43"/>
                  <a:pt x="43" y="37"/>
                  <a:pt x="43" y="30"/>
                </a:cubicBezTo>
                <a:cubicBezTo>
                  <a:pt x="43" y="23"/>
                  <a:pt x="37" y="17"/>
                  <a:pt x="30" y="17"/>
                </a:cubicBezTo>
                <a:close/>
                <a:moveTo>
                  <a:pt x="30" y="34"/>
                </a:moveTo>
                <a:cubicBezTo>
                  <a:pt x="28" y="34"/>
                  <a:pt x="26" y="32"/>
                  <a:pt x="26" y="30"/>
                </a:cubicBezTo>
                <a:cubicBezTo>
                  <a:pt x="26" y="28"/>
                  <a:pt x="28" y="26"/>
                  <a:pt x="30" y="26"/>
                </a:cubicBezTo>
                <a:cubicBezTo>
                  <a:pt x="32" y="26"/>
                  <a:pt x="34" y="28"/>
                  <a:pt x="34" y="30"/>
                </a:cubicBezTo>
                <a:cubicBezTo>
                  <a:pt x="34" y="32"/>
                  <a:pt x="32" y="34"/>
                  <a:pt x="30" y="34"/>
                </a:cubicBezTo>
                <a:close/>
                <a:moveTo>
                  <a:pt x="51" y="29"/>
                </a:moveTo>
                <a:cubicBezTo>
                  <a:pt x="50" y="18"/>
                  <a:pt x="42" y="10"/>
                  <a:pt x="31" y="9"/>
                </a:cubicBezTo>
                <a:cubicBezTo>
                  <a:pt x="31" y="7"/>
                  <a:pt x="31" y="7"/>
                  <a:pt x="31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9"/>
                  <a:pt x="29" y="9"/>
                  <a:pt x="29" y="9"/>
                </a:cubicBezTo>
                <a:cubicBezTo>
                  <a:pt x="18" y="10"/>
                  <a:pt x="10" y="18"/>
                  <a:pt x="9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31"/>
                  <a:pt x="7" y="31"/>
                  <a:pt x="7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42"/>
                  <a:pt x="18" y="51"/>
                  <a:pt x="29" y="51"/>
                </a:cubicBezTo>
                <a:cubicBezTo>
                  <a:pt x="29" y="53"/>
                  <a:pt x="29" y="53"/>
                  <a:pt x="29" y="53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1"/>
                  <a:pt x="31" y="51"/>
                  <a:pt x="31" y="51"/>
                </a:cubicBezTo>
                <a:cubicBezTo>
                  <a:pt x="42" y="51"/>
                  <a:pt x="51" y="42"/>
                  <a:pt x="51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53" y="29"/>
                  <a:pt x="53" y="29"/>
                  <a:pt x="53" y="29"/>
                </a:cubicBezTo>
                <a:lnTo>
                  <a:pt x="51" y="29"/>
                </a:lnTo>
                <a:close/>
                <a:moveTo>
                  <a:pt x="30" y="48"/>
                </a:moveTo>
                <a:cubicBezTo>
                  <a:pt x="20" y="48"/>
                  <a:pt x="12" y="40"/>
                  <a:pt x="12" y="30"/>
                </a:cubicBezTo>
                <a:cubicBezTo>
                  <a:pt x="12" y="20"/>
                  <a:pt x="20" y="12"/>
                  <a:pt x="30" y="12"/>
                </a:cubicBezTo>
                <a:cubicBezTo>
                  <a:pt x="40" y="12"/>
                  <a:pt x="48" y="20"/>
                  <a:pt x="48" y="30"/>
                </a:cubicBezTo>
                <a:cubicBezTo>
                  <a:pt x="48" y="40"/>
                  <a:pt x="40" y="48"/>
                  <a:pt x="30" y="48"/>
                </a:cubicBezTo>
                <a:close/>
                <a:moveTo>
                  <a:pt x="30" y="0"/>
                </a:moveTo>
                <a:cubicBezTo>
                  <a:pt x="13" y="0"/>
                  <a:pt x="0" y="13"/>
                  <a:pt x="0" y="30"/>
                </a:cubicBezTo>
                <a:cubicBezTo>
                  <a:pt x="0" y="47"/>
                  <a:pt x="13" y="61"/>
                  <a:pt x="30" y="61"/>
                </a:cubicBezTo>
                <a:cubicBezTo>
                  <a:pt x="47" y="61"/>
                  <a:pt x="60" y="47"/>
                  <a:pt x="60" y="30"/>
                </a:cubicBezTo>
                <a:cubicBezTo>
                  <a:pt x="60" y="13"/>
                  <a:pt x="47" y="0"/>
                  <a:pt x="30" y="0"/>
                </a:cubicBezTo>
                <a:close/>
                <a:moveTo>
                  <a:pt x="30" y="56"/>
                </a:moveTo>
                <a:cubicBezTo>
                  <a:pt x="16" y="56"/>
                  <a:pt x="4" y="44"/>
                  <a:pt x="4" y="30"/>
                </a:cubicBezTo>
                <a:cubicBezTo>
                  <a:pt x="4" y="16"/>
                  <a:pt x="16" y="5"/>
                  <a:pt x="30" y="5"/>
                </a:cubicBezTo>
                <a:cubicBezTo>
                  <a:pt x="44" y="5"/>
                  <a:pt x="56" y="16"/>
                  <a:pt x="56" y="30"/>
                </a:cubicBezTo>
                <a:cubicBezTo>
                  <a:pt x="56" y="44"/>
                  <a:pt x="44" y="56"/>
                  <a:pt x="30" y="56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文本框 425"/>
          <p:cNvSpPr txBox="1"/>
          <p:nvPr/>
        </p:nvSpPr>
        <p:spPr>
          <a:xfrm>
            <a:off x="5149505" y="634925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</a:rPr>
              <a:t>廖泰宇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4196247" y="1121902"/>
            <a:ext cx="397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数独问题的</a:t>
            </a:r>
            <a:r>
              <a:rPr lang="en-US" altLang="zh-CN"/>
              <a:t>Windows</a:t>
            </a:r>
            <a:r>
              <a:rPr lang="zh-CN" altLang="zh-CN"/>
              <a:t>下实现</a:t>
            </a:r>
            <a:r>
              <a:rPr lang="en-US" altLang="zh-CN"/>
              <a:t>, </a:t>
            </a:r>
            <a:r>
              <a:rPr lang="zh-CN" altLang="zh-CN"/>
              <a:t>生产者消费者问题</a:t>
            </a:r>
            <a:r>
              <a:rPr lang="en-US" altLang="zh-CN"/>
              <a:t>Windows API</a:t>
            </a:r>
            <a:r>
              <a:rPr lang="zh-CN" altLang="zh-CN"/>
              <a:t>辅助实现</a:t>
            </a:r>
            <a:endParaRPr lang="en-US" altLang="zh-CN" dirty="0"/>
          </a:p>
        </p:txBody>
      </p:sp>
      <p:sp>
        <p:nvSpPr>
          <p:cNvPr id="428" name="文本框 427"/>
          <p:cNvSpPr txBox="1"/>
          <p:nvPr/>
        </p:nvSpPr>
        <p:spPr>
          <a:xfrm>
            <a:off x="1136903" y="2940458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</a:rPr>
              <a:t>王晗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8989985" y="2940458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</a:rPr>
              <a:t>万文晓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8036727" y="3427435"/>
            <a:ext cx="39702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生产者消费者问题的Windows API实现、数独问题的Linux下实现、辅助完成多线程排序</a:t>
            </a:r>
            <a:endParaRPr lang="en-US" altLang="zh-CN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149505" y="5195646"/>
            <a:ext cx="2063690" cy="36830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dirty="0">
                <a:solidFill>
                  <a:schemeClr val="bg1"/>
                </a:solidFill>
              </a:rPr>
              <a:t>王郁博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4196247" y="5682623"/>
            <a:ext cx="39702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生产者消费者问题的Linux下pthread实现、Windows下的图形化界面实现、数独问题辅助</a:t>
            </a:r>
            <a:endParaRPr lang="en-US" altLang="zh-CN" dirty="0"/>
          </a:p>
        </p:txBody>
      </p:sp>
      <p:sp>
        <p:nvSpPr>
          <p:cNvPr id="433" name="文本框 432"/>
          <p:cNvSpPr txBox="1"/>
          <p:nvPr/>
        </p:nvSpPr>
        <p:spPr>
          <a:xfrm>
            <a:off x="183645" y="3427435"/>
            <a:ext cx="39702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ym typeface="+mn-ea"/>
              </a:rPr>
              <a:t>生产者消费者问题的</a:t>
            </a:r>
            <a:r>
              <a:rPr lang="en-US" altLang="zh-CN" dirty="0">
                <a:sym typeface="+mn-ea"/>
              </a:rPr>
              <a:t>Linux</a:t>
            </a:r>
            <a:r>
              <a:rPr lang="zh-CN" altLang="zh-CN" dirty="0">
                <a:sym typeface="+mn-ea"/>
              </a:rPr>
              <a:t>下</a:t>
            </a:r>
            <a:r>
              <a:rPr lang="en-US" altLang="zh-CN" dirty="0" err="1">
                <a:sym typeface="+mn-ea"/>
              </a:rPr>
              <a:t>pthread</a:t>
            </a:r>
            <a:r>
              <a:rPr lang="zh-CN" altLang="zh-CN" dirty="0">
                <a:sym typeface="+mn-ea"/>
              </a:rPr>
              <a:t>辅助实现、多线程排序问题实现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r3</a:t>
            </a:r>
            <a:r>
              <a:rPr lang="zh-CN" altLang="en-US" sz="2400"/>
              <a:t>函数设计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384257" y="1739543"/>
            <a:ext cx="5451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flag[10]={0,0,0,0,0,0,0,0,0,0};</a:t>
            </a:r>
            <a:endParaRPr lang="en-US" altLang="zh-CN"/>
          </a:p>
          <a:p>
            <a:r>
              <a:rPr lang="en-US" altLang="zh-CN"/>
              <a:t>        for (a=0;a&lt;3;a++){</a:t>
            </a:r>
            <a:endParaRPr lang="en-US" altLang="zh-CN"/>
          </a:p>
          <a:p>
            <a:r>
              <a:rPr lang="en-US" altLang="zh-CN"/>
              <a:t>            for (b=0;b&lt;3;b++){</a:t>
            </a:r>
            <a:endParaRPr lang="en-US" altLang="zh-CN"/>
          </a:p>
          <a:p>
            <a:r>
              <a:rPr lang="en-US" altLang="zh-CN"/>
              <a:t>                if (flag[data[x+a][y+b]]!=1){</a:t>
            </a:r>
            <a:endParaRPr lang="en-US" altLang="zh-CN"/>
          </a:p>
          <a:p>
            <a:r>
              <a:rPr lang="en-US" altLang="zh-CN"/>
              <a:t>                    flag[data[x+a][y+b]]=1;</a:t>
            </a:r>
            <a:endParaRPr lang="en-US" altLang="zh-CN"/>
          </a:p>
          <a:p>
            <a:r>
              <a:rPr lang="en-US" altLang="zh-CN"/>
              <a:t>                }</a:t>
            </a:r>
            <a:endParaRPr lang="en-US" altLang="zh-CN"/>
          </a:p>
          <a:p>
            <a:r>
              <a:rPr lang="en-US" altLang="zh-CN"/>
              <a:t>                else{</a:t>
            </a:r>
            <a:endParaRPr lang="en-US" altLang="zh-CN"/>
          </a:p>
          <a:p>
            <a:r>
              <a:rPr lang="en-US" altLang="zh-CN"/>
              <a:t>		printf("</a:t>
            </a:r>
            <a:r>
              <a:rPr lang="zh-CN" altLang="en-US"/>
              <a:t>九宫格</a:t>
            </a:r>
            <a:r>
              <a:rPr lang="en-US" altLang="zh-CN"/>
              <a:t>%d</a:t>
            </a:r>
            <a:r>
              <a:rPr lang="zh-CN" altLang="en-US"/>
              <a:t>不满足</a:t>
            </a:r>
            <a:r>
              <a:rPr lang="en-US" altLang="zh-CN"/>
              <a:t>\n",numl);</a:t>
            </a:r>
            <a:endParaRPr lang="en-US" altLang="zh-CN"/>
          </a:p>
          <a:p>
            <a:r>
              <a:rPr lang="en-US" altLang="zh-CN"/>
              <a:t>		pthread_exit(0);</a:t>
            </a:r>
            <a:endParaRPr lang="en-US" altLang="zh-CN"/>
          </a:p>
          <a:p>
            <a:r>
              <a:rPr lang="en-US" altLang="zh-CN"/>
              <a:t>                }</a:t>
            </a:r>
            <a:endParaRPr lang="en-US" altLang="zh-CN"/>
          </a:p>
          <a:p>
            <a:r>
              <a:rPr lang="en-US" altLang="zh-CN"/>
              <a:t>            }</a:t>
            </a:r>
            <a:endParaRPr lang="en-US" altLang="zh-CN"/>
          </a:p>
          <a:p>
            <a:r>
              <a:rPr lang="en-US" altLang="zh-CN"/>
              <a:t>        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3914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4580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6021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7089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5654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0660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534626"/>
            <a:ext cx="936625" cy="1210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683935"/>
            <a:ext cx="88265" cy="1049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7326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067280"/>
            <a:ext cx="1203325" cy="433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3891488"/>
            <a:ext cx="133985" cy="854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29760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3851001"/>
            <a:ext cx="435610" cy="286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920" y="3799151"/>
            <a:ext cx="127825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37665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50162" y="3028315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1927" y="3053215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29565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330" y="3843738"/>
            <a:ext cx="732155" cy="722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798" y="2765771"/>
            <a:ext cx="568325" cy="13950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4795388"/>
            <a:ext cx="1080135" cy="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1212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1453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49541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4858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5895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5158" y="4196851"/>
            <a:ext cx="723265" cy="548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2981204"/>
            <a:ext cx="1158240" cy="13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067127"/>
            <a:ext cx="60325" cy="715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252937"/>
            <a:ext cx="540385" cy="745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1714" y="2386549"/>
            <a:ext cx="309245" cy="1758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198" y="3749925"/>
            <a:ext cx="410210" cy="1205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154" y="4226316"/>
            <a:ext cx="387985" cy="88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6852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1066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6416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5667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0692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2532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2413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1901445"/>
            <a:ext cx="653415" cy="589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621216"/>
            <a:ext cx="725805" cy="5276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937" y="2270770"/>
            <a:ext cx="577215" cy="320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5757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732905"/>
            <a:ext cx="344805" cy="53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6478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96" y="346759"/>
            <a:ext cx="656590" cy="13296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872" y="246216"/>
            <a:ext cx="1162050" cy="509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3908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677" y="897710"/>
            <a:ext cx="328930" cy="1172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214" y="784203"/>
            <a:ext cx="726440" cy="457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290403"/>
            <a:ext cx="941070" cy="395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57358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2557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57580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5036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963" y="2342469"/>
            <a:ext cx="519430" cy="614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481" y="222046"/>
            <a:ext cx="966470" cy="372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666872"/>
            <a:ext cx="309245" cy="9975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7186" y="1283655"/>
            <a:ext cx="969645" cy="237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634223"/>
            <a:ext cx="511810" cy="648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466886"/>
            <a:ext cx="497205" cy="789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247" y="3720326"/>
            <a:ext cx="845820" cy="452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7235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0251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5823121"/>
            <a:ext cx="1468120" cy="38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4868463"/>
            <a:ext cx="731520" cy="868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368" y="4836186"/>
            <a:ext cx="307340" cy="924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3817770"/>
            <a:ext cx="534670" cy="1208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3736460"/>
            <a:ext cx="1022985" cy="4743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2160" y="4264857"/>
            <a:ext cx="494665" cy="790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8824" y="5110236"/>
            <a:ext cx="996315" cy="3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320" y="5168192"/>
            <a:ext cx="288290" cy="590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209211"/>
            <a:ext cx="556895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666418"/>
            <a:ext cx="1330960" cy="150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193" y="4791280"/>
            <a:ext cx="250825" cy="6057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156330"/>
            <a:ext cx="101282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933" y="4766715"/>
            <a:ext cx="1209040" cy="329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80244" y="4883042"/>
            <a:ext cx="697865" cy="939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583446"/>
            <a:ext cx="1211580" cy="2514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422189"/>
            <a:ext cx="955675" cy="13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614353"/>
            <a:ext cx="13970" cy="844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590326"/>
            <a:ext cx="1146810" cy="397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118" y="1307894"/>
            <a:ext cx="260985" cy="10833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307894"/>
            <a:ext cx="1174750" cy="492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490644"/>
            <a:ext cx="96774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1800718"/>
            <a:ext cx="1336040" cy="713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384283"/>
            <a:ext cx="1753870" cy="130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413514"/>
            <a:ext cx="630555" cy="58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606" y="851095"/>
            <a:ext cx="838200" cy="676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322521"/>
            <a:ext cx="234950" cy="1188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668135"/>
            <a:ext cx="941070" cy="647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963" y="2170384"/>
            <a:ext cx="1111250" cy="17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709333"/>
            <a:ext cx="558165" cy="57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76" y="1685226"/>
            <a:ext cx="529590" cy="408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369" y="1425269"/>
            <a:ext cx="1019810" cy="68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6826" y="2321233"/>
            <a:ext cx="795655" cy="28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416" y="1466886"/>
            <a:ext cx="454660" cy="1100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2759792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666139"/>
            <a:ext cx="1210310" cy="414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3967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4748858"/>
            <a:ext cx="570230" cy="975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499224"/>
            <a:ext cx="787400" cy="348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487858"/>
            <a:ext cx="733425" cy="370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521" y="3834958"/>
            <a:ext cx="1372870" cy="962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336576"/>
            <a:ext cx="570865" cy="1270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1957937"/>
            <a:ext cx="2630311" cy="26303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4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3380" y="5258435"/>
            <a:ext cx="8860155" cy="829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sz="4800">
                <a:latin typeface="+mj-lt"/>
                <a:cs typeface="+mj-lt"/>
              </a:rPr>
              <a:t>数独解决方案验证器</a:t>
            </a:r>
            <a:r>
              <a:rPr lang="en-US" sz="4800">
                <a:latin typeface="+mj-lt"/>
                <a:cs typeface="+mj-lt"/>
              </a:rPr>
              <a:t>-Windows</a:t>
            </a:r>
            <a:endParaRPr lang="en-US" sz="4800">
              <a:latin typeface="+mj-lt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915" y="6159500"/>
            <a:ext cx="3728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讲解人：廖泰宇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验证数独的基本思想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06730" y="1396365"/>
            <a:ext cx="11095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198120" algn="l"/>
              </a:tabLst>
            </a:pPr>
            <a:r>
              <a:rPr lang="en-US" altLang="zh-CN"/>
              <a:t>1.</a:t>
            </a:r>
            <a:r>
              <a:rPr lang="zh-CN" altLang="zh-CN"/>
              <a:t>设计</a:t>
            </a:r>
            <a:r>
              <a:rPr lang="en-US" altLang="zh-CN"/>
              <a:t>27</a:t>
            </a:r>
            <a:r>
              <a:rPr lang="zh-CN" altLang="zh-CN"/>
              <a:t>个线程来调用函数分别验证</a:t>
            </a:r>
            <a:r>
              <a:rPr lang="en-US" altLang="zh-CN"/>
              <a:t>9</a:t>
            </a:r>
            <a:r>
              <a:rPr lang="zh-CN" altLang="zh-CN"/>
              <a:t>行、</a:t>
            </a:r>
            <a:r>
              <a:rPr lang="en-US" altLang="zh-CN"/>
              <a:t>9</a:t>
            </a:r>
            <a:r>
              <a:rPr lang="zh-CN" altLang="zh-CN"/>
              <a:t>列、</a:t>
            </a:r>
            <a:r>
              <a:rPr lang="en-US" altLang="zh-CN"/>
              <a:t>9</a:t>
            </a:r>
            <a:r>
              <a:rPr lang="zh-CN" altLang="zh-CN"/>
              <a:t>个</a:t>
            </a:r>
            <a:r>
              <a:rPr lang="en-US" altLang="zh-CN"/>
              <a:t>3*3</a:t>
            </a:r>
            <a:r>
              <a:rPr lang="zh-CN" altLang="zh-CN"/>
              <a:t>的九宫格</a:t>
            </a:r>
            <a:endParaRPr lang="zh-CN" altLang="zh-CN"/>
          </a:p>
          <a:p>
            <a:pPr algn="just"/>
            <a:r>
              <a:rPr lang="en-US" altLang="zh-CN"/>
              <a:t>2.</a:t>
            </a:r>
            <a:r>
              <a:rPr lang="zh-CN" altLang="zh-CN"/>
              <a:t>通过读取文件内容初始化待验证数组</a:t>
            </a:r>
            <a:endParaRPr lang="zh-CN" altLang="zh-CN"/>
          </a:p>
          <a:p>
            <a:pPr algn="just">
              <a:tabLst>
                <a:tab pos="198120" algn="l"/>
              </a:tabLst>
            </a:pPr>
            <a:r>
              <a:rPr lang="en-US" altLang="zh-CN"/>
              <a:t>3.</a:t>
            </a:r>
            <a:r>
              <a:rPr lang="zh-CN" altLang="zh-CN"/>
              <a:t>为待验证的数组元素设计一个坐标，再定义一个边缘左上角，一个边缘右下角坐标来固定每行、每列、每个</a:t>
            </a:r>
            <a:r>
              <a:rPr lang="en-US" altLang="zh-CN"/>
              <a:t>3*3</a:t>
            </a:r>
            <a:r>
              <a:rPr lang="zh-CN" altLang="zh-CN"/>
              <a:t>的九宫格，将这两个边缘坐标</a:t>
            </a:r>
            <a:r>
              <a:rPr lang="zh-CN" altLang="en-US"/>
              <a:t>形成的组块</a:t>
            </a:r>
            <a:r>
              <a:rPr lang="zh-CN" altLang="zh-CN"/>
              <a:t>包含的</a:t>
            </a:r>
            <a:r>
              <a:rPr lang="en-US" altLang="zh-CN"/>
              <a:t>9</a:t>
            </a:r>
            <a:r>
              <a:rPr lang="zh-CN" altLang="zh-CN"/>
              <a:t>个元素传递给线程调用函数识别。</a:t>
            </a:r>
            <a:endParaRPr lang="en-US" altLang="zh-CN"/>
          </a:p>
          <a:p>
            <a:pPr algn="just">
              <a:tabLst>
                <a:tab pos="198120" algn="l"/>
              </a:tabLst>
            </a:pPr>
            <a:endParaRPr lang="en-US" altLang="zh-CN"/>
          </a:p>
          <a:p>
            <a:pPr algn="just">
              <a:tabLst>
                <a:tab pos="198120" algn="l"/>
              </a:tabLst>
            </a:pPr>
            <a:endParaRPr lang="zh-CN" altLang="zh-CN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37" y="2686074"/>
            <a:ext cx="5619750" cy="39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程序流程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105" y="798961"/>
            <a:ext cx="6856657" cy="5724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数据结构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979619" y="1286274"/>
            <a:ext cx="110959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typedef struct {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x;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y;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Point;//</a:t>
            </a:r>
            <a:r>
              <a:rPr lang="zh-CN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定义坐标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typedef struct {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Point </a:t>
            </a:r>
            <a:r>
              <a:rPr lang="en-US" altLang="zh-CN" kern="10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left_top</a:t>
            </a:r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;//</a:t>
            </a:r>
            <a:r>
              <a:rPr lang="zh-CN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左上角坐标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Point </a:t>
            </a:r>
            <a:r>
              <a:rPr lang="en-US" altLang="zh-CN" kern="10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right_buttom</a:t>
            </a:r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;//</a:t>
            </a:r>
            <a:r>
              <a:rPr lang="zh-CN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右下角坐标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</a:t>
            </a:r>
            <a:r>
              <a:rPr lang="en-US" altLang="zh-CN" kern="10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thread_index</a:t>
            </a:r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;//</a:t>
            </a:r>
            <a:r>
              <a:rPr lang="zh-CN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线程索引号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Data;//</a:t>
            </a:r>
            <a:r>
              <a:rPr lang="zh-CN" altLang="zh-CN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用两个坐标（左上角，右下角）确定一个矩形内元素并用线程调用函数识别</a:t>
            </a:r>
            <a:endParaRPr lang="zh-CN" altLang="zh-CN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546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定义相关数组变量及声明函数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480163" y="1371243"/>
            <a:ext cx="11095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array[9][9]; /*</a:t>
            </a:r>
            <a:r>
              <a:rPr lang="zh-CN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此数据由线程共享</a:t>
            </a: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  <a:endParaRPr lang="zh-CN" altLang="zh-CN" sz="18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flag = 0;</a:t>
            </a:r>
            <a:endParaRPr lang="zh-CN" altLang="zh-CN" sz="18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data[27]; /* </a:t>
            </a:r>
            <a:r>
              <a:rPr lang="zh-CN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传递给每个线程的数据</a:t>
            </a: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*/</a:t>
            </a:r>
            <a:endParaRPr lang="zh-CN" altLang="zh-CN" sz="18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void *valid(void *); /*</a:t>
            </a:r>
            <a:r>
              <a:rPr lang="zh-CN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线程调用这个函数</a:t>
            </a: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  <a:endParaRPr lang="zh-CN" altLang="zh-CN" sz="18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void initSudokuArray(); /*</a:t>
            </a:r>
            <a:r>
              <a:rPr lang="zh-CN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初始数独数组</a:t>
            </a: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  <a:endParaRPr lang="zh-CN" altLang="zh-CN" sz="18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void initData(); /*</a:t>
            </a:r>
            <a:r>
              <a:rPr lang="zh-CN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传初始化数据递给每个线程</a:t>
            </a:r>
            <a:r>
              <a:rPr lang="en-US" altLang="zh-CN" sz="18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  <a:endParaRPr lang="zh-CN" altLang="zh-CN" sz="1800" kern="1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3914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4580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6021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7089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5654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0660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534626"/>
            <a:ext cx="936625" cy="1210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683935"/>
            <a:ext cx="88265" cy="1049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7326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067280"/>
            <a:ext cx="1203325" cy="433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3891488"/>
            <a:ext cx="133985" cy="854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29760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3851001"/>
            <a:ext cx="435610" cy="286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920" y="3799151"/>
            <a:ext cx="127825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37665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50162" y="3028315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1927" y="3053215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29565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330" y="3843738"/>
            <a:ext cx="732155" cy="722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798" y="2765771"/>
            <a:ext cx="568325" cy="13950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4795388"/>
            <a:ext cx="1080135" cy="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1212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1453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49541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4858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5895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5158" y="4196851"/>
            <a:ext cx="723265" cy="548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2981204"/>
            <a:ext cx="1158240" cy="13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067127"/>
            <a:ext cx="60325" cy="715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252937"/>
            <a:ext cx="540385" cy="745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1714" y="2386549"/>
            <a:ext cx="309245" cy="1758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198" y="3749925"/>
            <a:ext cx="410210" cy="1205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154" y="4226316"/>
            <a:ext cx="387985" cy="88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6852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1066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6416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5667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0692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2532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2413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1901445"/>
            <a:ext cx="653415" cy="589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621216"/>
            <a:ext cx="725805" cy="5276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937" y="2270770"/>
            <a:ext cx="577215" cy="320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5757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732905"/>
            <a:ext cx="344805" cy="53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6478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96" y="346759"/>
            <a:ext cx="656590" cy="13296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872" y="246216"/>
            <a:ext cx="1162050" cy="509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3908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677" y="897710"/>
            <a:ext cx="328930" cy="1172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214" y="784203"/>
            <a:ext cx="726440" cy="457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290403"/>
            <a:ext cx="941070" cy="395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57358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2557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57580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5036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963" y="2342469"/>
            <a:ext cx="519430" cy="614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481" y="222046"/>
            <a:ext cx="966470" cy="372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666872"/>
            <a:ext cx="309245" cy="9975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7186" y="1283655"/>
            <a:ext cx="969645" cy="237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634223"/>
            <a:ext cx="511810" cy="648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466886"/>
            <a:ext cx="497205" cy="789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247" y="3720326"/>
            <a:ext cx="845820" cy="452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7235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0251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5823121"/>
            <a:ext cx="1468120" cy="38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4868463"/>
            <a:ext cx="731520" cy="868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368" y="4836186"/>
            <a:ext cx="307340" cy="924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3817770"/>
            <a:ext cx="534670" cy="1208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3736460"/>
            <a:ext cx="1022985" cy="4743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2160" y="4264857"/>
            <a:ext cx="494665" cy="790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8824" y="5110236"/>
            <a:ext cx="996315" cy="3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320" y="5168192"/>
            <a:ext cx="288290" cy="590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209211"/>
            <a:ext cx="556895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666418"/>
            <a:ext cx="1330960" cy="150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193" y="4791280"/>
            <a:ext cx="250825" cy="6057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156330"/>
            <a:ext cx="101282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933" y="4766715"/>
            <a:ext cx="1209040" cy="329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80244" y="4883042"/>
            <a:ext cx="697865" cy="939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583446"/>
            <a:ext cx="1211580" cy="2514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422189"/>
            <a:ext cx="955675" cy="13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614353"/>
            <a:ext cx="13970" cy="844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590326"/>
            <a:ext cx="1146810" cy="397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118" y="1307894"/>
            <a:ext cx="260985" cy="10833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307894"/>
            <a:ext cx="1174750" cy="492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490644"/>
            <a:ext cx="96774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1800718"/>
            <a:ext cx="1336040" cy="713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384283"/>
            <a:ext cx="1753870" cy="130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413514"/>
            <a:ext cx="630555" cy="58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606" y="851095"/>
            <a:ext cx="838200" cy="676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322521"/>
            <a:ext cx="234950" cy="1188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668135"/>
            <a:ext cx="941070" cy="647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963" y="2170384"/>
            <a:ext cx="1111250" cy="17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709333"/>
            <a:ext cx="558165" cy="57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76" y="1685226"/>
            <a:ext cx="529590" cy="408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369" y="1425269"/>
            <a:ext cx="1019810" cy="68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6826" y="2321233"/>
            <a:ext cx="795655" cy="28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416" y="1466886"/>
            <a:ext cx="454660" cy="1100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2759792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666139"/>
            <a:ext cx="1210310" cy="414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3967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4748858"/>
            <a:ext cx="570230" cy="975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499224"/>
            <a:ext cx="787400" cy="348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487858"/>
            <a:ext cx="733425" cy="370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521" y="3834958"/>
            <a:ext cx="1372870" cy="962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336576"/>
            <a:ext cx="570865" cy="1270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1957937"/>
            <a:ext cx="2630311" cy="26303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5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58335" y="5257800"/>
            <a:ext cx="3230880" cy="829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sz="4800">
                <a:latin typeface="+mj-lt"/>
                <a:cs typeface="+mj-lt"/>
              </a:rPr>
              <a:t>多线程排序</a:t>
            </a:r>
            <a:endParaRPr sz="4800">
              <a:latin typeface="+mj-lt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915" y="6159500"/>
            <a:ext cx="3728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讲解人：王晗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示意图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887477" y="254746"/>
            <a:ext cx="11095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冒泡                    选择                     插入                                               主函数</a:t>
            </a:r>
            <a:endParaRPr lang="zh-CN" altLang="en-US" dirty="0"/>
          </a:p>
        </p:txBody>
      </p:sp>
      <p:pic>
        <p:nvPicPr>
          <p:cNvPr id="85" name="图片 84"/>
          <p:cNvPicPr/>
          <p:nvPr/>
        </p:nvPicPr>
        <p:blipFill>
          <a:blip r:embed="rId1"/>
          <a:stretch>
            <a:fillRect/>
          </a:stretch>
        </p:blipFill>
        <p:spPr>
          <a:xfrm>
            <a:off x="1657940" y="726093"/>
            <a:ext cx="1510279" cy="5662771"/>
          </a:xfrm>
          <a:prstGeom prst="rect">
            <a:avLst/>
          </a:prstGeom>
        </p:spPr>
      </p:pic>
      <p:pic>
        <p:nvPicPr>
          <p:cNvPr id="86" name="图片 8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63" y="726093"/>
            <a:ext cx="1900640" cy="581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图片 8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90" y="848753"/>
            <a:ext cx="1885413" cy="563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图片 88"/>
          <p:cNvPicPr/>
          <p:nvPr/>
        </p:nvPicPr>
        <p:blipFill>
          <a:blip r:embed="rId4"/>
          <a:stretch>
            <a:fillRect/>
          </a:stretch>
        </p:blipFill>
        <p:spPr>
          <a:xfrm>
            <a:off x="6856619" y="818208"/>
            <a:ext cx="5335381" cy="5734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运行结果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8675940" y="419221"/>
            <a:ext cx="11095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每个线程独立计时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左二图显示排序算法成功，但是</a:t>
            </a:r>
            <a:endParaRPr lang="en-US" altLang="zh-CN" dirty="0"/>
          </a:p>
          <a:p>
            <a:r>
              <a:rPr lang="zh-CN" altLang="en-US" dirty="0"/>
              <a:t>由于在</a:t>
            </a:r>
            <a:r>
              <a:rPr lang="en-US" altLang="zh-CN" dirty="0"/>
              <a:t>for</a:t>
            </a:r>
            <a:r>
              <a:rPr lang="zh-CN" altLang="en-US" dirty="0"/>
              <a:t>循环内随机数的生成</a:t>
            </a:r>
            <a:endParaRPr lang="en-US" altLang="zh-CN" dirty="0"/>
          </a:p>
          <a:p>
            <a:r>
              <a:rPr lang="zh-CN" altLang="en-US" dirty="0"/>
              <a:t>困难，生成的随机数大范围随机</a:t>
            </a:r>
            <a:endParaRPr lang="en-US" altLang="zh-CN" dirty="0"/>
          </a:p>
          <a:p>
            <a:r>
              <a:rPr lang="zh-CN" altLang="en-US" dirty="0"/>
              <a:t>小范围趋同</a:t>
            </a:r>
            <a:endParaRPr lang="en-US" altLang="zh-CN" dirty="0"/>
          </a:p>
          <a:p>
            <a:r>
              <a:rPr lang="zh-CN" altLang="en-US" dirty="0"/>
              <a:t>下方图是取随机数后直接输出的</a:t>
            </a:r>
            <a:endParaRPr lang="en-US" altLang="zh-CN" dirty="0"/>
          </a:p>
          <a:p>
            <a:r>
              <a:rPr lang="zh-CN" altLang="en-US" dirty="0"/>
              <a:t>结果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09" y="-2"/>
            <a:ext cx="4350266" cy="14980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" y="3695063"/>
            <a:ext cx="7634441" cy="23826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" y="1410658"/>
            <a:ext cx="7622694" cy="220017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057" y="4090418"/>
            <a:ext cx="6753052" cy="238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>
            <a:stCxn id="57" idx="1"/>
          </p:cNvCxnSpPr>
          <p:nvPr/>
        </p:nvCxnSpPr>
        <p:spPr>
          <a:xfrm flipH="1" flipV="1">
            <a:off x="8543130" y="3109994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11116131" y="299356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33" idx="5"/>
          </p:cNvCxnSpPr>
          <p:nvPr/>
        </p:nvCxnSpPr>
        <p:spPr>
          <a:xfrm>
            <a:off x="10601740" y="2701567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9571705" y="2652252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9903314" y="2542640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11" idx="0"/>
          </p:cNvCxnSpPr>
          <p:nvPr/>
        </p:nvCxnSpPr>
        <p:spPr>
          <a:xfrm flipH="1">
            <a:off x="8591527" y="2268794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3" idx="7"/>
          </p:cNvCxnSpPr>
          <p:nvPr/>
        </p:nvCxnSpPr>
        <p:spPr>
          <a:xfrm flipH="1">
            <a:off x="9613588" y="2618225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572500" y="2574773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10600" y="3048000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501831" y="296140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793134" y="246195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491699" y="3653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2" idx="1"/>
          </p:cNvCxnSpPr>
          <p:nvPr/>
        </p:nvCxnSpPr>
        <p:spPr>
          <a:xfrm>
            <a:off x="9083163" y="2298290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996722" y="2232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endCxn id="13" idx="5"/>
          </p:cNvCxnSpPr>
          <p:nvPr/>
        </p:nvCxnSpPr>
        <p:spPr>
          <a:xfrm flipH="1">
            <a:off x="9613588" y="3419168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0926195" y="3421143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1000453" y="2032819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7"/>
          </p:cNvCxnSpPr>
          <p:nvPr/>
        </p:nvCxnSpPr>
        <p:spPr>
          <a:xfrm flipV="1">
            <a:off x="9128797" y="1524002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2" idx="0"/>
          </p:cNvCxnSpPr>
          <p:nvPr/>
        </p:nvCxnSpPr>
        <p:spPr>
          <a:xfrm flipV="1">
            <a:off x="9918152" y="1504950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10028903" y="971550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0058400" y="1543050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32" idx="3"/>
          </p:cNvCxnSpPr>
          <p:nvPr/>
        </p:nvCxnSpPr>
        <p:spPr>
          <a:xfrm flipV="1">
            <a:off x="10295603" y="380847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2" idx="7"/>
          </p:cNvCxnSpPr>
          <p:nvPr/>
        </p:nvCxnSpPr>
        <p:spPr>
          <a:xfrm flipV="1">
            <a:off x="11169552" y="0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30" idx="0"/>
          </p:cNvCxnSpPr>
          <p:nvPr/>
        </p:nvCxnSpPr>
        <p:spPr>
          <a:xfrm flipH="1" flipV="1">
            <a:off x="11087100" y="342900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10363200" y="952500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33" idx="7"/>
          </p:cNvCxnSpPr>
          <p:nvPr/>
        </p:nvCxnSpPr>
        <p:spPr>
          <a:xfrm flipV="1">
            <a:off x="10601740" y="1085850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0134600" y="1143000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0006049" y="14815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44597" y="10897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269384" y="87061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016431" y="22772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448619" y="2548446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11742057" y="0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0" idx="6"/>
          </p:cNvCxnSpPr>
          <p:nvPr/>
        </p:nvCxnSpPr>
        <p:spPr>
          <a:xfrm flipV="1">
            <a:off x="11199333" y="841829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11753983" y="841829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0" idx="6"/>
          </p:cNvCxnSpPr>
          <p:nvPr/>
        </p:nvCxnSpPr>
        <p:spPr>
          <a:xfrm flipH="1" flipV="1">
            <a:off x="11199333" y="1167160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0" idx="4"/>
          </p:cNvCxnSpPr>
          <p:nvPr/>
        </p:nvCxnSpPr>
        <p:spPr>
          <a:xfrm flipH="1" flipV="1">
            <a:off x="11121965" y="1244528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1205029" y="1277258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1219543" y="1988458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1829144" y="1901371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814629" y="2365829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1640457" y="2380343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10972801" y="3077029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1611429" y="3149600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1292114" y="2061029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60" idx="3"/>
            <a:endCxn id="33" idx="7"/>
          </p:cNvCxnSpPr>
          <p:nvPr/>
        </p:nvCxnSpPr>
        <p:spPr>
          <a:xfrm flipH="1">
            <a:off x="10601740" y="2047367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3" idx="3"/>
          </p:cNvCxnSpPr>
          <p:nvPr/>
        </p:nvCxnSpPr>
        <p:spPr>
          <a:xfrm flipH="1">
            <a:off x="8667750" y="3775106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8" idx="1"/>
          </p:cNvCxnSpPr>
          <p:nvPr/>
        </p:nvCxnSpPr>
        <p:spPr>
          <a:xfrm flipH="1" flipV="1">
            <a:off x="8610600" y="3790950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3" idx="4"/>
          </p:cNvCxnSpPr>
          <p:nvPr/>
        </p:nvCxnSpPr>
        <p:spPr>
          <a:xfrm flipV="1">
            <a:off x="8991600" y="3796019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3" idx="4"/>
          </p:cNvCxnSpPr>
          <p:nvPr/>
        </p:nvCxnSpPr>
        <p:spPr>
          <a:xfrm flipH="1" flipV="1">
            <a:off x="9563100" y="3796019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10191750" y="3451534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9029700" y="4419600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1" idx="3"/>
          </p:cNvCxnSpPr>
          <p:nvPr/>
        </p:nvCxnSpPr>
        <p:spPr>
          <a:xfrm flipV="1">
            <a:off x="11089483" y="4133850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248900" y="4419600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10972800" y="3600450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8544905" y="3753727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895590" y="4740103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1774524" y="22816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1193822" y="19152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1066822" y="4620392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1672924" y="403421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121900" y="4351239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503947" y="30076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860401" y="3340772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/>
          <p:cNvCxnSpPr>
            <a:endCxn id="61" idx="4"/>
          </p:cNvCxnSpPr>
          <p:nvPr/>
        </p:nvCxnSpPr>
        <p:spPr>
          <a:xfrm flipV="1">
            <a:off x="10553700" y="4775128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3" idx="4"/>
          </p:cNvCxnSpPr>
          <p:nvPr/>
        </p:nvCxnSpPr>
        <p:spPr>
          <a:xfrm flipH="1" flipV="1">
            <a:off x="10209149" y="4525736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6"/>
          </p:cNvCxnSpPr>
          <p:nvPr/>
        </p:nvCxnSpPr>
        <p:spPr>
          <a:xfrm>
            <a:off x="9074982" y="4829799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8" idx="4"/>
          </p:cNvCxnSpPr>
          <p:nvPr/>
        </p:nvCxnSpPr>
        <p:spPr>
          <a:xfrm>
            <a:off x="8985286" y="4919495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95" idx="7"/>
          </p:cNvCxnSpPr>
          <p:nvPr/>
        </p:nvCxnSpPr>
        <p:spPr>
          <a:xfrm flipH="1">
            <a:off x="9870763" y="5408613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5"/>
          </p:cNvCxnSpPr>
          <p:nvPr/>
        </p:nvCxnSpPr>
        <p:spPr>
          <a:xfrm>
            <a:off x="11198897" y="4752467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648950" y="5408613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1" idx="6"/>
          </p:cNvCxnSpPr>
          <p:nvPr/>
        </p:nvCxnSpPr>
        <p:spPr>
          <a:xfrm>
            <a:off x="11221558" y="4697760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62" idx="5"/>
          </p:cNvCxnSpPr>
          <p:nvPr/>
        </p:nvCxnSpPr>
        <p:spPr>
          <a:xfrm>
            <a:off x="11794813" y="4156106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6"/>
          </p:cNvCxnSpPr>
          <p:nvPr/>
        </p:nvCxnSpPr>
        <p:spPr>
          <a:xfrm>
            <a:off x="11753983" y="3132664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2" idx="7"/>
          </p:cNvCxnSpPr>
          <p:nvPr/>
        </p:nvCxnSpPr>
        <p:spPr>
          <a:xfrm flipV="1">
            <a:off x="11794813" y="3352802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61" idx="6"/>
          </p:cNvCxnSpPr>
          <p:nvPr/>
        </p:nvCxnSpPr>
        <p:spPr>
          <a:xfrm>
            <a:off x="11221558" y="4697760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11449050" y="5408613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1791950" y="4895850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0591800" y="5408613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9486900" y="5905500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58" idx="3"/>
          </p:cNvCxnSpPr>
          <p:nvPr/>
        </p:nvCxnSpPr>
        <p:spPr>
          <a:xfrm>
            <a:off x="8921861" y="4893224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9525000" y="6457950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9810750" y="5924550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0687050" y="6076950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1791950" y="5408613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1468100" y="6115050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706100" y="6438900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668000" y="6534150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1144250" y="6572250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11906250" y="6496050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11906250" y="5886450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581515" y="637885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422251" y="5283595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9748874" y="5880137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1844374" y="6442112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1294397" y="5903246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>
            <a:stCxn id="154" idx="1"/>
          </p:cNvCxnSpPr>
          <p:nvPr/>
        </p:nvCxnSpPr>
        <p:spPr>
          <a:xfrm flipV="1">
            <a:off x="3610477" y="3103518"/>
            <a:ext cx="38392" cy="680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438016" y="292880"/>
            <a:ext cx="637852" cy="542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30" idx="5"/>
          </p:cNvCxnSpPr>
          <p:nvPr/>
        </p:nvCxnSpPr>
        <p:spPr>
          <a:xfrm flipH="1">
            <a:off x="1280036" y="2695091"/>
            <a:ext cx="310223" cy="702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707739" y="2645776"/>
            <a:ext cx="912555" cy="1060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663494" y="2536164"/>
            <a:ext cx="625191" cy="35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endCxn id="108" idx="0"/>
          </p:cNvCxnSpPr>
          <p:nvPr/>
        </p:nvCxnSpPr>
        <p:spPr>
          <a:xfrm>
            <a:off x="3123584" y="2262318"/>
            <a:ext cx="476888" cy="692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10" idx="7"/>
          </p:cNvCxnSpPr>
          <p:nvPr/>
        </p:nvCxnSpPr>
        <p:spPr>
          <a:xfrm>
            <a:off x="2286047" y="2611749"/>
            <a:ext cx="292364" cy="1055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242596" y="2568297"/>
            <a:ext cx="1376903" cy="5303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2642615" y="3041524"/>
            <a:ext cx="938784" cy="7277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 flipH="1">
            <a:off x="3510776" y="2954925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flipH="1">
            <a:off x="2148829" y="245548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flipH="1">
            <a:off x="2557498" y="3646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/>
          <p:cNvCxnSpPr>
            <a:endCxn id="109" idx="1"/>
          </p:cNvCxnSpPr>
          <p:nvPr/>
        </p:nvCxnSpPr>
        <p:spPr>
          <a:xfrm flipH="1">
            <a:off x="2362248" y="2291814"/>
            <a:ext cx="746588" cy="200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flipH="1">
            <a:off x="3040541" y="2226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endCxn id="110" idx="5"/>
          </p:cNvCxnSpPr>
          <p:nvPr/>
        </p:nvCxnSpPr>
        <p:spPr>
          <a:xfrm>
            <a:off x="1294781" y="3412692"/>
            <a:ext cx="1283630" cy="3559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498372" y="3414667"/>
            <a:ext cx="767432" cy="661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 flipV="1">
            <a:off x="955572" y="2026343"/>
            <a:ext cx="235974" cy="135685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7"/>
          </p:cNvCxnSpPr>
          <p:nvPr/>
        </p:nvCxnSpPr>
        <p:spPr>
          <a:xfrm flipH="1" flipV="1">
            <a:off x="2133599" y="1517526"/>
            <a:ext cx="929603" cy="7314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9" idx="0"/>
          </p:cNvCxnSpPr>
          <p:nvPr/>
        </p:nvCxnSpPr>
        <p:spPr>
          <a:xfrm flipH="1" flipV="1">
            <a:off x="2133599" y="1498474"/>
            <a:ext cx="140248" cy="9570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 flipV="1">
            <a:off x="1866899" y="965074"/>
            <a:ext cx="296197" cy="6083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1648745" y="1536574"/>
            <a:ext cx="484854" cy="10655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endCxn id="129" idx="3"/>
          </p:cNvCxnSpPr>
          <p:nvPr/>
        </p:nvCxnSpPr>
        <p:spPr>
          <a:xfrm flipH="1" flipV="1">
            <a:off x="1149297" y="374371"/>
            <a:ext cx="747099" cy="608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29" idx="7"/>
          </p:cNvCxnSpPr>
          <p:nvPr/>
        </p:nvCxnSpPr>
        <p:spPr>
          <a:xfrm flipH="1" flipV="1">
            <a:off x="514349" y="-6476"/>
            <a:ext cx="508098" cy="253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7" idx="0"/>
          </p:cNvCxnSpPr>
          <p:nvPr/>
        </p:nvCxnSpPr>
        <p:spPr>
          <a:xfrm flipV="1">
            <a:off x="1070034" y="336424"/>
            <a:ext cx="34865" cy="7468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1028699" y="946024"/>
            <a:ext cx="800100" cy="190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30" idx="7"/>
          </p:cNvCxnSpPr>
          <p:nvPr/>
        </p:nvCxnSpPr>
        <p:spPr>
          <a:xfrm flipH="1" flipV="1">
            <a:off x="1066799" y="1079374"/>
            <a:ext cx="523460" cy="14888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1104899" y="1136524"/>
            <a:ext cx="95250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 flipH="1">
            <a:off x="2043148" y="14750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flipH="1">
            <a:off x="992666" y="10833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 flipH="1">
            <a:off x="1748118" y="86414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 flipH="1">
            <a:off x="996176" y="22125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 flipH="1">
            <a:off x="1563988" y="2541970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 flipV="1">
            <a:off x="435428" y="-6476"/>
            <a:ext cx="14514" cy="841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7" idx="6"/>
          </p:cNvCxnSpPr>
          <p:nvPr/>
        </p:nvCxnSpPr>
        <p:spPr>
          <a:xfrm flipH="1" flipV="1">
            <a:off x="438016" y="835353"/>
            <a:ext cx="554650" cy="3253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-3" y="835353"/>
            <a:ext cx="438019" cy="3338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endCxn id="127" idx="6"/>
          </p:cNvCxnSpPr>
          <p:nvPr/>
        </p:nvCxnSpPr>
        <p:spPr>
          <a:xfrm flipV="1">
            <a:off x="-1" y="1160684"/>
            <a:ext cx="992667" cy="375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endCxn id="127" idx="4"/>
          </p:cNvCxnSpPr>
          <p:nvPr/>
        </p:nvCxnSpPr>
        <p:spPr>
          <a:xfrm flipV="1">
            <a:off x="928913" y="1238052"/>
            <a:ext cx="141121" cy="801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 flipV="1">
            <a:off x="-1" y="1270782"/>
            <a:ext cx="986971" cy="7111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>
            <a:off x="406399" y="1981982"/>
            <a:ext cx="566057" cy="3773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-1" y="1894895"/>
            <a:ext cx="362856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-1" y="2359353"/>
            <a:ext cx="377371" cy="856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62855" y="2373867"/>
            <a:ext cx="188687" cy="711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624113" y="3070553"/>
            <a:ext cx="595085" cy="391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420913" y="3143124"/>
            <a:ext cx="159657" cy="98697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624112" y="2054553"/>
            <a:ext cx="275773" cy="1030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57" idx="3"/>
            <a:endCxn id="130" idx="7"/>
          </p:cNvCxnSpPr>
          <p:nvPr/>
        </p:nvCxnSpPr>
        <p:spPr>
          <a:xfrm>
            <a:off x="975516" y="2040891"/>
            <a:ext cx="614743" cy="527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10" idx="3"/>
          </p:cNvCxnSpPr>
          <p:nvPr/>
        </p:nvCxnSpPr>
        <p:spPr>
          <a:xfrm>
            <a:off x="2679387" y="3768630"/>
            <a:ext cx="844862" cy="158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55" idx="1"/>
          </p:cNvCxnSpPr>
          <p:nvPr/>
        </p:nvCxnSpPr>
        <p:spPr>
          <a:xfrm flipV="1">
            <a:off x="3270138" y="3784474"/>
            <a:ext cx="311261" cy="975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endCxn id="110" idx="4"/>
          </p:cNvCxnSpPr>
          <p:nvPr/>
        </p:nvCxnSpPr>
        <p:spPr>
          <a:xfrm flipH="1" flipV="1">
            <a:off x="2628899" y="3789543"/>
            <a:ext cx="571500" cy="1080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10" idx="4"/>
          </p:cNvCxnSpPr>
          <p:nvPr/>
        </p:nvCxnSpPr>
        <p:spPr>
          <a:xfrm flipV="1">
            <a:off x="2019299" y="3789543"/>
            <a:ext cx="609600" cy="6235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257299" y="3445058"/>
            <a:ext cx="742950" cy="9680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2019299" y="4413124"/>
            <a:ext cx="1143000" cy="4000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58" idx="3"/>
          </p:cNvCxnSpPr>
          <p:nvPr/>
        </p:nvCxnSpPr>
        <p:spPr>
          <a:xfrm flipH="1" flipV="1">
            <a:off x="457199" y="4127374"/>
            <a:ext cx="645317" cy="618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1047749" y="4413124"/>
            <a:ext cx="895350" cy="2476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1066799" y="3593974"/>
            <a:ext cx="152400" cy="1047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 flipH="1">
            <a:off x="3397058" y="3747251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flipH="1">
            <a:off x="3117017" y="4733627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flipH="1">
            <a:off x="274673" y="22751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flipH="1">
            <a:off x="843441" y="19088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flipH="1">
            <a:off x="970441" y="4613916"/>
            <a:ext cx="154736" cy="1547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 flipH="1">
            <a:off x="376273" y="402774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 flipH="1">
            <a:off x="1895602" y="4344763"/>
            <a:ext cx="174497" cy="1744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 flipH="1">
            <a:off x="438016" y="30011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 flipH="1">
            <a:off x="1081562" y="3334296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连接符 162"/>
          <p:cNvCxnSpPr>
            <a:endCxn id="158" idx="4"/>
          </p:cNvCxnSpPr>
          <p:nvPr/>
        </p:nvCxnSpPr>
        <p:spPr>
          <a:xfrm flipH="1" flipV="1">
            <a:off x="1047809" y="4768652"/>
            <a:ext cx="590490" cy="6334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endCxn id="160" idx="4"/>
          </p:cNvCxnSpPr>
          <p:nvPr/>
        </p:nvCxnSpPr>
        <p:spPr>
          <a:xfrm flipV="1">
            <a:off x="1657349" y="4519260"/>
            <a:ext cx="325501" cy="8828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55" idx="6"/>
          </p:cNvCxnSpPr>
          <p:nvPr/>
        </p:nvCxnSpPr>
        <p:spPr>
          <a:xfrm flipH="1">
            <a:off x="1638299" y="4823323"/>
            <a:ext cx="1478718" cy="578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55" idx="4"/>
          </p:cNvCxnSpPr>
          <p:nvPr/>
        </p:nvCxnSpPr>
        <p:spPr>
          <a:xfrm flipH="1">
            <a:off x="2400299" y="4913019"/>
            <a:ext cx="806414" cy="9669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92" idx="7"/>
          </p:cNvCxnSpPr>
          <p:nvPr/>
        </p:nvCxnSpPr>
        <p:spPr>
          <a:xfrm>
            <a:off x="1638299" y="5402137"/>
            <a:ext cx="682937" cy="4924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58" idx="5"/>
          </p:cNvCxnSpPr>
          <p:nvPr/>
        </p:nvCxnSpPr>
        <p:spPr>
          <a:xfrm flipH="1">
            <a:off x="761999" y="4745991"/>
            <a:ext cx="231103" cy="12482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781049" y="5402137"/>
            <a:ext cx="762000" cy="630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6"/>
          </p:cNvCxnSpPr>
          <p:nvPr/>
        </p:nvCxnSpPr>
        <p:spPr>
          <a:xfrm flipH="1">
            <a:off x="-1" y="4691284"/>
            <a:ext cx="970442" cy="217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5"/>
          </p:cNvCxnSpPr>
          <p:nvPr/>
        </p:nvCxnSpPr>
        <p:spPr>
          <a:xfrm flipH="1">
            <a:off x="-1" y="4149630"/>
            <a:ext cx="397187" cy="8159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1" idx="6"/>
          </p:cNvCxnSpPr>
          <p:nvPr/>
        </p:nvCxnSpPr>
        <p:spPr>
          <a:xfrm flipH="1">
            <a:off x="-1" y="3126188"/>
            <a:ext cx="438017" cy="2201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59" idx="7"/>
          </p:cNvCxnSpPr>
          <p:nvPr/>
        </p:nvCxnSpPr>
        <p:spPr>
          <a:xfrm flipH="1" flipV="1">
            <a:off x="-1" y="3346326"/>
            <a:ext cx="397187" cy="7023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58" idx="6"/>
          </p:cNvCxnSpPr>
          <p:nvPr/>
        </p:nvCxnSpPr>
        <p:spPr>
          <a:xfrm flipH="1">
            <a:off x="400049" y="4691284"/>
            <a:ext cx="570392" cy="710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 flipV="1">
            <a:off x="400049" y="5402137"/>
            <a:ext cx="342900" cy="5730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 flipV="1">
            <a:off x="-1" y="4889374"/>
            <a:ext cx="400050" cy="5127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1485899" y="5402137"/>
            <a:ext cx="11430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2381249" y="5899024"/>
            <a:ext cx="323850" cy="952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3"/>
          </p:cNvCxnSpPr>
          <p:nvPr/>
        </p:nvCxnSpPr>
        <p:spPr>
          <a:xfrm flipH="1">
            <a:off x="2724149" y="4886748"/>
            <a:ext cx="545989" cy="1964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543049" y="6451474"/>
            <a:ext cx="11239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543049" y="5918074"/>
            <a:ext cx="838200" cy="5143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>
            <a:off x="781049" y="6070474"/>
            <a:ext cx="723900" cy="35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66699" y="5402137"/>
            <a:ext cx="133350" cy="10493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323849" y="6108574"/>
            <a:ext cx="40005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85749" y="6432424"/>
            <a:ext cx="1200150" cy="1143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>
            <a:off x="1162049" y="6527674"/>
            <a:ext cx="361950" cy="323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 flipV="1">
            <a:off x="304799" y="6565774"/>
            <a:ext cx="742950" cy="2857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-1" y="6489574"/>
            <a:ext cx="28575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 flipV="1">
            <a:off x="-1" y="5879974"/>
            <a:ext cx="285750" cy="609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椭圆 189"/>
          <p:cNvSpPr/>
          <p:nvPr/>
        </p:nvSpPr>
        <p:spPr>
          <a:xfrm flipH="1">
            <a:off x="1431092" y="6372381"/>
            <a:ext cx="179392" cy="1793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 flipH="1">
            <a:off x="1519712" y="5277119"/>
            <a:ext cx="250036" cy="2500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 flipH="1">
            <a:off x="2300323" y="5873661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 flipH="1">
            <a:off x="204823" y="6435636"/>
            <a:ext cx="142802" cy="142802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 flipH="1">
            <a:off x="647566" y="5896770"/>
            <a:ext cx="250036" cy="25003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4196593" y="2848325"/>
            <a:ext cx="393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</a:t>
            </a:r>
            <a:endParaRPr lang="en-US" altLang="zh-CN" sz="7200" dirty="0"/>
          </a:p>
        </p:txBody>
      </p:sp>
      <p:pic>
        <p:nvPicPr>
          <p:cNvPr id="196" name="音频 19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6"/>
                </p:tgtEl>
              </p:cMediaNode>
            </p:audio>
          </p:childTnLst>
        </p:cTn>
      </p:par>
    </p:tnLst>
    <p:bldLst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30132" y="720575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CONTENT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19050">
            <a:solidFill>
              <a:schemeClr val="bg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9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8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7"/>
            <a:endCxn id="10" idx="7"/>
          </p:cNvCxnSpPr>
          <p:nvPr/>
        </p:nvCxnSpPr>
        <p:spPr>
          <a:xfrm flipV="1">
            <a:off x="2560627" y="3968413"/>
            <a:ext cx="811371" cy="7851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3475027" y="3458936"/>
            <a:ext cx="1140516" cy="365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5403840" y="3910377"/>
            <a:ext cx="254010" cy="499698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</p:cNvCxnSpPr>
          <p:nvPr/>
        </p:nvCxnSpPr>
        <p:spPr>
          <a:xfrm flipH="1">
            <a:off x="5661659" y="3995438"/>
            <a:ext cx="1356848" cy="396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7104699" y="3338513"/>
            <a:ext cx="1896428" cy="510540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4" idx="5"/>
          </p:cNvCxnSpPr>
          <p:nvPr/>
        </p:nvCxnSpPr>
        <p:spPr>
          <a:xfrm flipH="1" flipV="1">
            <a:off x="9029700" y="3295650"/>
            <a:ext cx="791071" cy="586715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endCxn id="13" idx="1"/>
          </p:cNvCxnSpPr>
          <p:nvPr/>
        </p:nvCxnSpPr>
        <p:spPr>
          <a:xfrm flipH="1" flipV="1">
            <a:off x="8509391" y="3985792"/>
            <a:ext cx="1277547" cy="567159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5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bg1">
                <a:lumMod val="7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0221" y="2476151"/>
            <a:ext cx="17615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uxton Sketch" panose="03080500000500000004" charset="0"/>
                <a:ea typeface="+mj-ea"/>
                <a:cs typeface="Buxton Sketch" panose="03080500000500000004" charset="0"/>
              </a:rPr>
              <a:t>NO.1</a:t>
            </a:r>
            <a:endParaRPr lang="en-US" altLang="zh-CN" sz="3200" dirty="0">
              <a:solidFill>
                <a:schemeClr val="bg1"/>
              </a:solidFill>
              <a:latin typeface="Buxton Sketch" panose="03080500000500000004" charset="0"/>
              <a:ea typeface="+mj-ea"/>
              <a:cs typeface="Buxton Sketch" panose="030805000005000000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71881" y="4109350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uxton Sketch" panose="03080500000500000004" charset="0"/>
                <a:ea typeface="+mj-ea"/>
                <a:cs typeface="Buxton Sketch" panose="03080500000500000004" charset="0"/>
              </a:rPr>
              <a:t>NO.2</a:t>
            </a:r>
            <a:endParaRPr lang="en-US" altLang="zh-CN" sz="3200" dirty="0">
              <a:solidFill>
                <a:schemeClr val="bg1"/>
              </a:solidFill>
              <a:latin typeface="Buxton Sketch" panose="03080500000500000004" charset="0"/>
              <a:ea typeface="+mj-ea"/>
              <a:cs typeface="Buxton Sketch" panose="030805000005000000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403656" y="2710674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uxton Sketch" panose="03080500000500000004" charset="0"/>
                <a:ea typeface="+mj-ea"/>
                <a:cs typeface="Buxton Sketch" panose="03080500000500000004" charset="0"/>
              </a:rPr>
              <a:t>NO.3</a:t>
            </a:r>
            <a:endParaRPr lang="en-US" altLang="zh-CN" sz="3200" dirty="0">
              <a:solidFill>
                <a:schemeClr val="bg1"/>
              </a:solidFill>
              <a:latin typeface="Buxton Sketch" panose="03080500000500000004" charset="0"/>
              <a:ea typeface="+mj-ea"/>
              <a:cs typeface="Buxton Sketch" panose="030805000005000000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55065" y="2753995"/>
            <a:ext cx="17615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uxton Sketch" panose="03080500000500000004" charset="0"/>
                <a:ea typeface="+mj-ea"/>
                <a:cs typeface="Buxton Sketch" panose="03080500000500000004" charset="0"/>
              </a:rPr>
              <a:t>NO.5</a:t>
            </a:r>
            <a:endParaRPr lang="en-US" altLang="zh-CN" sz="3200" dirty="0">
              <a:solidFill>
                <a:schemeClr val="bg1"/>
              </a:solidFill>
              <a:latin typeface="Buxton Sketch" panose="03080500000500000004" charset="0"/>
              <a:ea typeface="+mj-ea"/>
              <a:cs typeface="Buxton Sketch" panose="030805000005000000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0836" y="3131010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bg1"/>
                </a:solidFill>
              </a:rPr>
              <a:t>生产者消费者</a:t>
            </a:r>
            <a:r>
              <a:rPr lang="en-US" altLang="zh-CN" b="1" dirty="0">
                <a:solidFill>
                  <a:schemeClr val="bg1"/>
                </a:solidFill>
              </a:rPr>
              <a:t>-Linux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28886" y="4660675"/>
            <a:ext cx="26314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b="1" dirty="0">
                <a:solidFill>
                  <a:schemeClr val="bg1"/>
                </a:solidFill>
                <a:sym typeface="+mn-ea"/>
              </a:rPr>
              <a:t>生产者消费者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-Windows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51406" y="3295350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bg1"/>
                </a:solidFill>
              </a:rPr>
              <a:t>数独解决方案验证器</a:t>
            </a:r>
            <a:r>
              <a:rPr lang="en-US" altLang="zh-CN" b="1" dirty="0">
                <a:solidFill>
                  <a:schemeClr val="bg1"/>
                </a:solidFill>
              </a:rPr>
              <a:t>-Linux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083687" y="3338605"/>
            <a:ext cx="1325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bg1"/>
                </a:solidFill>
              </a:rPr>
              <a:t>多线程排序</a:t>
            </a:r>
            <a:endParaRPr lang="zh-CN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1741" y="4108944"/>
            <a:ext cx="176159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uxton Sketch" panose="03080500000500000004" charset="0"/>
                <a:ea typeface="+mj-ea"/>
                <a:cs typeface="Buxton Sketch" panose="03080500000500000004" charset="0"/>
              </a:rPr>
              <a:t>NO.4</a:t>
            </a:r>
            <a:endParaRPr lang="en-US" altLang="zh-CN" sz="3200" dirty="0">
              <a:solidFill>
                <a:schemeClr val="bg1"/>
              </a:solidFill>
              <a:latin typeface="Buxton Sketch" panose="03080500000500000004" charset="0"/>
              <a:ea typeface="+mj-ea"/>
              <a:cs typeface="Buxton Sketch" panose="0308050000050000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9491" y="4693620"/>
            <a:ext cx="33172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bg1"/>
                </a:solidFill>
              </a:rPr>
              <a:t>数独解决方案验证器</a:t>
            </a:r>
            <a:r>
              <a:rPr lang="en-US" altLang="zh-CN" b="1" dirty="0">
                <a:solidFill>
                  <a:schemeClr val="bg1"/>
                </a:solidFill>
              </a:rPr>
              <a:t>-Windows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 rot="11174285">
            <a:off x="2478134" y="339147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1174285">
            <a:off x="3576303" y="345806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1174285">
            <a:off x="6996125" y="3602135"/>
            <a:ext cx="242320" cy="242320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1174285">
            <a:off x="4720540" y="4708929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1174285">
            <a:off x="6246397" y="4565435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1174285">
            <a:off x="5600708" y="4066064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8" idx="1"/>
            <a:endCxn id="32" idx="5"/>
          </p:cNvCxnSpPr>
          <p:nvPr/>
        </p:nvCxnSpPr>
        <p:spPr>
          <a:xfrm>
            <a:off x="2608921" y="3534626"/>
            <a:ext cx="936625" cy="12109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32" idx="4"/>
            <a:endCxn id="10" idx="0"/>
          </p:cNvCxnSpPr>
          <p:nvPr/>
        </p:nvCxnSpPr>
        <p:spPr>
          <a:xfrm flipV="1">
            <a:off x="3589079" y="3683935"/>
            <a:ext cx="88265" cy="1049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 rot="11174285">
            <a:off x="3524396" y="4732610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10" idx="3"/>
            <a:endCxn id="49" idx="1"/>
          </p:cNvCxnSpPr>
          <p:nvPr/>
        </p:nvCxnSpPr>
        <p:spPr>
          <a:xfrm flipV="1">
            <a:off x="3777583" y="3067280"/>
            <a:ext cx="1203325" cy="4330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2" idx="3"/>
            <a:endCxn id="55" idx="7"/>
          </p:cNvCxnSpPr>
          <p:nvPr/>
        </p:nvCxnSpPr>
        <p:spPr>
          <a:xfrm flipV="1">
            <a:off x="4894907" y="3891488"/>
            <a:ext cx="133985" cy="854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11174285">
            <a:off x="4897735" y="2976036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55" idx="2"/>
            <a:endCxn id="14" idx="6"/>
          </p:cNvCxnSpPr>
          <p:nvPr/>
        </p:nvCxnSpPr>
        <p:spPr>
          <a:xfrm>
            <a:off x="5165977" y="3851001"/>
            <a:ext cx="435610" cy="2863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1" idx="7"/>
            <a:endCxn id="14" idx="3"/>
          </p:cNvCxnSpPr>
          <p:nvPr/>
        </p:nvCxnSpPr>
        <p:spPr>
          <a:xfrm flipH="1">
            <a:off x="5743920" y="3799151"/>
            <a:ext cx="127825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 rot="11174285">
            <a:off x="5012937" y="3766550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endCxn id="55" idx="3"/>
          </p:cNvCxnSpPr>
          <p:nvPr/>
        </p:nvCxnSpPr>
        <p:spPr>
          <a:xfrm flipH="1">
            <a:off x="5150162" y="3028315"/>
            <a:ext cx="992492" cy="7662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1" idx="6"/>
          </p:cNvCxnSpPr>
          <p:nvPr/>
        </p:nvCxnSpPr>
        <p:spPr>
          <a:xfrm flipH="1" flipV="1">
            <a:off x="6251927" y="3053215"/>
            <a:ext cx="744280" cy="656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1174285">
            <a:off x="6104356" y="295650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11" idx="0"/>
            <a:endCxn id="13" idx="4"/>
          </p:cNvCxnSpPr>
          <p:nvPr/>
        </p:nvCxnSpPr>
        <p:spPr>
          <a:xfrm flipH="1">
            <a:off x="6371330" y="3843738"/>
            <a:ext cx="732155" cy="7226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4" idx="5"/>
            <a:endCxn id="96" idx="1"/>
          </p:cNvCxnSpPr>
          <p:nvPr/>
        </p:nvCxnSpPr>
        <p:spPr>
          <a:xfrm flipH="1" flipV="1">
            <a:off x="7719798" y="2765771"/>
            <a:ext cx="568325" cy="13950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32" idx="2"/>
            <a:endCxn id="12" idx="6"/>
          </p:cNvCxnSpPr>
          <p:nvPr/>
        </p:nvCxnSpPr>
        <p:spPr>
          <a:xfrm flipV="1">
            <a:off x="3640737" y="4795388"/>
            <a:ext cx="1080135" cy="1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 rot="11174285">
            <a:off x="5772281" y="12124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74285">
            <a:off x="8260633" y="4145309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 rot="11174285">
            <a:off x="8774000" y="4954169"/>
            <a:ext cx="191954" cy="19195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 rot="11174285">
            <a:off x="6149326" y="1485883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 rot="11174285">
            <a:off x="9219352" y="358953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14" idx="7"/>
            <a:endCxn id="12" idx="3"/>
          </p:cNvCxnSpPr>
          <p:nvPr/>
        </p:nvCxnSpPr>
        <p:spPr>
          <a:xfrm flipH="1">
            <a:off x="4895158" y="4196851"/>
            <a:ext cx="723265" cy="548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9" idx="3"/>
            <a:endCxn id="61" idx="5"/>
          </p:cNvCxnSpPr>
          <p:nvPr/>
        </p:nvCxnSpPr>
        <p:spPr>
          <a:xfrm flipV="1">
            <a:off x="4988826" y="2981204"/>
            <a:ext cx="1158240" cy="139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9" idx="1"/>
            <a:endCxn id="55" idx="5"/>
          </p:cNvCxnSpPr>
          <p:nvPr/>
        </p:nvCxnSpPr>
        <p:spPr>
          <a:xfrm>
            <a:off x="4980961" y="3067127"/>
            <a:ext cx="60325" cy="715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3"/>
            <a:endCxn id="97" idx="7"/>
          </p:cNvCxnSpPr>
          <p:nvPr/>
        </p:nvCxnSpPr>
        <p:spPr>
          <a:xfrm flipV="1">
            <a:off x="6303874" y="2252937"/>
            <a:ext cx="540385" cy="745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18" idx="1"/>
            <a:endCxn id="54" idx="4"/>
          </p:cNvCxnSpPr>
          <p:nvPr/>
        </p:nvCxnSpPr>
        <p:spPr>
          <a:xfrm flipH="1">
            <a:off x="8341714" y="2386549"/>
            <a:ext cx="309245" cy="1758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0" idx="0"/>
            <a:endCxn id="57" idx="4"/>
          </p:cNvCxnSpPr>
          <p:nvPr/>
        </p:nvCxnSpPr>
        <p:spPr>
          <a:xfrm flipH="1">
            <a:off x="8880198" y="3749925"/>
            <a:ext cx="410210" cy="12052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57" idx="7"/>
            <a:endCxn id="54" idx="2"/>
          </p:cNvCxnSpPr>
          <p:nvPr/>
        </p:nvCxnSpPr>
        <p:spPr>
          <a:xfrm flipH="1" flipV="1">
            <a:off x="8407154" y="4226316"/>
            <a:ext cx="387985" cy="8839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11174285">
            <a:off x="2738260" y="1685289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3789202" y="1106614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1174285">
            <a:off x="7158527" y="641676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1174285">
            <a:off x="7537599" y="25667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1174285">
            <a:off x="6818979" y="206925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1174285">
            <a:off x="5547942" y="2253298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1174285">
            <a:off x="8015271" y="124136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2" idx="1"/>
            <a:endCxn id="112" idx="6"/>
          </p:cNvCxnSpPr>
          <p:nvPr/>
        </p:nvCxnSpPr>
        <p:spPr>
          <a:xfrm>
            <a:off x="2935753" y="1901445"/>
            <a:ext cx="653415" cy="589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4" idx="3"/>
            <a:endCxn id="107" idx="6"/>
          </p:cNvCxnSpPr>
          <p:nvPr/>
        </p:nvCxnSpPr>
        <p:spPr>
          <a:xfrm flipV="1">
            <a:off x="3990482" y="621216"/>
            <a:ext cx="725805" cy="5276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6" idx="5"/>
            <a:endCxn id="97" idx="1"/>
          </p:cNvCxnSpPr>
          <p:nvPr/>
        </p:nvCxnSpPr>
        <p:spPr>
          <a:xfrm flipH="1" flipV="1">
            <a:off x="7002937" y="2270770"/>
            <a:ext cx="577215" cy="3206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/>
          <p:cNvSpPr/>
          <p:nvPr/>
        </p:nvSpPr>
        <p:spPr>
          <a:xfrm rot="11174285">
            <a:off x="4715733" y="57578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9" idx="2"/>
            <a:endCxn id="98" idx="5"/>
          </p:cNvCxnSpPr>
          <p:nvPr/>
        </p:nvCxnSpPr>
        <p:spPr>
          <a:xfrm>
            <a:off x="5232884" y="1732905"/>
            <a:ext cx="344805" cy="538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 rot="11174285">
            <a:off x="5079844" y="1647819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/>
          <p:cNvCxnSpPr>
            <a:stCxn id="46" idx="0"/>
            <a:endCxn id="109" idx="3"/>
          </p:cNvCxnSpPr>
          <p:nvPr/>
        </p:nvCxnSpPr>
        <p:spPr>
          <a:xfrm flipH="1">
            <a:off x="5216496" y="346759"/>
            <a:ext cx="656590" cy="13296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5" idx="6"/>
            <a:endCxn id="46" idx="2"/>
          </p:cNvCxnSpPr>
          <p:nvPr/>
        </p:nvCxnSpPr>
        <p:spPr>
          <a:xfrm flipH="1" flipV="1">
            <a:off x="5997872" y="246216"/>
            <a:ext cx="1162050" cy="5099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 rot="11174285">
            <a:off x="3588462" y="23908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>
            <a:stCxn id="95" idx="0"/>
            <a:endCxn id="97" idx="4"/>
          </p:cNvCxnSpPr>
          <p:nvPr/>
        </p:nvCxnSpPr>
        <p:spPr>
          <a:xfrm flipH="1">
            <a:off x="6944677" y="897710"/>
            <a:ext cx="328930" cy="11722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9" idx="4"/>
            <a:endCxn id="95" idx="2"/>
          </p:cNvCxnSpPr>
          <p:nvPr/>
        </p:nvCxnSpPr>
        <p:spPr>
          <a:xfrm flipH="1" flipV="1">
            <a:off x="7414214" y="784203"/>
            <a:ext cx="726440" cy="457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2" idx="4"/>
            <a:endCxn id="94" idx="7"/>
          </p:cNvCxnSpPr>
          <p:nvPr/>
        </p:nvCxnSpPr>
        <p:spPr>
          <a:xfrm flipV="1">
            <a:off x="2872910" y="1290403"/>
            <a:ext cx="941070" cy="395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11174285">
            <a:off x="3884421" y="573583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 rot="11174285">
            <a:off x="8532046" y="2255703"/>
            <a:ext cx="147038" cy="1470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 rot="11174285">
            <a:off x="7357670" y="575807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 rot="11174285">
            <a:off x="9156635" y="1503686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>
            <a:stCxn id="98" idx="2"/>
            <a:endCxn id="61" idx="4"/>
          </p:cNvCxnSpPr>
          <p:nvPr/>
        </p:nvCxnSpPr>
        <p:spPr>
          <a:xfrm>
            <a:off x="5708963" y="2342469"/>
            <a:ext cx="519430" cy="614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46" idx="6"/>
            <a:endCxn id="107" idx="3"/>
          </p:cNvCxnSpPr>
          <p:nvPr/>
        </p:nvCxnSpPr>
        <p:spPr>
          <a:xfrm flipH="1">
            <a:off x="4806481" y="222046"/>
            <a:ext cx="966470" cy="3727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07" idx="1"/>
            <a:endCxn id="109" idx="5"/>
          </p:cNvCxnSpPr>
          <p:nvPr/>
        </p:nvCxnSpPr>
        <p:spPr>
          <a:xfrm>
            <a:off x="4798959" y="666872"/>
            <a:ext cx="309245" cy="9975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9" idx="3"/>
            <a:endCxn id="121" idx="5"/>
          </p:cNvCxnSpPr>
          <p:nvPr/>
        </p:nvCxnSpPr>
        <p:spPr>
          <a:xfrm>
            <a:off x="8217186" y="1283655"/>
            <a:ext cx="969645" cy="2374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18" idx="3"/>
            <a:endCxn id="121" idx="7"/>
          </p:cNvCxnSpPr>
          <p:nvPr/>
        </p:nvCxnSpPr>
        <p:spPr>
          <a:xfrm flipV="1">
            <a:off x="8662892" y="1634223"/>
            <a:ext cx="511810" cy="6483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9" idx="0"/>
            <a:endCxn id="118" idx="4"/>
          </p:cNvCxnSpPr>
          <p:nvPr/>
        </p:nvCxnSpPr>
        <p:spPr>
          <a:xfrm>
            <a:off x="8116076" y="1466886"/>
            <a:ext cx="497205" cy="7893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60" idx="7"/>
            <a:endCxn id="54" idx="3"/>
          </p:cNvCxnSpPr>
          <p:nvPr/>
        </p:nvCxnSpPr>
        <p:spPr>
          <a:xfrm flipH="1">
            <a:off x="8391247" y="3720326"/>
            <a:ext cx="845820" cy="4521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 rot="11174285">
            <a:off x="5576810" y="5723554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 rot="11174285">
            <a:off x="7638830" y="5025197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/>
          <p:cNvCxnSpPr>
            <a:stCxn id="116" idx="2"/>
            <a:endCxn id="175" idx="6"/>
          </p:cNvCxnSpPr>
          <p:nvPr/>
        </p:nvCxnSpPr>
        <p:spPr>
          <a:xfrm flipV="1">
            <a:off x="4109939" y="5823121"/>
            <a:ext cx="1468120" cy="38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16" idx="4"/>
            <a:endCxn id="12" idx="7"/>
          </p:cNvCxnSpPr>
          <p:nvPr/>
        </p:nvCxnSpPr>
        <p:spPr>
          <a:xfrm flipV="1">
            <a:off x="4009804" y="4868463"/>
            <a:ext cx="731520" cy="868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16" idx="5"/>
            <a:endCxn id="32" idx="1"/>
          </p:cNvCxnSpPr>
          <p:nvPr/>
        </p:nvCxnSpPr>
        <p:spPr>
          <a:xfrm flipH="1" flipV="1">
            <a:off x="3619368" y="4836186"/>
            <a:ext cx="307340" cy="9245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1" idx="1"/>
            <a:endCxn id="176" idx="4"/>
          </p:cNvCxnSpPr>
          <p:nvPr/>
        </p:nvCxnSpPr>
        <p:spPr>
          <a:xfrm>
            <a:off x="7193141" y="3817770"/>
            <a:ext cx="534670" cy="12084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>
            <a:stCxn id="11" idx="2"/>
            <a:endCxn id="54" idx="6"/>
          </p:cNvCxnSpPr>
          <p:nvPr/>
        </p:nvCxnSpPr>
        <p:spPr>
          <a:xfrm>
            <a:off x="7237728" y="3736460"/>
            <a:ext cx="1022985" cy="4743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54" idx="7"/>
            <a:endCxn id="176" idx="3"/>
          </p:cNvCxnSpPr>
          <p:nvPr/>
        </p:nvCxnSpPr>
        <p:spPr>
          <a:xfrm flipH="1">
            <a:off x="7782160" y="4264857"/>
            <a:ext cx="494665" cy="7905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57" idx="7"/>
            <a:endCxn id="176" idx="2"/>
          </p:cNvCxnSpPr>
          <p:nvPr/>
        </p:nvCxnSpPr>
        <p:spPr>
          <a:xfrm flipH="1">
            <a:off x="7798824" y="5110236"/>
            <a:ext cx="996315" cy="3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120" idx="4"/>
            <a:endCxn id="176" idx="1"/>
          </p:cNvCxnSpPr>
          <p:nvPr/>
        </p:nvCxnSpPr>
        <p:spPr>
          <a:xfrm flipV="1">
            <a:off x="7481320" y="5168192"/>
            <a:ext cx="288290" cy="590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14" idx="1"/>
            <a:endCxn id="13" idx="5"/>
          </p:cNvCxnSpPr>
          <p:nvPr/>
        </p:nvCxnSpPr>
        <p:spPr>
          <a:xfrm>
            <a:off x="5731495" y="4209211"/>
            <a:ext cx="556895" cy="381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12" idx="2"/>
            <a:endCxn id="13" idx="6"/>
          </p:cNvCxnSpPr>
          <p:nvPr/>
        </p:nvCxnSpPr>
        <p:spPr>
          <a:xfrm flipV="1">
            <a:off x="4915906" y="4666418"/>
            <a:ext cx="1330960" cy="150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362" idx="4"/>
            <a:endCxn id="13" idx="0"/>
          </p:cNvCxnSpPr>
          <p:nvPr/>
        </p:nvCxnSpPr>
        <p:spPr>
          <a:xfrm flipH="1" flipV="1">
            <a:off x="6347193" y="4791280"/>
            <a:ext cx="250825" cy="6057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362" idx="2"/>
            <a:endCxn id="176" idx="7"/>
          </p:cNvCxnSpPr>
          <p:nvPr/>
        </p:nvCxnSpPr>
        <p:spPr>
          <a:xfrm flipV="1">
            <a:off x="6643971" y="5156330"/>
            <a:ext cx="1012825" cy="297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13" idx="1"/>
            <a:endCxn id="176" idx="6"/>
          </p:cNvCxnSpPr>
          <p:nvPr/>
        </p:nvCxnSpPr>
        <p:spPr>
          <a:xfrm>
            <a:off x="6430933" y="4766715"/>
            <a:ext cx="1209040" cy="329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175" idx="6"/>
            <a:endCxn id="12" idx="1"/>
          </p:cNvCxnSpPr>
          <p:nvPr/>
        </p:nvCxnSpPr>
        <p:spPr>
          <a:xfrm flipH="1" flipV="1">
            <a:off x="4880244" y="4883042"/>
            <a:ext cx="697865" cy="939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>
            <a:stCxn id="10" idx="2"/>
            <a:endCxn id="55" idx="6"/>
          </p:cNvCxnSpPr>
          <p:nvPr/>
        </p:nvCxnSpPr>
        <p:spPr>
          <a:xfrm>
            <a:off x="3801821" y="3583446"/>
            <a:ext cx="1211580" cy="2514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>
            <a:stCxn id="8" idx="3"/>
            <a:endCxn id="10" idx="6"/>
          </p:cNvCxnSpPr>
          <p:nvPr/>
        </p:nvCxnSpPr>
        <p:spPr>
          <a:xfrm>
            <a:off x="2621281" y="3422189"/>
            <a:ext cx="955675" cy="137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112" idx="0"/>
            <a:endCxn id="10" idx="4"/>
          </p:cNvCxnSpPr>
          <p:nvPr/>
        </p:nvCxnSpPr>
        <p:spPr>
          <a:xfrm>
            <a:off x="3688385" y="2614353"/>
            <a:ext cx="13970" cy="844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12" idx="1"/>
            <a:endCxn id="49" idx="5"/>
          </p:cNvCxnSpPr>
          <p:nvPr/>
        </p:nvCxnSpPr>
        <p:spPr>
          <a:xfrm>
            <a:off x="3770753" y="2590326"/>
            <a:ext cx="1146810" cy="397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>
            <a:stCxn id="94" idx="1"/>
            <a:endCxn id="112" idx="4"/>
          </p:cNvCxnSpPr>
          <p:nvPr/>
        </p:nvCxnSpPr>
        <p:spPr>
          <a:xfrm flipH="1">
            <a:off x="3712118" y="1307894"/>
            <a:ext cx="260985" cy="10833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>
            <a:stCxn id="94" idx="1"/>
            <a:endCxn id="109" idx="0"/>
          </p:cNvCxnSpPr>
          <p:nvPr/>
        </p:nvCxnSpPr>
        <p:spPr>
          <a:xfrm>
            <a:off x="3973103" y="1307894"/>
            <a:ext cx="1174750" cy="492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>
            <a:stCxn id="8" idx="3"/>
            <a:endCxn id="112" idx="6"/>
          </p:cNvCxnSpPr>
          <p:nvPr/>
        </p:nvCxnSpPr>
        <p:spPr>
          <a:xfrm flipV="1">
            <a:off x="2621281" y="2490644"/>
            <a:ext cx="967740" cy="9315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112" idx="2"/>
            <a:endCxn id="109" idx="0"/>
          </p:cNvCxnSpPr>
          <p:nvPr/>
        </p:nvCxnSpPr>
        <p:spPr>
          <a:xfrm flipV="1">
            <a:off x="3812007" y="1800718"/>
            <a:ext cx="1336040" cy="713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112" idx="2"/>
            <a:endCxn id="98" idx="7"/>
          </p:cNvCxnSpPr>
          <p:nvPr/>
        </p:nvCxnSpPr>
        <p:spPr>
          <a:xfrm flipV="1">
            <a:off x="3812007" y="2384283"/>
            <a:ext cx="1753870" cy="130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/>
          <p:cNvCxnSpPr>
            <a:stCxn id="49" idx="3"/>
            <a:endCxn id="98" idx="0"/>
          </p:cNvCxnSpPr>
          <p:nvPr/>
        </p:nvCxnSpPr>
        <p:spPr>
          <a:xfrm flipV="1">
            <a:off x="4988826" y="2413514"/>
            <a:ext cx="630555" cy="581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/>
          <p:cNvCxnSpPr>
            <a:stCxn id="95" idx="7"/>
            <a:endCxn id="59" idx="3"/>
          </p:cNvCxnSpPr>
          <p:nvPr/>
        </p:nvCxnSpPr>
        <p:spPr>
          <a:xfrm flipH="1">
            <a:off x="6348606" y="851095"/>
            <a:ext cx="838200" cy="676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>
            <a:stCxn id="46" idx="1"/>
            <a:endCxn id="59" idx="5"/>
          </p:cNvCxnSpPr>
          <p:nvPr/>
        </p:nvCxnSpPr>
        <p:spPr>
          <a:xfrm>
            <a:off x="5956182" y="322521"/>
            <a:ext cx="234950" cy="1188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109" idx="2"/>
            <a:endCxn id="59" idx="7"/>
          </p:cNvCxnSpPr>
          <p:nvPr/>
        </p:nvCxnSpPr>
        <p:spPr>
          <a:xfrm flipV="1">
            <a:off x="5232884" y="1668135"/>
            <a:ext cx="941070" cy="647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98" idx="2"/>
            <a:endCxn id="97" idx="6"/>
          </p:cNvCxnSpPr>
          <p:nvPr/>
        </p:nvCxnSpPr>
        <p:spPr>
          <a:xfrm flipV="1">
            <a:off x="5708963" y="2170384"/>
            <a:ext cx="1111250" cy="1720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98" idx="3"/>
            <a:endCxn id="59" idx="0"/>
          </p:cNvCxnSpPr>
          <p:nvPr/>
        </p:nvCxnSpPr>
        <p:spPr>
          <a:xfrm flipV="1">
            <a:off x="5691089" y="1709333"/>
            <a:ext cx="558165" cy="5740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>
            <a:stCxn id="97" idx="5"/>
            <a:endCxn id="59" idx="1"/>
          </p:cNvCxnSpPr>
          <p:nvPr/>
        </p:nvCxnSpPr>
        <p:spPr>
          <a:xfrm flipH="1" flipV="1">
            <a:off x="6331676" y="1685226"/>
            <a:ext cx="529590" cy="4089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>
            <a:stCxn id="99" idx="7"/>
            <a:endCxn id="97" idx="3"/>
          </p:cNvCxnSpPr>
          <p:nvPr/>
        </p:nvCxnSpPr>
        <p:spPr>
          <a:xfrm flipH="1">
            <a:off x="7020369" y="1425269"/>
            <a:ext cx="1019810" cy="685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118" idx="6"/>
            <a:endCxn id="96" idx="3"/>
          </p:cNvCxnSpPr>
          <p:nvPr/>
        </p:nvCxnSpPr>
        <p:spPr>
          <a:xfrm flipH="1">
            <a:off x="7736826" y="2321233"/>
            <a:ext cx="795655" cy="2876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/>
          <p:cNvCxnSpPr>
            <a:stCxn id="99" idx="0"/>
            <a:endCxn id="96" idx="4"/>
          </p:cNvCxnSpPr>
          <p:nvPr/>
        </p:nvCxnSpPr>
        <p:spPr>
          <a:xfrm flipH="1">
            <a:off x="7661416" y="1466886"/>
            <a:ext cx="454660" cy="11004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endCxn id="11" idx="4"/>
          </p:cNvCxnSpPr>
          <p:nvPr/>
        </p:nvCxnSpPr>
        <p:spPr>
          <a:xfrm flipH="1">
            <a:off x="7130450" y="2759792"/>
            <a:ext cx="461520" cy="842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61" idx="2"/>
            <a:endCxn id="96" idx="6"/>
          </p:cNvCxnSpPr>
          <p:nvPr/>
        </p:nvCxnSpPr>
        <p:spPr>
          <a:xfrm flipV="1">
            <a:off x="6327901" y="2666139"/>
            <a:ext cx="1210310" cy="4140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椭圆 361"/>
          <p:cNvSpPr/>
          <p:nvPr/>
        </p:nvSpPr>
        <p:spPr>
          <a:xfrm rot="11174285">
            <a:off x="6541910" y="5396767"/>
            <a:ext cx="102364" cy="10236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/>
          <p:cNvCxnSpPr>
            <a:stCxn id="175" idx="4"/>
            <a:endCxn id="13" idx="7"/>
          </p:cNvCxnSpPr>
          <p:nvPr/>
        </p:nvCxnSpPr>
        <p:spPr>
          <a:xfrm flipV="1">
            <a:off x="5701095" y="4748858"/>
            <a:ext cx="570230" cy="975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>
            <a:stCxn id="175" idx="2"/>
            <a:endCxn id="362" idx="0"/>
          </p:cNvCxnSpPr>
          <p:nvPr/>
        </p:nvCxnSpPr>
        <p:spPr>
          <a:xfrm flipV="1">
            <a:off x="5800355" y="5499224"/>
            <a:ext cx="787400" cy="3486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>
            <a:stCxn id="362" idx="1"/>
            <a:endCxn id="120" idx="6"/>
          </p:cNvCxnSpPr>
          <p:nvPr/>
        </p:nvCxnSpPr>
        <p:spPr>
          <a:xfrm>
            <a:off x="6625136" y="5487858"/>
            <a:ext cx="733425" cy="3702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>
            <a:stCxn id="55" idx="6"/>
            <a:endCxn id="32" idx="2"/>
          </p:cNvCxnSpPr>
          <p:nvPr/>
        </p:nvCxnSpPr>
        <p:spPr>
          <a:xfrm flipH="1">
            <a:off x="3640521" y="3834958"/>
            <a:ext cx="1372870" cy="9626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>
            <a:stCxn id="118" idx="2"/>
            <a:endCxn id="60" idx="5"/>
          </p:cNvCxnSpPr>
          <p:nvPr/>
        </p:nvCxnSpPr>
        <p:spPr>
          <a:xfrm>
            <a:off x="8678649" y="2336576"/>
            <a:ext cx="570865" cy="12706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椭圆 670"/>
          <p:cNvSpPr/>
          <p:nvPr/>
        </p:nvSpPr>
        <p:spPr>
          <a:xfrm>
            <a:off x="4780844" y="1957937"/>
            <a:ext cx="2630311" cy="26303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latin typeface="24 LED" panose="020B0603050302020204" pitchFamily="34" charset="0"/>
              </a:rPr>
              <a:t>1</a:t>
            </a:r>
            <a:endParaRPr lang="zh-CN" altLang="en-US" sz="12000" dirty="0">
              <a:latin typeface="24 LED" panose="020B06030503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9760" y="5257800"/>
            <a:ext cx="5872480" cy="829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sz="4800">
                <a:latin typeface="+mj-lt"/>
                <a:cs typeface="+mj-lt"/>
              </a:rPr>
              <a:t>生产者消费者</a:t>
            </a:r>
            <a:r>
              <a:rPr lang="en-US" altLang="zh-CN" sz="4800">
                <a:latin typeface="+mj-lt"/>
                <a:cs typeface="+mj-lt"/>
              </a:rPr>
              <a:t>-Linux</a:t>
            </a:r>
            <a:endParaRPr lang="en-US" altLang="zh-CN" sz="4800">
              <a:latin typeface="+mj-lt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915" y="6159500"/>
            <a:ext cx="3728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讲解人：王郁博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工程文件联系</a:t>
            </a:r>
            <a:endParaRPr lang="zh-CN" altLang="en-US" sz="3200"/>
          </a:p>
        </p:txBody>
      </p:sp>
      <p:pic>
        <p:nvPicPr>
          <p:cNvPr id="5" name="ECB019B1-382A-4266-B25C-5B523AA43C14-4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304800"/>
            <a:ext cx="6654800" cy="624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数据结构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06730" y="1396365"/>
            <a:ext cx="110959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typedef struct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q;</a:t>
            </a:r>
            <a:endParaRPr lang="zh-CN" altLang="en-US"/>
          </a:p>
          <a:p>
            <a:r>
              <a:rPr lang="zh-CN" altLang="en-US"/>
              <a:t>}buffer_item;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typedef struct	//队列的基本结构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buffer_item buffer[MaxSize];	//存放队列元素</a:t>
            </a:r>
            <a:endParaRPr lang="zh-CN" altLang="en-US"/>
          </a:p>
          <a:p>
            <a:r>
              <a:rPr lang="zh-CN" altLang="en-US"/>
              <a:t>	int front;	//头指针</a:t>
            </a:r>
            <a:endParaRPr lang="zh-CN" altLang="en-US"/>
          </a:p>
          <a:p>
            <a:r>
              <a:rPr lang="zh-CN" altLang="en-US"/>
              <a:t>	int rear;	//尾指针(尾元素的下一个位置)</a:t>
            </a:r>
            <a:endParaRPr lang="zh-CN" altLang="en-US"/>
          </a:p>
          <a:p>
            <a:r>
              <a:rPr lang="zh-CN" altLang="en-US"/>
              <a:t>}Queue;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0700" y="2489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队列有关函数</a:t>
            </a:r>
            <a:endParaRPr lang="zh-CN" altLang="en-US" sz="3200"/>
          </a:p>
        </p:txBody>
      </p:sp>
      <p:sp>
        <p:nvSpPr>
          <p:cNvPr id="8" name="文本框 7"/>
          <p:cNvSpPr txBox="1"/>
          <p:nvPr/>
        </p:nvSpPr>
        <p:spPr>
          <a:xfrm>
            <a:off x="506730" y="1396365"/>
            <a:ext cx="110959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初始化队列：Queue * InitQueue()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进队函数：int EnQueue(Queue *Q,int x)</a:t>
            </a:r>
            <a:r>
              <a:rPr lang="en-US" altLang="zh-CN"/>
              <a:t>	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出队函数：int DeQueue(Queue *Q,char *x)</a:t>
            </a:r>
            <a:r>
              <a:rPr lang="en-US" altLang="zh-CN"/>
              <a:t>	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队列空查询：</a:t>
            </a:r>
            <a:r>
              <a:rPr lang="en-US" altLang="zh-CN"/>
              <a:t>bool</a:t>
            </a:r>
            <a:r>
              <a:rPr lang="zh-CN" altLang="en-US"/>
              <a:t> QueueEmpty(Queue Q)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队列满查询：bool QueueFull(Queue Q)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队列内容输出：int showqueue(Queue Q)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>
            <a:stCxn id="166" idx="6"/>
            <a:endCxn id="185" idx="2"/>
          </p:cNvCxnSpPr>
          <p:nvPr/>
        </p:nvCxnSpPr>
        <p:spPr>
          <a:xfrm flipH="1">
            <a:off x="101429" y="6039734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流程图</a:t>
            </a:r>
            <a:endParaRPr lang="zh-CN" altLang="en-US" sz="32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420870" y="1281430"/>
            <a:ext cx="749300" cy="1397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421505" y="2587625"/>
            <a:ext cx="739140" cy="14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427220" y="3432810"/>
            <a:ext cx="743585" cy="88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ECB019B1-382A-4266-B25C-5B523AA43C14-3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960" y="-388620"/>
            <a:ext cx="1951355" cy="73780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278120" y="414020"/>
            <a:ext cx="2557780" cy="14763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clock_t</a:t>
            </a:r>
            <a:endParaRPr lang="en-US" altLang="zh-CN"/>
          </a:p>
          <a:p>
            <a:r>
              <a:rPr lang="en-US" altLang="zh-CN"/>
              <a:t>clock()</a:t>
            </a:r>
            <a:endParaRPr lang="en-US" altLang="zh-CN"/>
          </a:p>
          <a:p>
            <a:r>
              <a:rPr lang="en-US" altLang="zh-CN"/>
              <a:t>pthread_t</a:t>
            </a:r>
            <a:endParaRPr lang="en-US" altLang="zh-CN"/>
          </a:p>
          <a:p>
            <a:r>
              <a:rPr lang="en-US" altLang="zh-CN"/>
              <a:t>sem_init</a:t>
            </a:r>
            <a:endParaRPr lang="en-US" altLang="zh-CN"/>
          </a:p>
          <a:p>
            <a:r>
              <a:rPr lang="en-US" altLang="zh-CN"/>
              <a:t>time(NULL)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78120" y="2348230"/>
            <a:ext cx="255778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pthread_creat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278120" y="3244850"/>
            <a:ext cx="255778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pthread_join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 rot="11174285">
            <a:off x="1924415" y="5968043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 rot="11174285">
            <a:off x="2964376" y="561451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 rot="11174285">
            <a:off x="6165869" y="5811532"/>
            <a:ext cx="195946" cy="19594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11174285">
            <a:off x="7410781" y="5501336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 rot="11174285">
            <a:off x="6970561" y="63577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 rot="11174285">
            <a:off x="8261329" y="593364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 rot="11174285">
            <a:off x="10228034" y="5476432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 rot="11174285">
            <a:off x="11859278" y="5669266"/>
            <a:ext cx="156389" cy="156389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 rot="11174285">
            <a:off x="11403167" y="6060271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 rot="11174285">
            <a:off x="9845605" y="6163502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 rot="11174285">
            <a:off x="3727170" y="5560889"/>
            <a:ext cx="223693" cy="223693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 rot="11174285">
            <a:off x="826579" y="6718628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 rot="11174285">
            <a:off x="3315532" y="651576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 rot="11174285">
            <a:off x="8607532" y="656092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 rot="11174285">
            <a:off x="10710575" y="6712396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 rot="11174285">
            <a:off x="5767069" y="6391288"/>
            <a:ext cx="182283" cy="182283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 rot="11174285">
            <a:off x="4761815" y="6026488"/>
            <a:ext cx="174108" cy="174108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 rot="11174285">
            <a:off x="-122116" y="6484523"/>
            <a:ext cx="224209" cy="224209"/>
          </a:xfrm>
          <a:prstGeom prst="ellipse">
            <a:avLst/>
          </a:prstGeom>
          <a:solidFill>
            <a:schemeClr val="bg1">
              <a:lumMod val="6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92539" y="6042909"/>
            <a:ext cx="1823462" cy="569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66" idx="2"/>
            <a:endCxn id="167" idx="6"/>
          </p:cNvCxnSpPr>
          <p:nvPr/>
        </p:nvCxnSpPr>
        <p:spPr>
          <a:xfrm flipV="1">
            <a:off x="2084801" y="5714438"/>
            <a:ext cx="880239" cy="34277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>
            <a:stCxn id="179" idx="2"/>
            <a:endCxn id="166" idx="0"/>
          </p:cNvCxnSpPr>
          <p:nvPr/>
        </p:nvCxnSpPr>
        <p:spPr>
          <a:xfrm flipV="1">
            <a:off x="979619" y="6128429"/>
            <a:ext cx="1016487" cy="6752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74" idx="5"/>
            <a:endCxn id="172" idx="1"/>
          </p:cNvCxnSpPr>
          <p:nvPr/>
        </p:nvCxnSpPr>
        <p:spPr>
          <a:xfrm flipH="1" flipV="1">
            <a:off x="10410325" y="5675950"/>
            <a:ext cx="1034760" cy="4090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stCxn id="172" idx="3"/>
            <a:endCxn id="173" idx="4"/>
          </p:cNvCxnSpPr>
          <p:nvPr/>
        </p:nvCxnSpPr>
        <p:spPr>
          <a:xfrm>
            <a:off x="10427552" y="5518350"/>
            <a:ext cx="1518417" cy="1513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77" idx="4"/>
            <a:endCxn id="172" idx="7"/>
          </p:cNvCxnSpPr>
          <p:nvPr/>
        </p:nvCxnSpPr>
        <p:spPr>
          <a:xfrm flipV="1">
            <a:off x="9969890" y="5658723"/>
            <a:ext cx="282835" cy="505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0" idx="4"/>
            <a:endCxn id="167" idx="0"/>
          </p:cNvCxnSpPr>
          <p:nvPr/>
        </p:nvCxnSpPr>
        <p:spPr>
          <a:xfrm flipH="1" flipV="1">
            <a:off x="3064299" y="5838060"/>
            <a:ext cx="336319" cy="6781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3" idx="6"/>
            <a:endCxn id="184" idx="1"/>
          </p:cNvCxnSpPr>
          <p:nvPr/>
        </p:nvCxnSpPr>
        <p:spPr>
          <a:xfrm flipH="1" flipV="1">
            <a:off x="4903372" y="6181422"/>
            <a:ext cx="864237" cy="2911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71" idx="7"/>
            <a:endCxn id="170" idx="2"/>
          </p:cNvCxnSpPr>
          <p:nvPr/>
        </p:nvCxnSpPr>
        <p:spPr>
          <a:xfrm flipH="1">
            <a:off x="7130947" y="6064428"/>
            <a:ext cx="1148097" cy="3825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2" idx="6"/>
            <a:endCxn id="171" idx="3"/>
          </p:cNvCxnSpPr>
          <p:nvPr/>
        </p:nvCxnSpPr>
        <p:spPr>
          <a:xfrm flipH="1">
            <a:off x="8404476" y="5576355"/>
            <a:ext cx="1824222" cy="3873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0" idx="6"/>
            <a:endCxn id="166" idx="1"/>
          </p:cNvCxnSpPr>
          <p:nvPr/>
        </p:nvCxnSpPr>
        <p:spPr>
          <a:xfrm flipH="1" flipV="1">
            <a:off x="2055202" y="6111190"/>
            <a:ext cx="1260784" cy="4729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0" idx="3"/>
            <a:endCxn id="178" idx="0"/>
          </p:cNvCxnSpPr>
          <p:nvPr/>
        </p:nvCxnSpPr>
        <p:spPr>
          <a:xfrm flipV="1">
            <a:off x="3452122" y="5783920"/>
            <a:ext cx="374741" cy="760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68" idx="3"/>
            <a:endCxn id="169" idx="6"/>
          </p:cNvCxnSpPr>
          <p:nvPr/>
        </p:nvCxnSpPr>
        <p:spPr>
          <a:xfrm flipV="1">
            <a:off x="6340236" y="5601259"/>
            <a:ext cx="1071209" cy="2469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70" idx="4"/>
            <a:endCxn id="169" idx="7"/>
          </p:cNvCxnSpPr>
          <p:nvPr/>
        </p:nvCxnSpPr>
        <p:spPr>
          <a:xfrm flipV="1">
            <a:off x="7059732" y="5683627"/>
            <a:ext cx="375740" cy="674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71" idx="5"/>
            <a:endCxn id="169" idx="2"/>
          </p:cNvCxnSpPr>
          <p:nvPr/>
        </p:nvCxnSpPr>
        <p:spPr>
          <a:xfrm flipH="1" flipV="1">
            <a:off x="7634326" y="5625621"/>
            <a:ext cx="657078" cy="3257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77" idx="6"/>
            <a:endCxn id="171" idx="1"/>
          </p:cNvCxnSpPr>
          <p:nvPr/>
        </p:nvCxnSpPr>
        <p:spPr>
          <a:xfrm flipH="1" flipV="1">
            <a:off x="8392116" y="6076788"/>
            <a:ext cx="1454153" cy="1866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81" idx="2"/>
            <a:endCxn id="177" idx="7"/>
          </p:cNvCxnSpPr>
          <p:nvPr/>
        </p:nvCxnSpPr>
        <p:spPr>
          <a:xfrm flipV="1">
            <a:off x="8760572" y="6345793"/>
            <a:ext cx="1109724" cy="300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80" idx="2"/>
            <a:endCxn id="184" idx="7"/>
          </p:cNvCxnSpPr>
          <p:nvPr/>
        </p:nvCxnSpPr>
        <p:spPr>
          <a:xfrm flipV="1">
            <a:off x="3468572" y="6168045"/>
            <a:ext cx="1312417" cy="432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79" idx="2"/>
            <a:endCxn id="180" idx="7"/>
          </p:cNvCxnSpPr>
          <p:nvPr/>
        </p:nvCxnSpPr>
        <p:spPr>
          <a:xfrm flipV="1">
            <a:off x="979619" y="6640560"/>
            <a:ext cx="2352817" cy="1631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84" idx="5"/>
            <a:endCxn id="178" idx="2"/>
          </p:cNvCxnSpPr>
          <p:nvPr/>
        </p:nvCxnSpPr>
        <p:spPr>
          <a:xfrm flipH="1" flipV="1">
            <a:off x="3950201" y="5684888"/>
            <a:ext cx="844165" cy="360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81" idx="5"/>
            <a:endCxn id="171" idx="0"/>
          </p:cNvCxnSpPr>
          <p:nvPr/>
        </p:nvCxnSpPr>
        <p:spPr>
          <a:xfrm flipH="1" flipV="1">
            <a:off x="8333020" y="609402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 flipV="1">
            <a:off x="7087150" y="6505507"/>
            <a:ext cx="303209" cy="4838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 flipH="1" flipV="1">
            <a:off x="11544851" y="6265477"/>
            <a:ext cx="401118" cy="6167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68" idx="6"/>
            <a:endCxn id="184" idx="3"/>
          </p:cNvCxnSpPr>
          <p:nvPr/>
        </p:nvCxnSpPr>
        <p:spPr>
          <a:xfrm flipH="1">
            <a:off x="4916749" y="5898859"/>
            <a:ext cx="1249700" cy="1601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68" idx="0"/>
            <a:endCxn id="183" idx="3"/>
          </p:cNvCxnSpPr>
          <p:nvPr/>
        </p:nvCxnSpPr>
        <p:spPr>
          <a:xfrm flipH="1">
            <a:off x="5929278" y="6006898"/>
            <a:ext cx="323918" cy="4184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68" idx="1"/>
            <a:endCxn id="170" idx="5"/>
          </p:cNvCxnSpPr>
          <p:nvPr/>
        </p:nvCxnSpPr>
        <p:spPr>
          <a:xfrm>
            <a:off x="6325181" y="5985899"/>
            <a:ext cx="675455" cy="3896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endCxn id="170" idx="7"/>
          </p:cNvCxnSpPr>
          <p:nvPr/>
        </p:nvCxnSpPr>
        <p:spPr>
          <a:xfrm flipV="1">
            <a:off x="5913701" y="6488578"/>
            <a:ext cx="1074575" cy="34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83" idx="7"/>
          </p:cNvCxnSpPr>
          <p:nvPr/>
        </p:nvCxnSpPr>
        <p:spPr>
          <a:xfrm flipH="1">
            <a:off x="5015339" y="6539492"/>
            <a:ext cx="771804" cy="5490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endCxn id="183" idx="0"/>
          </p:cNvCxnSpPr>
          <p:nvPr/>
        </p:nvCxnSpPr>
        <p:spPr>
          <a:xfrm flipH="1" flipV="1">
            <a:off x="5848307" y="6573031"/>
            <a:ext cx="293809" cy="4777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74" idx="7"/>
            <a:endCxn id="177" idx="2"/>
          </p:cNvCxnSpPr>
          <p:nvPr/>
        </p:nvCxnSpPr>
        <p:spPr>
          <a:xfrm flipH="1">
            <a:off x="10069150" y="6242562"/>
            <a:ext cx="1358708" cy="45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74" idx="0"/>
            <a:endCxn id="182" idx="2"/>
          </p:cNvCxnSpPr>
          <p:nvPr/>
        </p:nvCxnSpPr>
        <p:spPr>
          <a:xfrm flipH="1">
            <a:off x="10863615" y="6283816"/>
            <a:ext cx="639475" cy="5136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77" idx="1"/>
            <a:endCxn id="182" idx="6"/>
          </p:cNvCxnSpPr>
          <p:nvPr/>
        </p:nvCxnSpPr>
        <p:spPr>
          <a:xfrm>
            <a:off x="10027896" y="6363020"/>
            <a:ext cx="683133" cy="4177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71" idx="0"/>
          </p:cNvCxnSpPr>
          <p:nvPr/>
        </p:nvCxnSpPr>
        <p:spPr>
          <a:xfrm flipH="1">
            <a:off x="7835583" y="6094027"/>
            <a:ext cx="497437" cy="8952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81" idx="0"/>
          </p:cNvCxnSpPr>
          <p:nvPr/>
        </p:nvCxnSpPr>
        <p:spPr>
          <a:xfrm>
            <a:off x="8675940" y="6713967"/>
            <a:ext cx="141924" cy="336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73" idx="0"/>
            <a:endCxn id="174" idx="3"/>
          </p:cNvCxnSpPr>
          <p:nvPr/>
        </p:nvCxnSpPr>
        <p:spPr>
          <a:xfrm flipH="1">
            <a:off x="11602685" y="5825192"/>
            <a:ext cx="326290" cy="2769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73" idx="1"/>
          </p:cNvCxnSpPr>
          <p:nvPr/>
        </p:nvCxnSpPr>
        <p:spPr>
          <a:xfrm>
            <a:off x="11986429" y="5808433"/>
            <a:ext cx="419791" cy="328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>
            <a:endCxn id="184" idx="0"/>
          </p:cNvCxnSpPr>
          <p:nvPr/>
        </p:nvCxnSpPr>
        <p:spPr>
          <a:xfrm flipV="1">
            <a:off x="4574971" y="6200081"/>
            <a:ext cx="264439" cy="888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>
            <a:stCxn id="167" idx="3"/>
            <a:endCxn id="178" idx="6"/>
          </p:cNvCxnSpPr>
          <p:nvPr/>
        </p:nvCxnSpPr>
        <p:spPr>
          <a:xfrm>
            <a:off x="3163894" y="5656433"/>
            <a:ext cx="563938" cy="41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185" idx="1"/>
          </p:cNvCxnSpPr>
          <p:nvPr/>
        </p:nvCxnSpPr>
        <p:spPr>
          <a:xfrm flipH="1" flipV="1">
            <a:off x="60175" y="6684041"/>
            <a:ext cx="168425" cy="3667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 rot="10302814">
            <a:off x="3841476" y="1017883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1174285">
            <a:off x="5223516" y="94250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连接符 87"/>
          <p:cNvCxnSpPr>
            <a:stCxn id="110" idx="5"/>
            <a:endCxn id="94" idx="2"/>
          </p:cNvCxnSpPr>
          <p:nvPr/>
        </p:nvCxnSpPr>
        <p:spPr>
          <a:xfrm flipH="1" flipV="1">
            <a:off x="6391395" y="936183"/>
            <a:ext cx="1664335" cy="723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/>
          <p:cNvSpPr/>
          <p:nvPr/>
        </p:nvSpPr>
        <p:spPr>
          <a:xfrm rot="9752182">
            <a:off x="384315" y="777517"/>
            <a:ext cx="242906" cy="24290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7894363">
            <a:off x="2572288" y="74934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1174285">
            <a:off x="6135482" y="793658"/>
            <a:ext cx="256794" cy="256794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1174285">
            <a:off x="8038393" y="998361"/>
            <a:ext cx="92731" cy="92731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11174285">
            <a:off x="10039369" y="1039228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115"/>
          <p:cNvCxnSpPr>
            <a:stCxn id="92" idx="1"/>
            <a:endCxn id="127" idx="6"/>
          </p:cNvCxnSpPr>
          <p:nvPr/>
        </p:nvCxnSpPr>
        <p:spPr>
          <a:xfrm flipV="1">
            <a:off x="613462" y="901779"/>
            <a:ext cx="798195" cy="53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3" idx="3"/>
            <a:endCxn id="119" idx="6"/>
          </p:cNvCxnSpPr>
          <p:nvPr/>
        </p:nvCxnSpPr>
        <p:spPr>
          <a:xfrm>
            <a:off x="2717996" y="970730"/>
            <a:ext cx="432435" cy="1060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 rot="11174285">
            <a:off x="3149587" y="1031883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 rot="13607479">
            <a:off x="1375939" y="871458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 rot="11174285">
            <a:off x="11760446" y="1009289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连接符 135"/>
          <p:cNvCxnSpPr>
            <a:stCxn id="80" idx="6"/>
            <a:endCxn id="119" idx="3"/>
          </p:cNvCxnSpPr>
          <p:nvPr/>
        </p:nvCxnSpPr>
        <p:spPr>
          <a:xfrm flipH="1" flipV="1">
            <a:off x="3240677" y="1051391"/>
            <a:ext cx="602615" cy="958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14" idx="3"/>
            <a:endCxn id="134" idx="5"/>
          </p:cNvCxnSpPr>
          <p:nvPr/>
        </p:nvCxnSpPr>
        <p:spPr>
          <a:xfrm flipV="1">
            <a:off x="10240649" y="1027540"/>
            <a:ext cx="1550035" cy="539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>
            <a:stCxn id="93" idx="1"/>
            <a:endCxn id="127" idx="4"/>
          </p:cNvCxnSpPr>
          <p:nvPr/>
        </p:nvCxnSpPr>
        <p:spPr>
          <a:xfrm flipH="1">
            <a:off x="1569982" y="895054"/>
            <a:ext cx="1007110" cy="11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94" idx="7"/>
            <a:endCxn id="83" idx="3"/>
          </p:cNvCxnSpPr>
          <p:nvPr/>
        </p:nvCxnSpPr>
        <p:spPr>
          <a:xfrm flipH="1" flipV="1">
            <a:off x="5422716" y="984662"/>
            <a:ext cx="741045" cy="177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>
            <a:stCxn id="80" idx="1"/>
            <a:endCxn id="83" idx="5"/>
          </p:cNvCxnSpPr>
          <p:nvPr/>
        </p:nvCxnSpPr>
        <p:spPr>
          <a:xfrm flipV="1">
            <a:off x="4045866" y="967447"/>
            <a:ext cx="1219835" cy="2311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114" idx="7"/>
            <a:endCxn id="110" idx="3"/>
          </p:cNvCxnSpPr>
          <p:nvPr/>
        </p:nvCxnSpPr>
        <p:spPr>
          <a:xfrm flipH="1" flipV="1">
            <a:off x="8121177" y="1015484"/>
            <a:ext cx="1943100" cy="2076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06730" y="24892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流程图</a:t>
            </a:r>
            <a:endParaRPr lang="zh-CN" altLang="en-US" sz="3200"/>
          </a:p>
        </p:txBody>
      </p:sp>
      <p:pic>
        <p:nvPicPr>
          <p:cNvPr id="7" name="ECB019B1-382A-4266-B25C-5B523AA43C14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-321310"/>
            <a:ext cx="4061460" cy="7312025"/>
          </a:xfrm>
          <a:prstGeom prst="rect">
            <a:avLst/>
          </a:prstGeom>
        </p:spPr>
      </p:pic>
      <p:pic>
        <p:nvPicPr>
          <p:cNvPr id="9" name="ECB019B1-382A-4266-B25C-5B523AA43C14-2" descr="qt_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295" y="-321310"/>
            <a:ext cx="4096385" cy="73113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84750" y="1919605"/>
            <a:ext cx="255778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sem_wait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984750" y="4118610"/>
            <a:ext cx="2557780" cy="6451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srand</a:t>
            </a:r>
            <a:endParaRPr lang="en-US" altLang="zh-CN"/>
          </a:p>
          <a:p>
            <a:r>
              <a:rPr lang="en-US" altLang="zh-CN"/>
              <a:t>rand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608070" y="2005965"/>
            <a:ext cx="1186180" cy="1422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541395" y="4529455"/>
            <a:ext cx="1362075" cy="863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741285" y="2110740"/>
            <a:ext cx="1486535" cy="37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78070" y="6258243"/>
            <a:ext cx="255778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sem_post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501390" y="6371273"/>
            <a:ext cx="1186180" cy="1422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634605" y="6423660"/>
            <a:ext cx="1486535" cy="374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0020" y="5595620"/>
            <a:ext cx="819785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sleep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37870" y="6017260"/>
            <a:ext cx="804545" cy="283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95315" y="340995"/>
            <a:ext cx="2557780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pthread_exit</a:t>
            </a:r>
            <a:endParaRPr lang="en-US" altLang="zh-CN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767580" y="569595"/>
            <a:ext cx="737235" cy="1454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451850" y="569595"/>
            <a:ext cx="2406015" cy="2470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DE1NDEwNDU4NTEiLAogICAiR3JvdXBJZCIgOiAiNTgxMTgwNjM4IiwKICAgIkltYWdlIiA6ICJpVkJPUncwS0dnb0FBQUFOU1VoRVVnQUFBaHNBQUFQS0NBWUFBQUE5TXBpREFBQUFDWEJJV1hNQUFBc1RBQUFMRXdFQW1wd1lBQUFnQUVsRVFWUjRuT3pkZTN4TTE5NC84TSthM0RRbFFwRFFGbzFMVDhVbDJTT051S1JCcGU2M2lBbEZuUjVWMnVMME9jODU5VlI3OUtLL2c2cTJhSldqcWdldEVVRkl0QlFscWdRelFkQVdWWmNURVNVM0VjMGtNK3YzUnpMVFJJSWdNM3NtK2J4ZnI3NmE3Tm16OTNjbU1mdVR0ZFplQ3l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txZFlUYUJSQlJSV0ZoWVQ1RlJVWFJBQ0lBZEFZUUFLQUJBRGRWQzNNZVpnRFpBQzRCT0FRZzJjUERJejRsSlNWUDNiS0lxRElNRzBST0pDd3N6TjlrTXMwVVFqd0x3RnZ0ZWx4TWdaVHlDMDlQejdkU1VsSXkxUzZHaVA3QXNFSGtKTFJhN1dncDVSSUFkWVVRNk5LbEN5SWlJdEMrZlhzRUJBVEF4OGNIN3U3dWFwZnBGSXFMaTVHWGw0ZExseTdoMkxGalNFNU94djc5K3lHbEJJQjhJY1FMQm9QaFM3WHJKS0lTREJ0RTZoT0tvdndUd0pzQU1IRGdRRXlhTkFsTm16WlZ0eW9YazVHUmdVOC8vUlNKaVlrQUFDSEVUSVBCOEE0QXFXNWxSTVN3UWFTaW9LQWdUeTh2cjg4QWpQSHk4cEt6Wjg4V0VSRVJhcGZsMHBLVGt6RjkrblJaV0Znb0FLd3NMQ3ljY1B6NGNaUGFkUkhWWmh4c1JxU2lSeDU1WkI2QWlYNStmbGk4ZUxIbzNMbXoyaVc1dkJZdFdxQnIxNjVpOSs3ZHVISGpSaWQzZC9lNkdSa1pXOVd1aTZnMlk4c0drVXBDUWtJR0N5RVNmSDE5NWNxVkswV3paczNVTHFsR3VYanhJc2FPSFN0emNuSUVnTUZHbzNHejJqVVIxVlpzMlNCU1FXaG82Q05TeXEwQUhwZzdkNjRJQ2dwU3U2UWFwMTY5ZW1qZHVyWDQrdXV2QWFEdnd3OC8vT1hGaXhkNWF5eVJDalJxRjBCVUc1bk41c1VBR293Wk13YmR1blZUdTV3YXExdTNibmptbVdjQW9FSHBlMDVFS21BM0NwR0RCUWNIaDJvMG1nUE5temVIWHErSHA2ZW4yaVhWYUNhVENUcWREdWZQbjRlVU1qUTFOZldRMmpVUjFUWnMyU0J5TUkxRzh6b0FqQjgvbmtIREFUdzlQZkhzczg4QytPTzlKeUxIWXNzR2tRTUZCd2NIYXpTYVZIOS9meVFrSk1ERHcwUHRrbXFGb3FJaURCNDhHSmN2WDRhVU1qZzFOZldJMmpVUjFTWnMyU0J5SUkxR013VUF4b3dadzZEaFFCNGVIaGd6Wmd3QVFBZ3hWZVZ5aUdvZGhnMGlCNG1NakhRSE1FU2owV0Rnd0lGcWwxUHJEQm8wQ0JxTkJnQUd4OFRFOEU0OElnZGkyQ0J5a056YzNLNEEvSUtEZytIajQ2TjJPYldPajQ4UE9uWHFCQUNOZnZubGw2NXExME5VbXpCc0VEbUlFR0lvQUhBNmN2VlkzM3ZyejRLSUhJTmhnOGh4QmdFTUcycXl2dmRTeXNFcWwwSlVxekJzRURsQWNIQ3dMNERXRFJzMlJJc1dMZFF1cDlacTBhSUZHalJvQUFDdHRWcHRmYlhySWFvdEdEYUlITUROemEwOUFBUUdCcXBkU3EwbWhMRDlESVFRN1ZVdWg2aldZTmdnY295T0FOQ3FWU3UxNjZqMXJEOERLV1ZIbFVzaHFqVVlOb2djb3dOUWMxbzJ6R1l6WnM2Y0NZdkZVbTU3UVVFQjNuenpUUlFXRnFwVTJaMVp3NGJGWXVtZ2NpbEV0WWE3MmdVUTFRWlN5allBbkc2OHhzYU5HL0hPTys5VWVYK0R3UUFBdUhUcEVsSlNVcXp6VnRpc1dyVUtoWVdGOFBMeXF0WTZxMVB6NXMwQkFFS0lOaXFYUWxSck1Hd1FPWVl2QUtlYlgyUElrQ0VZTkdnUUFPQ0pKNTdBN3QyNzhjQUREOWdlcjJ3YkFGeTRjS0ZDSzgzRml4ZXhaczBhckZxMUNoYUxCUk1tVE1EY3VYUFJxRkVqKzcrUXUxRG1aK0NyWmgxRXRRbkRCcEZqMUFlQUJ4OThVTzA2eWhGQ3dNM3RqOGswTlJwTnVlOHIyL2JuUC84WkowNmNnQkFDM2J0M3g0MGJOM0R3NEVHOC9mYmJHRE5tREpvMWF3YWdKTWpNbXpjUHMyZlBkc3lMcWFJeVB3UGVqVUxrSUF3YlJJN2hsR0hqWG56KytlZVlPWE1td3NMQzBLZFBIMFJGUldIdTNMazRlUEFnekdZenZ2dnVPMXk3ZGczWHIxOUhYbDRlamh3NVlwMjUweWt3YkJBNUhzTUdrV1BVbUxBQkFELy8vRE9lZSs0NVpHWm1vbG16Wm5qcXFhZlFwazBiUFB6d3cyalVxQkVhTm15SSt2WHJZOU9tVGZqc3M4K3dZTUVDdFV1MnFWdTNydlZMaGcwaUIySFlJS3JGdEZwdHVlOTc5T2hSWVoreTJ5Wk9uSWl4WThmaTZ0V3JhTjY4T1hiczJJRzJiZHVpYytmTzZOeTVjNFhuOXV2WEQ3MTc5Njcrd29uSXBUQnNFRGxHTG9ERzE2OWZoNmVucDlxMTJGanZMakdaVEFnUEQ4ZUJBd2ZLamMvUWFyWFlzMmNQdkwyOWJkdU9IRG1DZXZYcUlUOC9IL3YyN2JNRkZxMVdpeVpObXBRN2ZrNU9EdmJ0MitlQVYxSjErZm41MWk5ejFheURxRFpoMkNCeURGdllLSjB1MjZuODl0dHY4UEh4cVRBNHRES2RPblZDLy83OThleXp6eUkvUHg5Ly9ldGZBUUNlbnA3NCt1dXZ5KzBiSGg1dWwzcnZ4L1hyMTYxZk1td1FPUWduOVNKeWpGeWczSVhPcWV6ZnZ4OUJRVUZWM24vQ2hBa0lDQWlBeVdUQ3I3Lythc2ZLcWgvREJwSGpNV3dRT1VZT0FPVGw1YWxkUndWbnpwekI0c1dMTVdyVXFDby9aK1BHamNqSnljR2tTWk13ZWZKa25EbHp4bzRWVnE4eVA0TWNOZXNncWszWWpVTGtBRUtJVTFMSzN1Zk9uVU5vYUtqYTVkZ2tKQ1JnL3Z6NW1EaHhJcnAxNjFhbDUzejExVmRZdTNZdGxpeFpnaVpObXFCang0NElEQXhFVVZFUmhnd1pZdWVLNzkvNTgrY0JBRkxLVXlxWFFsUnJNR3dRT1VZYUFLZHJBZkQzOThlSEgzNklrSkNRU2grZk9IRWlQRHc4eW0xcjJiSWxsaTFiQmo4L1B3QkF1M2J0QUpUY3RmTEJCeCtVMi9lVlYxNnhROVgzNTVkZmZnRUFhRFNhTkpWTElhbzFoTm9GRU5VR1dxMjJ1NVJ5VCtmT25iRmt5UksxeTZuVkprNmNDSVBCQUkxRzAvM1FvVU43MWE2SHFEYmdtQTBpQnpDYnpjY0E1MnZacUcya2xMYWZnWlR5bU1ybEVOVWFEQnRFRG5ENDhPRWNBS2V6c3JKdzd0dzV0Y3VwdGM2ZE80ZnM3R3dBT0cwd0dIZzNDcEdETUd3UU9jNW1BRWhPVGxhN2psckwrdDRMSVRhcFhBcFJyY0t3UWVRZ1VzcU5BTU9HbXF6dnZmVm5RVVNPd2JCQjVDRDE2OWYvQWNDVnc0Y1BPK1Y4R3pXZGRRVmFBRmRhdFdyMWc5cjFFTlVtREJ0RURySnIxNjVpQUpzc0Znc1NFeFBWTHFmVzJieDVNeXdXQ3dCc2lvdUxNNnRkRDFGdHdyQkI1RUFXaTJVaEFLeGF0UXBGUlVWcWwxTnJtRXdtckZxMUNnQWdwWFNlOWU2SmFnbUdEU0lIT256NDhHRUFtekl6TTdGbHl4YTF5NmsxdG16WmdzdVhMME1Ja1pDYW1ucEU3WHFJYWh1R0RTSUhrMUsrQXdBclZxeUF5V1JTdTV3YXoyUXk0WXN2dmdEd3gzdFBSSTUxNS9Xa2lhaGFYYnAwNldMVHBrMURjM056MnhZV0ZqcmxNdXcxeVVjZmZZVHZ2LzhlQUpLTVJ1UDdhdGREVkJ1eFpZTklCVzV1YnBNQlpLOWF0UXA3OTNMR2JIdlp1M2N2VnE5ZURRRFp4Y1hGazlTdWg2aTI0dG9vUkNwUkZHVVFnRTIrdnI1eTVjcVZvbG16Wm1xWFZLTmN2SGdSWThlT2xUazVPUUxBWUtQUnVGbnRtb2hxSzNhakVLa2tJeVBqWk5PbVRYMS8vLzMzOEczYnRrR3IxYUp4NDhacWwxVWpuRGh4QWkrODhBS3lzN01GZ0ErTVJ1TkN0V3NpcXMwWU5vaFUxTEJodysvYzNkMWIzcmh4bzlPV0xWdGttelp0UklzV0xkUXV5NlVsSnlkajZ0U3BNajgvWHdCWVdWaFlPUFczMzM3anZCcEVLbUkzQ3BINmhGYXJmVU5LK1JZQURCZ3dBSk1uVDBiVHBrM1Zyc3VsWkdSa1lQSGl4VWhLU2dJQUNDSCthVEFZWmdHUTZsWkdSQXdiUkU1Q3E5V09sbEl1QVZCWENJRXVYYnFnUjQ4ZTZOQ2hBd0lDQXVEajR3TjNkM2UxeTNRS3hjWEZ5TXZMdzZWTGw1Q1dsb1k5ZS9aZy8vNzlrRklDUUw0UTRnV0R3ZkNsMm5VU1VRbUdEU0luRWhZVzVsOVVWUFJQQU9NQmVLdGNqcXNwQUxEQ3c4UGo3WlNVbEV5MWl5R2lQekJzRURtaHNMQXduNktpb21nQVBRQjBCaEFBb0NFNHpzcktEQ0FMd0NVQWh3RHM4ZkR3aUU5SlNlRUtkMFJFUks1TVVaUVBGVVdSaXFMOFZlMWFpTWgxY0ZJdklpSWlzaXVHRFNJaUlySXJoZzBpSWlLeUs0WU5JaUlpc2l1R0RTSWlJcklyaGcwaUlpS3lLNFlOSWlJaXNpdUdEU0lpSXJJcmhnMGlJaUt5SzRZTklpSWlzaXVHRFNJaUlySXJoZzBpSWlLeUs0WU5JaUlpc2l1R0RTSWlJcklyaGcwaUlpS3lLNFlOSWlJaXNpdUdEU0lpSXJJcmhnMGl1aHNkMUM2QWlGd1B3d1lSM1kxZUFDQ0VzS2hkQ0JHNURvWU5JcnByN3U3dWVyVnJJQ0xYd2JCQlJIY3RKU1VsVSswYWlNaDFDTFVMSUNMbjFLRkRod1llSGg1aE4yMyt1dlQvL2NwdUxDb3FTa2xMUzh0MlRHVkU1R3JjMVM2QWlKeVR0N2UzdWFpb2FDTUFyMG9lL3JyTTE0WGUzdDVOSEZRV0Via2dkcU1RVWFWU1VsTHlBR3lyd3E1YlMvY2xJcW9Vd3dZUjNaSVFJdjVPKzBncDc3Z1BFZFZ1REJ0RWRFc21rMmtUZ09MYjdGSmNYRnk4MlZIMUVKRnJZdGdnb2xzcUhmUzU4emE3N09EQVVDSzZFNFlOSXJxVDIzV1RzQXVGaU82SVlZT0licXU0dUhnamdNcG1ETFZJS1RjNnVoNGljajBNRzBSMFcwZVBIcjBNWU0vTjI2V1V5YW1wcWIrcFVCSVJ1UmlHRFNLNm84cnVPS25LblNwRVJBRERCaEZWZ2NWaVdYL3pOclBadkVHTldvakk5VEJzRU5FZEhUbHlKQjNBL2pLYjlwVnVJeUs2STRZTklxcVNzdDBtN0VJaG9ydkJzRUZFVlZKVVZCUmY1dXNLM1NwRVJFUkU5MDFSRktPaUtBYTE2eUFpMThKVlg0bm9icXdUUWtpMWl5QWkxeUxVTG9DSW5GOVFVSkNucDZkbnRCRGl5OUpOS3dHOGJUUWFUNnRaRnhHNUJvWU5JcnFsME5EUUFMUFovQUtBU1FBQ2JucFlTaW0vRmtJc05CcU4yMUQ1TEtORVJBd2JSRlNCVUJRbFRFbzVSUWdSQThBREFBSURBNkhUNmRDcVZTc2tKQ1JnNjlhdE1KbE0xdWVjRWtJc2NuZDNYNUdTa3BLbld1VkU1SlFZTm9nSUFCQVpHVmtuTnpkM3BCQmlDb0RPQUtEUmFCQVJFWUhZMkZoMDd0d1pRdnp4a1pHZG5ZMk5HemNpTGk0T21abVoxczM1QUw0QThMSFJhUHpSMGErQmlKd1R3d1pSTGRleFk4ZUgzZDNkSndONEhrQmpBUER4OGNHd1ljTVFFeE9EcGsyYjN2YjVack1adTNidGdsNnZoOEZRN2thVjdWTEtoYTFidDA2S2k0c3oyKzBGRUpIVFk5Z2dxcDFFU0VoSUQ0MUdNMFZLT1F5QUd3QzBiZHNXT3AwTy9mcjFnNWVYMTEwZjlOU3BVMWk3ZGkyU2twSlFXRmhZY2lJaGZnWHdpY2xrK2l3dExTMjdPbDhFRWJrR2hnMmlXa1NyMVhvREdDMmxmQmxBSjZDa3E2UlhyMTRZTldvVU9uWHFWSzZyNUY3bDVlVmgwNlpOV0x0MkxkTFRiYk9hM3dDd1NnaXgwR0F3cE4zM1NZaklaVEJzRU5VQ3djSEJMVFVhellzQUpnQm9BQUFOR2pSQWRIUTBvcU9qMGFSSkU3dWMxMkt4NFB2dnY4ZWFOV3VRa3BKUzlxSGRVc3FGOWV2WFQ5aTFhMWV4WFU1T1JFNkRZWU9vNWhJaElTRzlTcnRLQnFGMGVZS2dvQ0RvZERyMDZkTUhucDZlRGl2bTdObXowT3YxU0V4TVJFRkJnWFh6QlNIRVlnRC9OaGdNVnh4V0RCRTVGTU1HVVEwVEZCUlV0MDZkT21OTHUwcmFBWUM3dXp2NjlPbUQyTmhZdEcvZlh0WDZybCsvanMyYk4wT3YxK1A4K2ZQV3pZVlN5aldsYzNad092UmFLQ3dzektlb3FDZ2FRQVJLN29ZS1FFa3JuSnVxaFRrUE00QnNBSmNBSEFLUTdPSGhFZThxdDVvemJCRFZFSXFpdEFid0VvQS9BNmdQQUkwYU5jS0lFU013ZlBodytQbjVxVnJmelN3V0MvYnYzNDgxYTliZ2h4OStnSlMyV2REM1NTa1hta3ltK09QSGo1dHVkd3h5ZldGaFlmNG1rMm1tRU9KWkFONXExK05pQ3FTVVgzaDZlcjZWa3BLU2VlZmQxY093UWVUYU5DRWhJVStYem8zUno3cXhVNmRPME9sMDZOV3JGenc4UEZRc3Iyb3VYTGlBdUxnNEpDUWtJRDgvMzdvNUE4QVNOemUzSlFjUEhyeWtZbmxrSjFxdGRyU1VjZ21BdWtJSWRPblNCUkVSRVdqZnZqMENBZ0xnNCtNRGQzY3U0UVVBeGNYRnlNdkx3NlZMbDNEczJERWtKeWRqLy83OTFwQ2VMNFI0d1dBd2ZIbW40NmlGWVlQSUJXbTEydm9BeGtzcFh3TFFCZ0E4UFQzeDlOTlBJelkyRm4vNjA1L1VMZkFlRlJRVVlNdVdMZERyOVRoejVveDFjNUdVTXE2MGl5VUZBQmVDYzMxQ1VaUi9BbmdUQUFZT0hJaEpreWJkY1U0WEtpOGpJd09mZnZvcEVoTVRBUUJDaUprR2crRWRPT0cvRVlZTkloZWlLTXJqQUY0R01BNUFYUUR3OS9mSHlKRWpNWFRvVVBqNitxcGFYM1dSVXVMUW9VTllzMllOa3BPVFliSFlsbDA1SktWY2VPM2FOZjNwMDZjTDFheVI3azFRVUpDbmw1Zlhad0RHZUhsNXlkbXpaNHVJaUFpMXkzSnB5Y25KbUQ1OXVpd3NMQlFBVmhZV0ZrNXd0aTVJaGcwaUp4Y1RFK04yK3ZUcEFhVmRKVTladDJ1MVdzVEd4dUxKSjUrRW0xdk5IVU4zOGVKRnJGdTNEaHMyYkVCZW5tMHMzRzhBbGhZWEYzOTY5T2pSLzZwWUh0MGxSVkUrQVBCWFB6OC9mUFRSUjNqODhjZlZMcWxHK1BISEh6RnQyalJjdlhvVkFENHdHbzMvbzNaTlpURnNFRG1wOFBEd2hpYVQ2VGtBTDBvcEh3VUFMeTh2REJnd0FEcWREcTFidDFhNVFzZjYvZmZmOGMwMzMwQ3YxK1BreVpQV3pXWWh4QVlwNVFLajBmZzluTEQ1bVA0UUVoSXlXQWlSNE92cksxZXVYQ21hTld1bWRrazF5c1dMRnpGMjdGaVprNU1qQUF3MkdvMmIxYTdKaW1HRHlNa29pdElSSlYwbFl3QThBQUFQUGZRUVJvNGNpY0dEQjhQSHgwZlYrdFFtcGNUaHc0ZXhaczBhN055NXMyd1h5eEVoeENJQVh4b01ob0xiSElKVUVCb2Erb2paYkQ0Q29NR0NCUXZRclZzM3RVdXFrZmJ1M1l1cFU2Y0NRTGFibTF1bmd3Y1BYbEM3Sm9CaGc4Z3BSRVpHdXVmbTVnNHQ3U3F4ZFdDSGhZVWhOallXM2J0M2gwYWpVYkZDNTVTWm1ZbjQrSGlzWDc4ZTJka2x5NjVJS2JPRUVKOVpMSlpQRGg4K2ZGYmRDc2xLVVpSRUFBUEdqQm1EVjE1NVJlMXlhclQ1OCtkajllclZBSkJrTkJvSHFsMFB3TEJCcEtxUWtKREdRb2puaFJDVHBaUVBBNEMzdHpjR0RScUVrU05Ib21YTGxpcFg2QnBNSmhPKy9mWmI2UFY2SEQ5KzNMclpJb1RZYkxGWUZxYW1wdTRFdTFoVUV4d2NIS3JSYUE0MGI5NGNlcjNlb1RQWDFrWW1rd2s2blE3bno1K0hsREkwTlRYMWtObzExZHhSWlVST1RGRVViVUJBd0wrRUVNc0JSQUh3YWRHaUJTWk9uSWgzM25rSFBYdjJyREYzbGppQ201c2Iyclp0aTJIRGhxRmJ0MjRvTEN6RTJiTm5oY1ZpK1pNUVlselRwazFqbWpWckpoczJiUGpUYjcvOTVsU2o5R3VEWnMyYUxRYncyTFJwMHhBVUZLUjJPVFdlbTVzYjZ0U3BnK1RrWkdnMEd2K01qSXcxYXRmRWxnMGlCd2tLQ3ZMMDlQU01MdTBxQ1FjQUlRUzZkZXVHMk5oWWhJV0ZzYXVrR2wyOWVoWHIxNi9IdW5YcmNPV0tiZG1WWEFDZkEvallhRFNlVnErNjJpTTRPRGhZbzlHayt2djdJeUVod1NVbW1hc0ppb3FLTUhqd1lGeStmQmxTeXVEVTFOUWphdGJEbGcwaU93c05EUTBJQ0FqNG03dTcrK3JTS1prZnFWdTNMbUppWXZEMjIyOURwOVBoa1VjZXFaYWwzZWtQM3Q3ZXR0dURBd01EY2VYS0ZXUm1adFlCMEFYQWxJQ0FnQ2VhTld1V2xaR1JjUWJzWXJHYlpzMmF2UXNnWk5La1NRZ09EbGE3bkZyRHpjME5RZ2pzMjdjUFFnalBqSXlNVFdyV3cwODNJdnNRaXFLRVNTbW5DQ0ZpQUhnQVFHQmdJSFE2SGZyMzd3OXZieTRENFdnLy9mUVQxcXhaZzYxYnQ4SmtzdldtbkJKQ0xISjNkMS9oS290YXVZckl5RWozdkx5OFN4cU54bS9IamgyMS9rNHFSOHZMeTBQdjNyMWhzVml1dEdyVktpQXVMczZzVmkwTUcwVFZLREl5c2s1dWJ1N0kwcTZTemdDZzBXZ1FFUkdCMk5oWWRPN2NtUzBZVGlBN094c2JOMjVFWEZ3Y01qTnQ2MWZsQS9nQ0pWMHNQNnBYWGMwUkVoSVNJWVRZclNnSy92M3ZmNnRkVHEwMFljSUVwS2FtQWtDRTBXamNvMVlkWE9HR3FCcDA3Tmp4WVhkMzk4bDVlWG5QQ3lFYUE0Q1BqdytHRFJ1R21KZ1lydm5nWkJvMGFJQS8vL25QR0RkdUhIYnQyZ1c5WGcrRHdWQVhKYXZtdnFRb3luWXA1Y0xXclZzbnFmblhvS3NUUWd3RkFFNUhycDZJaUFpa3BxWmFmeGFxaFEzK2lVVjA3MFJJU0VnUGpVWXpSVW81REtWam9OcTJiUXVkVG9kKy9mckJ5OHRMNVJLcHFrNmRPb1cxYTljaUtTa0poWVVseTY0SUlYNEY4SW5KWlBvc0xTMHRXOTBLWFkraUtLY0F0RjYvZmoxYXRHaWhkam0xMHRtelp4RWRIUTBBcDQxR1l4dTE2bURZSUxwTFdxM1dHOEJvS2VYTEFEb0JKVjBsdlhyMXdxaFJvOUNwVXlkMmxiaXd2THc4Yk5xMENXdlhya1Y2ZXJwMTh3MEFxNFFRQ3cwR1E1cUs1Ym1NNE9CZ1g0MUdrOTJ3WVVOOCsrMjNhcGRUYTBrcDBhZFBIMlJuWjBNSTRXc3dHSExWcUlQZEtFUlZGQndjM0ZLajBid29wWndBb0FGUTBod2ZIUjJONk9ob05HblNST1VLcVRyNCtQaGd6Smd4R0QxNk5MNy8vbnVzV2JNR0tTa3BEd0I0WGtyNXZLSW91NldVQyt2WHI1K3dhOWV1WXJYcmRWWnVibTd0cFpRSURBeFV1NVJhVFFpQndNQkFHQXdHQ0NIYUE5aXJSaDBNRzBTM0owSkNRbnFWZHBVTUFxQUJnS0NnSU9oME92VHAwNGV6SWRaUTFvRzlFUkVST0h2MkxQUjZQUklURTFGUVVQQ2tFT0xKdkx5OEMxcXRkakdBZnhzTWhpdDNQS0FLcEpSM3ZLVlgySzhacmlNQXRHclZ5azZIcDZwcTFhb1ZEQVlEcEpRZG9WTFk0QXhDUkpVSUNncXFxOVZxSnl1S2Nrd0lzVjFLT2NUZDNWM1RyMTgvZlBIRkYvalBmLzZEQVFNR1ZHdlFTRWxKUVJXdURkWGloeDkrZ05sY011N3hkdWU4ZVBIaUxSL0x6TXdzZS9zbzh2THlrSldWVlgxRlZwRWozcmVXTFZ2aTFWZGZ4VGZmZklPLy8vM3ZhTjY4T1FBOElxWDhmMUxLLzRhRWhLeFFGRVZyMXlJY3FGdTNidlhDdzhNYjN1ZGhPZ0J3MnBhTkhUdDI0T09QUDY2d2Zmanc0V1VYOTd1dDhQRHc2aTdMTHF5QnoyS3hkRkNyQm9ZTmNna2hJU0VPR1YybUtFcHJSVkUrOFBMeStxK1U4aE1BN1JvMWFvUkpreVpoeTVZdG1EVnJGdHEzYjIrWGM3LzQ0b3ZsUHVTeXNyTHczbnZ2bGJ1Z1Y1Y3BVNmFnb0tCa1lkU0pFeWZpcDU5K3FyQ1AyV3pHb0VHRGJubU1OOTU0QXp0MzdyUjkvNS8vL0FjclY2Njhxem9zRmd1V0xWdDJYNi9Sa2UvYmd3OCtpTmpZV01USHgyUGh3b1hvMXEwYmhCQmVwWk8xSFZJVTVZZVFrSkJSUVVGQkx0M2NWVkJROEZoaFlXR21vaWhmYTdYYUNTRWhJWTN2OWhoU3lqWUFuSEpncUpRU3k1WXRxelFzbkR0M3JrSjQ3ZGV2WDZYL21VeW1TcmNmT0hEQVVTK2xTa3JETVlRUXFnMFFaVGNLdVFRaHhNK2xyUXp4eGNYRjhVZU9IRGxaallmWGhJU0VQRjA2TjBZLzY4Wk9uVHBCcDlPaFY2OWU5ejNGOHBOUFBsbnUrOTI3ZDkveE9mWHExY1BQUC8rTWFkT21JU29xQ3UrLy8zNmwrOTI0Y1FNR2d3RUhEaHpBMy8vK2Q5czJOemUzY2kwdnUzZnZSazVPVG9VMVY0WVBINDdwMDZmanE2Kyt3Z01QUEZDbDE1T1dsb2JjM0Z4RVJVVUJBSzVkdTRaMTY5YWhUcDA2NVFJSUFDUWtKTnp5T01YRnhWaThlREYwT2wybHJVU09lTi91aFVhalFkZXVYZEcxYTFkY3VIQUJjWEZ4U0VoSVFINStmcmdRSXR6THl5dERVWlFsYm01dVN3NGVQSGpwbms2aVBuY0FmYVdVZllVUVN4UkYyUTBnWGtxNUlUVTE5ZFpOWG4vd0JlQ1VFM2tsSlNVaE1EQVF3Y0hCT0h2MkxKNTc3cmx5ai9mcDA2ZmM5emYvVGx1Rmg0Zmo2NisvdGx1ZDFhWE16MEMxQlpjWU5zaFZlQUhRU2ltMWJtNXUvMDlSbEdNQTRvVVE4UWFENFJqdVlicHByVlpiSDhCNEtlVkxBTm9BZ0tlbko1NSsrbW5FeHNiaVQzLzZVN1VWbjUrZmI3dXdhYlZWYTIzMzhQREEzTGx6TVdmT0hBd1lNQUREaGcycmREL3I4WjU0NGduczNyMGJ2LzMyRzBhUEhvM1BQdnNNOWVyVnc0MGJOOUNzV1RPWVRDYjA3dDI3d2dXMlg3OSsyTDU5TzdadTNZcWhRNGRXcWJiRml4ZGoyclJwTUJnTVNFOVB4NmxUcDFCY1hJeUZDeGVpVFp1U1A1NldMVnVHbzBlUGxudWV4V0xCcFV1WDBLeFpzeXFkeHhIdjIvMTY1SkZIOEQvLzh6KzIxaSs5WG84elo4NDBCZkNtMld5ZUVSSVNFaWVFV0dnMEdsT2d3clRvb2FHaG1EdDNMbnIyN0duYnRtdlhMcnorK3V2NC92dnZxM29ZRFlDZUFIb0tJUllxaXJKUFNoa3ZwVngvK1BEaHM3ZDRUbjJncERYSW1lVGs1T0R6enovSDBxVkxzWExsU3B3NGNhSmNtTkJxdGZqMjIyL2g1bFp6VnZNbzh6T29yMVlOREJ2a3F0b0RhQytsbktrb3lpa3BaVHlBK05UVVZBUHU4SUd1S01yakFGNldVbzREVUJjQS9QMzlNWExrU0F3ZE90UWhxNjMrL1BQUG1EaHhZb1h0dlhyMUFnRG85WG9NR0RBQUJvTUJjK2JNcWZKeExSWUwzbnJyTFV5Y09CSE5temZIM3IxN3NXVEpFcXhZc2VLMnozdjMzWGRScDA2ZENpMEpRUG5XaFFrVEp1RGhoeCtHdTdzN3VuVHBnakZqeGtDcjFlTEFnUU9ZTjI4ZVpzNmNpV1hMbHNGb05HTFRwazBWem52OStuVU1HalNvUXVDeFdDeTJNU1JBU2N0QlplTVc3ZlcrVlFkdmIyK01HREVDMGRIUk9IVG9FTmFzV1lQazVHUVBpOFV5R3NCb1JWRU9TU2tYWHJ0MlRYLzY5T2xDUjlYVnYzOS9MRisrM0JZMnBKUll1blFwWW1OakFRQ0tvZ3lzNUdtM2EyNFhBTG9LSWJvS0lkNVhGT1cwRU9JSHM5bTg5ZkRodzErVzJjOHB3MFppWWlJdVg3Nk12L3psTDhqTnpjV2FOVlZiRURVOFBMekNIV2RGUlVVWU1tU0k3ZnYwOUhRY09xVDZhdTRWTUd3UVZWMGhTbG8zS3ROR0NERWR3SFJGVWM0QldLL1JhT0lQSFRxMEQ0QUZBR0ppWXR4T256NDlvTFNyNUNuckU2MExkVDM1NUpNTy9Vdm1zY2NlcTlBbG9OVnFzWFBuemtycjZOeTVNeG8wYUdEN1Bqczd1OUlQdFRmZWVBTm56cHhCbHk1ZHNIRGhRbVJsWmVIWFgzOUZmSHg4dVEvRm05V3BVd2RBK1c2S3pNeE14TWJHNHJ2dnZpdTM3eXV2dklJZmYvd1JBd2NPeEtPUFBvcW5ubm9LL2ZyMVE3dDI3WERzMkRGTW1EQUIrZm41V0xCZ0FSbzJyTm9ZUTJ0WXNKb3padzZlZXVxcEN2dlo2MzJyVGtJSWhJYUdJalEwRkJjdlhzUzZkZXV3WWNNRzVPWGxkUlpDZk9IajR6TlBVWlNseGNYRm54NDlldlMvZGkwR3dGLys4aGRFUjBkai8vNzk2TktsQzNidjNvMzA5SFNNR3pmT3Vzdm0renhGYXlsbGE0MUdNMDVSbFA5RGFZdWpsTklwdzBaMGREU0dEQm1DNmRPblkrellzZkQzOTYvdysxZTJHK1hqanovRzQ0OC9EcUJpbDJCNGVIaTViYzQ2WUxSdTNicldMeGsyN29WV3EvMm5sUElKdGVzZ2g2anFvSWtXQUY2eFdDeXZLSXB5Q2FVZmZMLzg4c3RjSVVSbjYwN0RodytIVHFkRDY5YXQ3VkpzVmFTbnA4UE56UTBCQVFGMzNOZkh4NmZjeEVnM2Z6aGE5ZWpSQTQ4KytpaTh2YjF4OU9oUlBQdnNzeGc1Y2lSV3JWcFZhZGlJajQvSHh4OS9qTnpjM0FxdERjZU9IYXQwN3BBNWMrYmd4bzBiR0QxNk5GNTk5VlhiNExOejU4N2g1NTkvaHNWaVFYRnhNUTRmUG95bVRadFdhUmJWWGJ0Mm9WNjllbmZjRDdEUCsyWXZ6Wm8xdzlTcFV6Rng0a1I4ODgwMzBPdjFPSG55WkdNQU05emQzV2VFaElSOEk0UTRJM00xc2JrQUFDQUFTVVJCVklRd1N5bk5Va3F6RU1KUytuK3psTktzMFdqTUZvdkZvdEZvekdXM1cvZXJiSnQxWDZCa2NHRGZ2bjJ4ZlBseWhJV0ZZZW5TcFhqbW1XZks5dU1uVlZKNmZRRGQ3K0VsU3dCU0NGR1Z1MjVWOGNBRER5QXVMZzRlSGg3V21UVnZPU2FEcW85TGh3MHA1VnRxMTBCT1R3b2hwQkNpM0IwTGFud1EzbnloUzB4TXhNV0xGL0hXVzNmK05jN0x5eXYzMTFaZVh1V0xrL2J0MnhkQXlaMGs3Nzc3THViT25RdWdwSnVrc3JzenJCT1NWVForWWNPR0RiaDY5U3ArL3ZsblBQYllZN2J0bnA2ZWVQZmRkeEVkSFkzbXpadGovLzc5V0xWcUZkTFQwekZod2dUMDc5OGZKMCtleE1jZmY0ejMzMzhmZ3dZTndqLys4WTg3dnNaYmNjVDc1aWczLzk0SklmcVczVzd0T2lyN2Z5bWw3ZjlsOTczVGM4cWFNR0VDUm93WWdjV0xGeU1qSXdQUFBQT003VEdqMFZpaEd5VWtKS1N6RU9KZ0ZWL1dJU0ZFdk5sc2pqOTgrUEFwNjBaRlVYSUJOTDUrL2JwVHpVVno1c3dadlAvKyt3Z0pDY0c0Y2VQZzdlMk5Uei85RlAzNjlhdDAvN0lEUUFjTy9PT3R5c3ZMczQyRHNnNnN0c2NkVU5VaFB6L2YrcVVxczRjQ0xoNDJ5cmoxL1hsVVU2eEgxVm8zTGdzaGZwQlMvaUNFK05CZ01CUUJRRXhNVEpkZmZ2bWxmK21TNzMwMmJOaUFEUnMyUUt2VlFxZlRJVEl5MHU3ZEtOYS9ucXdYOWxHalJtSFFvRUZJVDAvSFF3ODlkTnZuVnZVdjlKdkhYRmkvOS9QenEzTGZOQUJzM2JvVmh3NGR3cng1OC9ENjY2OWp5cFFwdHNXMHZ2MzJXMnpidGcyREJnM0NTeSs5aEo0OWV5STJOaFphclJaejVzeUJoNGNIdW5mdmpnVUxGaUE5UGYyK0wvQ09lTi9zNWVMRmk0aUxpOFBHalJ2THZnKy9DU0dXRkJZV0x2WHk4aG9vcFhRVFFyaFpMQlkzSVlTYmxGSWpoTEIrWGVGN2xLekJvd0hnWm4xdTJlZVYyY2NOUUF4UWN2dHBWRlFVUHZ2c00weVpNdVYrdXpaazZiK3ZlQ25sK3RUVTFITzMyTThXTnNwMlphbXRidDI2R0RObURBSURBeEVZR0dpN05mZnk1Y3NWV3ZkQ1EwTnRYOCtiTncvZHVuVURBSHovL2ZkWXVuUXBmdnp4UjdSdTNScHZ2LzAyL1AzOXNYZXZLdk5sM2RIMTY5ZXRYekpzM0ErajBaaW9kZzFrWDRxaTNESm9DQ0ZPV2l5V2VDRkV2TkZvTktLU0FhS2xLM2R1QnJCWnE5WCtxWFJkazJjTkJrTmRnOEVBZjM5L3hNVEVZTml3WVE0WklBcVVYQWgxT2gzT25qMTd4NHRtVlZuSE01ak5adHZkS1ZaVi9hdnIyMisveFZ0dnZZWFhYbnNOM2J0M1I1czJiZkRpaXkraW9LQUFmZnYyaFkrUEQ4YU5HNGVXTFZ0aXlKQWhlT3l4eCtEdTdvNmlvaUowN2RvVlc3ZHV4YXhaczlDN2QyL01uRG16Mmw2YmxUM2V0K29rcGNUQmd3ZWgxK3VSbkp4Y3RrWHRZT2tBMGJWbEJvZ3V0bmM1MWkrR0R4K09iNzc1NXBaMzU5eUJCY0F1SVVROGdBMUdvekdqQ3MvSkJjcGQ2SnhDa3laTjhQTExMd01vK1RmeDQ0OC9vbE9uVG5kOFhyZHUzVkJRVUlDUFB2b0lGeTVjd01LRkM5RzNiMSs4K3VxcmVPV1ZWL0RDQ3k5VU9zRGFHVEJzRU4yN05BRHhwUU5CaitNdWJpazBHQXcvQVhnNUxDenN0ZUxpNHZGU3lwY3pNelBiTEZxMENFdVhMa1ZVVkJSaVkyTnRnOExzNmNVWFg2elNmamQzQjFSbks0ejFZbmo5K25YTW1qVUxCdzhleE96WnMyMHRHZjcrL2xpMGFCR2VmLzU1dEduVEJtRmhZUWdMQzdOOVVCOC9maHdQUHZnZ3NyS3kwTE5uVDBSRlJTRXJLd3NuVDFiblZDamxPY1A3ZHJPQ2dvS3l0NzVhTnhjQldGdTZnRnVLM1U1ZUJkYXVqTHVZTTZZWXdMZFN5bmlOUnBOd0QxT3k1d0RxZDEzZDdNeVpNL2p1dSs5Z01CaHc5T2hSdEduVEJwOS8vdmx0bjJNeW1iQnAweWFzWExrU0kwZU94UFRwMDIzZFZvR0JnVml3WUFGbXpKaUIrUGg0VEpnd0FSMDdkblRFUzZteU1qK0RITFZxWU5nZ1YxRUlJSzJ5dnVGN2xaS1NrZ2RnQVlCRmlxSkVTU21ubUV5bWZvbUppU0l4TVJFZE8zYUVUcWRENzk2OTczdFNMNkJpRjBkWkdSa1pjSE56ZzBaVCthUytOM2NIVk9hMzMzN0R4WXNYY2UzYU5lVGtsSHltTEZ1MkRObloyYkJZTEhqMTFWZXhiOTgrMjVUaTd1N3V5TXJLd3YvOTMvK2hWYXRXK09pamo5QytmWHU4OGNZYjhQYjJMbmZzcGsyYjRzc3Z2NFNQancvKzg1Ly9ZUHYyN2NqSXlFQzdkdTJnMCttUW01dUxMNy84RWovLy9ETVVSVUZFUkFSNjlPaGhlNzUxMEdoUlVSR0FQMXBaclA4dktpcXEwUEppdlRqYSszMjdYeGN1WE1EYXRXdXhhZE9tc24zakdVS0lUelVhelZKWG5OVEwyOXY3NTd5OHZDWnBhV25aOTNvTUljUXBLV1h2YytmT2xldU9VTnU1YytlUWxaVUZuVTZIMmJObmw1dDA3T1p4RzliZjIzSGp4cUZEaHc1WXRtd1pHamV1T0pscW8wYU44T21ubnlJeE1SRnZ2dmttM252dlBhZGFFK2I4K2ZNQUFDbmxmWDl1M2l1R0RYSUpVc3JIYnRNM2ZMOHNScVB4R3dEZktJclNHc0NMQUo0N2V2Um8vYU5IaitLRER6NndEYVQwOC9PN3B4T01HalVLLy91Ly93dWdaQzRJcXhrelptRGJ0bTBRUW1EUW9FRzNYSnArOCtieWR5ZmV1SEVEWGw1ZU9IdjJyTzJpL05OUFAySHo1czFvM0xneEdqZHVqTGZmZmh0K2ZuN3c4L05EbzBhTkFBRC8rTWMvc0dmUEhuVHExQWtQUFBBQWR1L2VqZGF0VytOdmYvc2JWcTFhaFEwYk5tRFpzbVVWem04Mm0yRTJtOUdxVlN0TW16WU5Uenp4Qk5xMmJWdnVJaDhSRVlGcjE2NWh6NTQ5Mkw1OU8yYlBubzEvL2V0ZmlJeU14T3JWcS9IaGh4L2E5cjM1RnNHYloyd0VBSVBCNEpEMzdWNVlMQmJzMjdjUGVyMys1bjc2SDZTVUMwMG0wL3JqeDQ4NzUyakJLdGk3ZCsrMWFqaE1Hb0N5clR4T29XZlBudVVtT0xQNjVKTlBFQllXVm03YndZTUg0ZTd1anBVclYxYjZCOGZvMGFOdFgxdC9GMjgzeGI5YWZ2bmxGd0NBUnFOSlU2c0dlNjMyNXhDS29rZ0FNQnFOTHYwNnlQa0VCUVhWOWZUMEhGTTZMMGM3b0tRbDRLbW5ua0pzYkN6YXQyOS95d3ZjM1pKU1FrcFo0YS96N3QyNzMzS0d4d2tUSmlBdExRMWVYbDRZUFhvMEprMmFWS1Z6V1ZzWHJLUG5yVjBvbGJVTVNDbHRqMXRmNjYxYUVDcHo3ZG8xMUtsVHAxcGFoU3JqeVBmTktqOC9INXMzYjhiYXRXdHRmeTJpcE5YdHE5S3VFdVBkdnhMN1VYUFZWNjFXMjExS3VhZHo1ODVZc21TSlBVNUJWVFJ4NGtRWURBWm9OSnJ1aHc0ZFVtVVVxMHRmcEJrMnlBR0VvaWc5QVV3Qk1CaWxpeGRhdXcraW9xS2M2clkrc285ZmYvMFZlcjBlU1VsSnRnWHNBRndRUW53Q1lCbVhtSzhvT0RqWVY2UFJaRGRzMk5EdVhWbDBhMUpLOU9uVEI5bloyUkJDK0JvTUJsVUdpYnIwUlpwaGd4d3BPRGk0cFVham1TeWxuQ0NFYUFnQURSbzB3UERod3hFZEhRMS9mMysxUzZScVpMRllzR2ZQSHVqMWVxU2svREcyVTBxNVN3aXgwTWZIWjlPdVhidUtWU3p4anRRTUd3Q2dLTW9wQUszWHIxL3ZsS3UvMWdabno1NjFUbDUyMm1nMGN0VlhJbWRYdXVEVXExcXQ5aTJMeFRKS0NERWxPenU3MDJlZmZZYlBQLzhjdlhyMVFteHNMSUtEZzZ1dGk0VWNMeTh2RHdrSkNZaUxpME42ZXJwMTh3MEFLNFVRaTR4R28ycjkzaTVvTTRCWGtwT1RNWGJzV0xWcnFaV1NrNU1CQUVLSVRXcld3YkJCZEpjTUJrTUJnTThBTEZjVXBUdUFLUmFMWmZqMjdkdmR0bS9manJadDIwS24wNkZ2Mzc2Mk5VZkkrWjA2ZFFwNnZSNWJ0bXhCWVdISk5CaENpRjhCZkd3eW1aYmZ6NTBaYXJGbnEwVlZTQ2szQ2lFWU5sUmtEUnRTeW8xcTF1SFNmMzZ4RzRXY1JjZU9IUjkyZDNlZkJHQWlnTVpBeVcyWFE0Y09SVXhNVEpXWFZDZkhNcHZOK082Nzc2RFg2MUV5SDF3SktlVzNRb2lGclZxMTJsSTZJUnpkZzhqSVNQZTh2THdNalViVGFNZU9IZVZ1TXlYN3k4dkxRKy9ldldHeFdLNjBhdFVxUU0zZlpaZStTRE5za0xPSmpJeXNrNXViRzFONkYwc29VSElIUjBSRUJIUTZIVUpEUTluRjRnU3lzN094WWNNR3JGdTNEcG1abWRiTitRQldDQ0UrTHAzNGphcUJvaWlmQVhqdWIzLzdXN2xiUmNuK1ZxOWVqZm56NXdQQWNxUFIrQmMxYTNIcFR6MkdEWEptV3EwMlRFbzVCY0JJbEs3ckVoZ1lDSjFPaC83OSsxZVlPSXZzNzhjZmY4U2FOV3V3YmRzMjJ5UmlwZFBkTC9MMDlQeWlkS0kzcWtiQndjSEJHbzBtMWQvZkh3a0pDWGE3RlpyS001bE1HREprQ0M1ZnZnd3BaWEJxYXVvUk5ldHg2WXMwd3dhNWd0RFEwQUNMeFRKUlNqa0pRRk9nWkRHb3dZTUhZK1RJa1hqa2tVZFVyckJtS3lvcXdvNGRPNkRYNjNIMDZGSHJaZ2xnQzRDRlJxUHhXNVNzL1VGMm9paEtBb0RCLy96blB6Rmt5QkMxeTZrVk5tN2NpSGZlZVFkQ2lBU0R3VEJVN1hwYytpTE5zRUd1SkNnb3lOUFQwM040YVJkTFY2QmtzcXl1WGJzaU5qWVdYYnAwdWF0SnMrajJybDY5aXZqNGVLeGJ0dzVYcjE2MWJzNEZzQnpBSjBhajhiUjYxZFV1MWlYcm16ZHZEcjFlejdscDdNeGtNa0duMDFrbm51dHNOQm9OZDNxT3ZibjBSWnBoZzF5VlZxdFZTcnRZUmdId0FvRG16WnREcDlOaDBLQkI5N3NFZUswbHBjU3hZOGV3WnMwYWJOKytIY1hGdG1rd1RwUk9JNzdxK1BIaitiYzdCdG1Ib2lpSkFBYU1HVE1Hcjd6eWl0cmwxR2p6NTgvSDZ0V3JBU0RKYURRT1ZMc2VnR0dEU0ZVaElTR05OUnJOQkNubFpBQ1BBSUMzdHpjR0RoeUlrU05INHRGSEgxVzVRdGRnTXBtd2JkczI2UFY2bkRoeHdyclpBbUFUU3JwS3ZzTmRyQXhNMVM4ME5QUVJzOWw4QkVDREJRc1dvRnUzYm1xWFZDUHQzYnNYVTZkT0JZRHM0dUxpamtlUEh2MnYyalVCREJ0RVRpRXlNdEk5TnpkM1NHa1hpMjJaMDdDd01PaDBPdlRvMFlOZExKWEl6TXpFdW5YcnNHSERCbVJubDB5RElhWE1Fa0lzazFKK1lzZkYrK2dlS0lveUNNQW1YMTlmdVhMbFNzRmJ3cXZYeFlzWE1YYnNXSm1Ua3lNQUREWWFqWnZ2K0NRSGNlbUxOTU1HMVVTS29uUUU4QktBc1FBZUFJQ0hIbm9JTVRFeEdESmtTSzJmcTBCS2lkVFVWT2oxZXV6Y3VkTzJXQnlBSTFMS2hYWHExUGx5Mzc1OU45U3NrVzVOVVpRUEFQelZ6ODhQSDM3NElkcTFhNmQyU1RYQ2lSTW5NRzNhTkdSbFpRSEFCMGFqOFgvVXJxa3NsNzVJTTJ4UVRkYWhRNGNHbnA2ZXp3RjRTVXI1S0FCNGVYbWhmLy8raUkyTlJldldyVld1MExGKy8vMTNmUFBOTjlEcjlUaDU4cVIxc3huQWVpSEVBb1BCc0Jmc0tuRjZRVUZCbmw1ZVhzc0FqUFh5OHBLelo4OFdFUkVSYXBmbDBwS1RrekY5K25SWldGZ29BS3dzTEN5Y2NQejRjWlBhZFpYbDBoZHBoZzJxRFdKaVl0eCsrZVdYL2xMS0tVS0lQdGJ0V3EwV09wME9rWkdSY0hOelU3TkV1N3A0OFNMaTR1S3djZU5HNU9YWnBzSDRUUWl4cExpNCtOTWpSNDZrMys3NTVKU0VWcXQ5UTByNUZnQU1HREFBa3lkUFJ0T21UZFd1eTZWa1pHUmc4ZUxGU0VwS0FnQUlJZjVwTUJobXdRbER0MHRmcEJrMnFMYlJhclYva2xLK0RPQlpBSFVCd04vZkh6RXhNUmcyYkJoOGZYM1ZMYkNhU0NseDhPQkI2UFY2SkNjbmwrMHFPU2lsWEhqdDJyVzFwMCtmTGxTelJycC9XcTEydEpSeUNZQzZRZ2gwNmRJRlBYcjBRSWNPSFJBUUVBQWZIeCs0dTNNSkx3QW9MaTVHWGw0ZUxsMjZoTFMwTk96WnN3Zjc5KzlINmNLKytVS0lGd3dHdzVkcTEza3JMbjJSWnRpZzJpb3NMTXludUxoNGZHbndhQU1BbnA2ZWlJcUtRbXhzTEI1Ly9IR1ZLN3czQlFVRjJMSmxDL1I2UGM2Y09XUGRYQVJnclJCaW9jRmdTTG5OMDhrRmhZV0YrUmNWRmYwVHdIZ0FuRmIzN2hRQVdPSGg0ZkYyU2twSzVoMzNWcEZMWDZRWk5vaWdVUlFscXJTTHBSOUsvMDEzN05nUk9wME92WHYzZG9ucG9TOWN1SUMxYTlkaTA2Wk55TSszVFlPUklZVDRWS1BSTEQxNDhPQWxOZXNqK3dzTEMvTXBLaXFLQnRBRFFHY0FBUUFhQXFpNWZZUjN4d3dnQzhBbEFJY0E3UEh3OEloM2xTbjJYZm9pemJCQjlBZEZVVm9EZUJIQWN3RHFBMENqUm8wUUhSMk42T2hvK1BuNXFWcmZ6U3dXQy9idDJ3ZTlYbys5ZS9lV2ZlaUgwZ200MWp2YklEY2l1amN1ZlpGbTJDQ3FLQ2dvcUs2bnArZVkwams3MmdHQXU3czdubnJxS2NUR3hxSjkrL2Fxcmp5Ym41K1B6WnMzWSszYXRkYnBsQUdnRU1CWHBWMGx4dHM4blloY2tFdGZwQmsyaUc1TEtJclNFOEFVQUlNQmFBQ2dYYnQyME9sMGlJcUtjdWdhRmIvKytpdjBlajJTa3BKUVVGQmczWHhCQ1BFSmdHVUdnK0dLdzRvaElvZHk2WXMwd3daUjFRUUhCN2ZVYURTVHBaUVRoQkFOQWFCQmd3WVlQbnc0b3FPajRlL3ZiNWZ6V2l3VzdObXpCM3E5SGlrcGY0enRsRkx1RWtJczlQSHgyYlJyMTY3aTJ4eUNpR29BbDc1SU0yd1EzUjJ0VnV0dHNWaEdsWGF4ZEFJQWpVYURYcjE2SVRZMkZzSEJ3ZFhTeFpLWGw0ZUVoQVRFeGNVaFBkMDJEY1lOQUN1RkVJc01Ca1BhZlorRWlGeUdTMStrR1RhSTdwbFFGS1U3U3JwWWhxTjB4SC9idG0yaDArblF0MjlmMUtsVDU2NFBldXJVS2VqMWVtelpzZ1dGaFNYVFlBZ2hmZ1h3c2Nsa1dwNldscFpkZlMrQmlGeUZTMStrR1RhSTdsL0hqaDBmZG5kM253UmdJb0RHQU9EajQ0T2hRNGNpSmlZR2Qxb3N5MncyNDd2dnZvTmVyNGZSK01mWVRpbmx0MEtJaGExYXRkb1NGeGRudHVkcklDTG41dElYYVlZTm91b1RHUmxaSnpjM042YTBpeVVVS09saWlZaUlnRTZuUTJob2FMa3VsdXpzYkd6WXNBSHIxcTFEWnFadFBxRjhBQ3VFRUI4YkRJYWZIUDRpaU1ncHVmUkZtbUdEeUQ2MFdtMllsSElLZ0pFQVBBQWdNREFRT3AwT2dZR0JTRWhJd0xadDIyQXlsVXlESVlRNGFiRllGbmw2ZW43aEtwTU1FWkhqdVBSRm1tR0R5TDVDUTBNRExCYkxSQ25sSkFBM3I1SWxBV3dCc05Cb05INEx3RkxoQUVSRVlOZ2dvaW9JQ2dyeTlQVDBIRjVtb3JEUEFYeGlOQnBQcTF3YUVaRjlLWW9pcllHRGlPeVAvK2FJNkY1bzFDNkFpSWlJYWphR0RTSWlJcklyaGcwaUlpS3lLNFlOSWlJaXNpdUdEU0lpSXJJcmhnMGlJaUt5SzRZTklpSWlzaXVHRFNJaUlySXJoZzBpSWlLeUs0WU5JaUlpc2l1R0RTSWlJcklyaGcwaUlpS3lLNFlOSWlJaXNpdUdEU0lpSXJJcmhnMGlJaUt5SzRZTklpSWlzaXVHRFNJaUlySXJoZzBpSWlLeUs0WU5JaUlpc2l1R0RTSWlJcklyaGcwaUlpS3lLNFlOSWlJaXNpdUdEU0lpSXJJcmhnMGlJaUt5SzNlMUN5QWk1eVdsbExkNnFMS05RZ2hoeDNLSXlFV3haWU9JaUlqc2ltR0RpSWlJN0lwaGc0aUlpT3lLWVlPSWJpc3RMUTFhclJaVHAwNjk1V01tazBtRnlvaklWVEJzRUZHVnBLYW1JakV4VWUweWlNZ0ZNV3dRVVpYOCtjOS94dnZ2djQrc3JDeTFTeUVpRjhPd1FVUlZvdFBwOE9pamoyTDI3TmxxbDBKRUxvWmhnNGlxUkFpQm1UTm5ZcytlUGRpeFk0ZmE1UkNSQzJIWUlLSXFhOUdpQlY1ODhVWE1uajBiZVhsNWFwZERSQzZDWVlPSTdzb3p6enlEaHg1NkNQUG16Vk83RkNKeUVaeXVuSWp1aWthandadHZ2b2xSbzBiaDRZY2ZWcnNjSW5JQmJOa2dvcnZXc21WTHZQRENDMWl4WW9YYXBSQ1JDMkRZSUtKN01tN2NPTFJ1M1ZydE1vaklCYmowQ28yS29rZ0FNQnFOTHYwNmlKelZiVlo5clJSWGZTV2l5ckJsZzRpSWlPeUtZWU9JaUlqc2ltR0RpSWlJN0lxM3ZoTFJMZDA4QmlNa0pPUjdJVVEzSVVRUGc4SHd2VnAxRVpGclljc0dFUkVSMlJYREJoRVJFZGtWd3dZUkVSSFpGY01HRVJFUjJSVUhpQkxScllpZ29LQUhiOXJtQmdCbXMvbUJvS0NndW1XMm00NGZQMjV5WEdsRTVFb1lOb2pvbHJ5OHZOSUF0THg1dTBhajJlYmw1VlYyVXpTQTlRNHFpNGhjREx0UmlPaFdwSlF5dmlvN0NpRytzWGN4Uk9TNkdEYUk2SGFxRWpiaURRWkRnZDBySVNLWHhiQkJSTGVVbXBxYUFpRDlkdnRVdGZXRGlHb3ZoZzBpdWgyTEVPSjJZekZNbnA2ZVNRNnJob2hjRXNNR0VkMld4V0s1WGN2RnRwU1VsRHlIRlVORUxvbGhnNGh1cTNYcjF0OER1SHlMaDltRlFrUjN4TEJCUkxjVkZ4ZG5CckNoa29lS3ZieThOam02SGlKeVBRd2JSSFJIR28ybVFndUdsUEs3ZmZ2MlphbFJEeEc1Rm9ZTklyb2pLZVV1S1dXNVlDR0VZQmNLRVZVSnd3WVIzWkhCWUNnU1FpU1UyU1E5UER3MnFsWVFFYmtVaGcwaXFwS2JXaktPcHFTa1pLcFdEQkc1RklZTklxcVMzTnpjN2RhdmhSQ0gxS3lGaUZ3THd3WVJWY25wMDZjTEFXd0RBRTlQejQ5VUxvZUlYQWhYZlNXaXUvRXBnUHI3OXUxTFU3c1FJbklkREJ0RVZHVkNpSzBBQXRTdWc0aGNDOE1Ha1FPRWhJU2tDQ0dlVUx1Tyt5V2xCQUFvaXZLSnlxWGNOeW5scnRUVTFKNXExMEZVRzNETUJwRUQxSVNnVWRNSUlTTFZyb0dvdG1ETEJwRURHUXdHdFVzZ0FGcXRWdTBTaUdvVnRtd1FFUkdSWFRGc0VCRVJrVjB4YkJBUkVaRmRNV3dRRVJHUlhURnNFQkVSa1YweGJCQVJFWkZkTVd3UUVSR1JYVEZzRUJFUmtWMHhiQkFSRVpGZE1Xd1FFUkdSWFRGc0VCRVJrVjB4YkJBUkVaRmRNV3dRRVJHUlhURnNFQkVSa1YweGJCQVJFWkZkTVd3UUVSR1JYVEZzRUJFUmtWMHhiQkFSRVpGZE1Xd1FFUkdSWFRGc0VCRVJrVjB4YkJEVmNEdDM3c1M0Y2VOUVZGU2tkaW0zZGZYcVZRd2VQQmduVDU1VXV4UWlxbVlNRzBRMVdFNU9EbWJObW9VWk0yYkF3OFBEb2VjK2YvNDhoZzBiQnBQSlZLWDkvZno4OE1JTEwrRDExMStIeFdLeGMzVkU1RWdNRzBRMTJPclZxOUcrZlhzODl0aGpEajkzYm00dXpwOC9mMWZQNmRldkh3b0tDckJ0MnpZN1ZVVkVhbURZSUhKUmFXbHAwR3ExMkx0M0wwYU1HSUh3OEhCTW5Ub1ZPVGs1dG4yMmJ0MktQbjM2Mkw0M21VeVlPM2N1ZXZic2llN2R1K08xMTE1RGZuNSt1ZU50M3J3WlVWRlJlUHJwcDNIZ3dBR3NYcjBhUFh2MlJKOCtmWkNjbkZ6bGM0OGZQeDRBRUI0ZURxMVdpNnlzTEhUcDBnVjc5KzYxN2ZQNzc3OGpJaUlDKy9idEF3Qm9OQnIwNnRVTFc3ZHVCUUJrWm1aaTJMQmhiT2tnY25FTUcwUXVidE9tVFZpNmRDa1NFaEp3NWNvVnZQZmVld0NBckt3c3BLZW5vMTI3ZHJaOVo4MmFoWjkrK2dscjFxeEJZbUlpc3JPejhmNzc3NWM3M3VuVHA3Rng0MFowNmRJRk0yYk13TGx6NTVDVWxJVEl5RWpNbnorL1N1Y0dnQlVyVmdBQTl1M2JCNFBCZ0lZTkc2Sm56NTdZc21XTGJaOGRPM2JBMTljWFhicDBzVzBMQ2dwQ1dsb2FBTURmM3g4Yk5teUFSc09QS2lKWHhuL0JSQzV1OHVUSmFOaXdJWm8wYVlMeDQ4ZmJXaDh1WDc0TUFHamN1REVBSURzN0cxdTJiTUgwNmRQaDcrOFBYMTlmakJrekJqdDI3Q2gzUEoxT0IyOXZiL1R2M3g5WldWa1lQMzQ4dkwyOThmVFRUK1BDaFFzd204MTNQUGV0akJneEFydDI3VUpCUVFFQVlQUG16UmcrZkRpRUVMWjlHamR1ak96c2JCUVhGOS8vbTBORVRzRmQ3UUtJNlA0MGFkTEU5blhqeG8xUlVGQUFpOFVDS1NVQTJDN2tseTVkZ3BRU28wYU5xbkNNc25lcStQcjZBZ0M4dmIwQkFJMGFOUUlBZUhsNUFVQzVzSEdyYzkrcUpVS3IxYUpwMDZiWXVYTW50Rm90amh3NWduLzk2MS9sOXJIV2E2MmZpRndmd3dhUmk4dlB6N2NGZzNQbnpxRkpreWJRYURTMmtIRDE2bFhVcTFjUERSczJCQUFrSlNVaElDREFydWUrblJFalJpQXBLUWtaR1JubzFhc1hHalJvVU83eEsxZXV3TWZIeCtGM3p4Q1IvYkFiaGNqRkxWcTBDTmV2WDhlNWMrZXdmUGx5REJvMENFQkpTME9USmsxdzRzUUpBQ1hqSHhSRndieDU4NUNabVFtejJZeVRKMC9pd0lFRDFYNXVBUER4OFFFQUhENThHSGw1ZWJidEF3WU13TEZqeDVDUWtJRG82T2dLeHp4eDRnU0Nnb0lBQUJrWkdYajIyV2Z2dVQ0aWNnNE1HMFF1cm1QSGpoZzZkQ2pHamgyTDhQQndQUC84ODdiSG9xS2lzSDM3ZHR2M2MrYk1nVWFqd1lnUkk5Q3RXemU4K2VhYjk5VmRjYnR6dDJqUkFzT0hEOGUwYWRQS2hZcDY5ZXFoWjgrZWVPQ0JCNkFvU3JualNTbXhjK2RPUkVWRkFRQlNVMU1SSGg1K3ovVVJFZDAzUlZHa29panMyQ1duWi8xZHJVNUhqeDZWaXFMSTY5ZXYzM0tmSzFldXlDZWZmRktlUG4zYTRlZStIWjFPSjcvNjZxc0syN2R1M1NxSERSc21UU2FUbEZMS1diTm15Y09IRDk5WHJaWGhad2VSWTdGbGc2Z0c4L1B6dzR3Wk0vRE9PKzg0eGQwZHVibTVXTHQyclcxcThyS3lzN1B4eVNlZjROMTMzN1dOMTVneFl3WTZkZXFrUnFsRVZJMDRRSlNvaHV2VHAwKzVpYjNVMUxkdlh3UUVCR0QrL1BtMmdhVldEUm8wd01hTkcxV3FqSWpzaVdHRHlFVjE2TkFCQm9QQnBjNXRuU21VaUdvWGRxTVFFUkdSWFRGc0VCRVJrVjB4YkJEVmNEdDM3c1M0Y2VQS3pSTHFqS3lEUmsrZVBLbDJLVVJVelJnMmlHcXduSndjekpvMUN6Tm16S2oyR1RuUG56K1BZY09Hd1dReVZjdngvUHo4OE1JTEwrRDExMS9uS3E5RU5RekRCbEVOdG5yMWFyUnYzeDZQUGZaWXRSODdOemNYNTgrZnI5Wmo5dXZYRHdVRkJkaTJiVnUxSHBlSTFNV3dRZVNpMHRMU29OVnFzWGZ2WG93WU1RTGg0ZUdZT25VcWNuSnliUHRzM2JyVmR0dXJkZi9ObXpjaktpb0tUei85TkE0Y09JRFZxMWVqWjgrZTZOT25qMjNWVnV1KzF0Vlp5MjZ6dG1TTUh6OGVBQkFlSGc2dFZtdmJ6MlF5WWU3Y3VlalpzeWU2ZCsrTzExNTdEZm41K1FDQXVMZzQ5T3paMHpaOStlSERoOUdqUncra3A2Y0RBRFFhRFhyMTZvV3RXN2NDQURJek16RnMyREMyZEJDNU9JWU5JaGUzYWRNbUxGMjZGQWtKQ2JoeTVRcmVlKzg5QUVCV1ZoYlMwOVBScmwyN2N2dWZQbjBhR3pkdVJKY3VYVEJqeGd5Y08zY09TVWxKaUl5TXhQejU4NnQ4M2hVclZnQW91WjIxN0cyd3MyYk53azgvL1lRMWE5WWdNVEVSMmRuWmVQLzk5d0dVTE1MMjZLT1BZdG15WmJCWUxKZzdkeTVlZXVrbFBQVFFRN2JuQndVRklTMHREVURKZWk0Yk5teTQ0K0p1Uk9UYytDK1l5TVZObmp3WkRSczJSSk1tVFRCKy9IaGI2OFRseTVjQmxDeklWcFpPcDRPM3R6ZjY5KytQckt3c2pCOC9IdDdlM25qNjZhZHg0Y0tGY2t2STM2M3M3R3hzMmJJRjA2ZFBoNysvUDN4OWZURm16QmpzMkxFRFFNbnk4YSsvL2pvMmJOaUFSWXNXNGNFSEg0Uk9weXQzak1hTkd5TTdPOXNwWmp3bG91ckJTYjJJWEZ5VEprMXNYemR1M0JnRkJRV3dXQ3kyQmRhRUVPWDI5L1gxQlFEYkRKN1dwZWk5dkx3QTRMN0N4cVZMbHlDbHhLaFJveW84VmxSVUJBOFBEd1FHQnFKMzc5NzQ0b3N2OE85Ly83dENmZGJ2NVgwc0VFZEV6b1ZoZzhqRjVlZm4yNExEdVhQbjBLUkpFMmcwR2x1SXVIcjFLdXJWcTNkWHgvVDA5QVFBL1A3Nzc3WmpXOGRkM0U3RGhnMEJBRWxKU1FnSUNLaDBuLy8rOTcvWXZYczNldmZ1amVYTGwxZFkrZlhLbFN2dzhmR3A5cnRuaUVnOTdFWWhjbkdMRmkzQzlldlhjZTdjT1N4ZnZoeURCZzBDVU5MSzBhUkpFNXc0Y2VLdWo5bXlaVXQ0ZTNzak1URVJBRkJZV0lpVksxZVcyOGZIeHdkQXlTQlA2NEJQZjM5L0tJcUNlZlBtSVRNekUyYXpHU2RQbnNTQkF3Y0FBQmFMQlcrODhRWkdqaHlKbVRObjR1VEpreFhXUXpseDRnU0Nnb0lBQUJrWkdYajIyV2Z2dW40aWNpNE1HMFF1cm1QSGpoZzZkQ2pHamgyTDhQQndQUC84ODdiSG9xS2lzSDM3OXJzK3BwZVhGOTU5OTEyc1c3Y09nd2NQeG9zdnZvaXVYYnVXMjZkRml4WVlQbnc0cGsyYmh1am9hTnYyT1hQbVFLUFJZTVNJRWVqV3JSdmVmUE5OVzVmSTU1OS9qcXRYcitJdlJZWUdYQUFBSUFCSlJFRlVmL2tMSG56d1FVeWJOZzN6NTg5SFptWW1nSkt1azUwN2R5SXFLZ29Ba0pxYWl2RHc4THV1bjRpbzJpaUtJaFZGWWNjdU9UM3I3MnAxT25yMHFGUVVSVjYvZnYyVysxeTVja1UrK2VTVDh2VHAwOVY2Ym52WnVuV3JIRFpzbURTWlRGSktLV2ZObWlVUEh6NWM3ZWZoWndlUlk3RmxnNmdHOC9Qenc0d1pNL0RPTys4NC9kMGQyZG5aK09TVFQvRHV1Ky9heG12TW1ERURuVHAxVXJreUlycGZIQ0JLVk1QMTZkUEhOckdYTTJ2UW9FR0Y4UnRFVkRNd2JCQzVxQTRkT3BTYlRJdUl5Rm14RzRXSWlJanNpbUdEaUlpSTdJcGhnNGlJaU95S1lZT0lpSWpzaW1HRGlJaUk3SXBoZzRpSWlPeUtZWU9JaUlqc2ltR0RpSWlJN0lwaGc0aUlpT3lLWVlPSWlJanNpbUdEaUlqK1AzdDNIdGJVbWJjUC9ENEJCVkhRTGk1VGJXM1ZLYitPbDNaSTFHckZWM0FiZDFzcUlvNjFSZnZXdmVwbzNhM0YxbEd3THJXTGpxVzJ0ZTZvTXlyV1RoWEZhUjBGRGJpTUMyOXBpd3RpcTZ3aWEzS2UzeCtZTXdRU2lKQkRDTGsvMStYVjVLeFBjcVhrenZPYzczT0lWTVd3UVVSRVJLcGkyQ0FpSWlKVk1Xd1FFUkdScWhnMmlJaUlTRlVNRzBSRVJLUXFoZzBpSWlKU2xidWpHMERrU25RNm5hT2JRRVJVNjlpelFWUUxoQkJ4am00RG1STkNKRGk2RFVTdWdqMGJSTFVnS1NrcDBORnRzQWMvUDc4ZkpFbnFLVWxTTDcxZS80T2oyME5Fem9FOUcwUkVSS1FxaGcwaUlpSlNGY01HRVJFUnFZcGhnNGlJaUZURnNFRkVSRVNxWXRnZ0lpSWlWVEZzRUJFUmthb1lOb2lJaUVoVkRCdEVSRVNrS3M0Z1NrUVdkZTdjdVkyN3Uvdmljb3ZiUC9qdkhLMVdPOWEwMEdBd3ZIL2h3b1didGRjNkluSW1EQnRFWkpHdnIyLzZUei85OURLQUZ1WFhDU0ZHbEhuOHE2K3Y3OVFMRnk3VWF2dUl5SGx3R0lXSUxJcU9qallDK0h0VjIyazBtcjgvMkphSXlDS0dEU0t5U3FQUjdLMXFHMW1XcTl5R2lGd2J3d1lSV1NXRWlBT1FWY242VEkxR2M2TDJXa1JFem9oaGc0aXMwdXYxSlFEMlcxc3ZTZEwrQjlzUUVWbkZzRUZFVmJFNlRDSkpFb2RRaUtoS0RCdEVWS25jM053akFPNVpXcFdUazNPMHR0dERSTTZIWVlPSUtwV1NrbElrU1ZKTStlVkNpSmlVbEpRaVI3U0ppSndMd3dZUlZjbFN4UW1IVUlqSVZnd2JSRlFsbzlINExZQ0NNb3Z5SlVuNjFsSHRJU0xud3JCQlJGVzZjT0hDZlFDSHl5dzZyTmZyOHgzVkhpSnlMZ3diUkdTVHNzTW1RZ2dPb1JDUnpSZzJpTWdtN3U3dXlrV2lEUnMyUE9USXRoQ1JjMkhZSUNLYnhNZkg1d0k0QkNEbXdXTWlJcHZ3cnE5RTlERDJTSklrSE4wSUluSXVEQnRFdGNEUHp5OWVrcVJ1am02SFBRZ2hvTlZxdjNSME8ycEtDQkdYbEpRVTZPaDJFTGtDRHFNUTFZTDZFalRxRTBtU0FoemRCaUpYd1o0Tm9scWsxK3NkM1FRQ29OUHBITjBFSXBmQ25nMGlJaUpTRmNNR0VSRVJxWXBoZzRpSWlGVEZzRUZFUkVTcVl0Z2dJaUlpVlRGc0VCRVJrYW9ZTm9pSWlFaFZEQnRFUkVTa0tvWU5JaUlpVWhYREJoRVJFYW1LWVlPSWlJaFV4YkJCUkVSRXFtTFlJQ0lpSWxVeGJCQVJFWkdxR0RhSWlJaElWUXdiUkVSRXBDcUdEU0lpSWxJVnd3WVJFUkdwaW1HRGlJaUlWTVd3UVVSRVJLcGkyQ0FpSWlKVk1Xd1FFUkdScWhnMmlJaUlTRlVNRzBSRVJLUXFoZzBpSWlKU0ZjTUdFUkVScVlwaGc0anFqUGo0ZUFnaEhOME1Jckl6aGcyaU9pbzVPUmtHZzZIV3pyZDI3VnFidHpVYWpWaTZkQ2xrV1RaYm5wK2ZqM2ZmZlJkRlJVWFZhc09VS1ZQTWpwbVptWWxWcTFhaHVMaTRXc2Nqb3JyQjNkRU5JQ0xMUHZua0V6UnUzQmpMbHkvSE45OThnNVVyVjFyY3JxQ2dBSHE5SGtEcGwzMW9hR2lseDAxTFM4UFpzMmNyTE4rNmRTdG16Wm9GQVBpLy8vcy9USjA2MVd4OVhsNGVUcDA2QlFDNGZmczI0dVBqb2RGb0toeWpxS2dJSGg0ZUZZN2Z1M2R2cytjblRweW90SjBBNE8zdGplVGtaTXlZTVFNREJnekE2dFdyTFc1WDlqMGdJcklyclZZcnRGb3QrMXlwempOOVZoOUdibTZ1R0RGaWhOaTRjV09sMjNYcDB1V2hqdHV6WjAvbGNVSkNnZ2dNREJTQmdZRkNxOVVxankzcDNyMjc4dmpVcVZOaTh1VEpadXZUMHRKRVlHQ2dTRXRMRTBhalVZU0ZoWWs3ZCs0bzY4dStmbXZ2aFZhckZRYUR3V3haUmthR21EdDNyaWdxS3JMNm1oNzJ2ZVhmRHFMYXhaNE5vanJLMjlzYnExZXZScE1tVFI1cXY5bXpaK1BHalJ0VzE1Y2Q0dWphdFN1T0hUc0dBTkRwZE1yanlvU0ZoZUh5NWN1UUpBbisvdjRvS0NqQW1UTm5zR3paTW93ZE94WlBQUEVFQUdERWlCSDQ0SU1QclBiSUpDY240ODAzMzZ5d3ZFK2ZQZ0NBWGJ0MlljaVFJZERyOVlpSWlLaXlYVVJVZHpGc0VOVmg3ZHUzZitoOXJBMDFtUGo3Kzl0MG5QNzkrMXRjL3NVWFgyRHAwcVY0NFlVWDBMOS9md3dZTUFDUmtaRTRjK1lNakVZampoOC9qbnYzN3VIKy9mdkl6YzNGK2ZQbjhmenp6MWM0anErdmI0V2hGRlBnY1hOenE3QjlseTVkOE1namp5alBzN0t5TEE0SEVWSGR3N0JCVkFjdFhib1VzYkd4S0NvcXdwa3pad0NVaGdSTFg4S21DeXFQSGoyS1R6Lzl0TXBqRnhZV0lpZ29DQUJ3Nzk0OUdJMUdaWjJwVitIWXNXTm0xMmdBVVBZQlNuc2x4bzhmajE5Ly9SVlBQUEVFK3ZYcmg5Ly8vdmRvMDZZTkhuLzhjVHo2NktObzJyUXBEaHc0Z004Ly94enIxNiszMkphMHREUzR1Ym1oVmF0V1ZiYmJ4OGNIUjQ0Y3FkQldJcXI3R0RhSTZxRHc4SENFaDRlamE5ZXV5akpyRjBGT21qUUpBTkN2WHovNCtmbmh5SkVqQ0E0T1ZvS0pUcWZEN3QyN2xWNlM5UFIwSkNjbkl5QWdBQUNVbmdkL2YvOUtoMUgyN05rRG9QUWkxSXlNRER6MTFGT0lqWTNGczg4K2l5NWR1cUJMbHk0VjloazBhQkQ2OXUyclBDOGZFR0ppWW5EcjFpMkVoNGRYK1o3azV1YWE5YmJrNXVaV3VROFIxUTBzZlNWeWNoczNibFFlZTNoNDRNcVZLeGczYnB6WmRSdExsaXhCVGs0T3RtN2RpckZqeHlJNU9Sa0FZREFZTUdQR0RKdk9jL0hpUlN4ZXZCZy8vdmdqdkwyOWxaNFBuVTRIb0RUVURCbzB5T3hmUUVBQXZMMjlsV01jTzNiTUxOQ0Vob1lpTGk0T2FXbHBWWjdmMUxOaCt1Zmo0Mk5UdTRuSThkaXpRZVRrTWpJeWNPN2NPZlR0MnhkTm1qUkJlSGc0amg0OWlrdVhMdUhxMWFzQVNzdE9CdzRjQ0Q4L1AyemJ0azBadHJoejV3NGVmZlJSQUVCeGNUSDY5KytQNXMyYlkvdjI3UUNBbkp3Y05HM2FGRUJwT2F5N3V6dWVmLzU1REI0OEdLKzk5aHJ5OHZJd2MrWk1BRUREaGcxeCtQQmhzN2IxNk5HajByYjcrUGdnSkNRRXFhbXBhTjI2dGYzZUZDS3FVeGcyaU9vNFdaWng1Y29WcSt0Ly9QRkhiTjY4R1FFQkFUaDc5aXlPSFR1Rzc3Ly9IcjYrdmdnT0RnWUFUSnc0RVQ0K1B0aXdZUU4yN3R5SjRPQmd0RzdkR2xldlhrVmFXaG91WDc2TWhnMGJtbDBURVJJU2d0R2pSeXNUaXpWcjFneUxGeThHQUx6eHhodElURXpFNWN1WDhjc3Z2NkJ6NTg3VmZuMVRwa3l4YWJ2eXd5aVdybDhob3JxSllZT29qakxObWhrV0ZvWnUzYnJCM2QwZHQyL2ZOcnVZVXBabC9PdGYvOElmL3ZBSEhENThHQWNPSE1DZ1FZTXdjZUpFTkczYUZCa1pHY3JFVzZHaG9mRDM5MGRVVkJTQ2c0UFJ0V3RYZUhsNVlkaXdZVmk4ZURHTVJpTXlNek9Wbm82Wk0yY3F2UmJsL2VNZi8wQjJkalltVFpxRXlaTW40K3V2djdicE5aV2YyS3VzOVBSMHVMbTVWWmdvektUOEJhSkU1RHdZTm9qcXFJc1hMNkpaczJZSUN3dERRRUFBOHZMeUVCUVVaUFpsTE1zeW5ucnFLVVJFUktCdDI3WVlPblFvQU9EMDZkT1lPblVxTkJvTkJnNGNxR3ovNUpOUElqdzhIUFBtelVOMmRqYW1UWnVHVmF0V1lkS2tTZmp5eXkveHhodHZJRHM3MjZ6WFFBZ0JvOUVJbzlHSXRtM2JZdkRnd2RpOWV6Zis5cmUvb1VXTEZ1amN1VFBhdFd1SGtwSVNqQmd4d3VyckNRME54Wnc1Y3dDVXpxRmhzbWpSSW56MzNYZVFKQW5EaGcyREpFa1c5ejk0OEtEWjg0S0NBbmg0ZUNBMU5SVU5Helo4aUhlV2lPZ2hjQlpBY2hiVm1VRlVpTkpaUkt0TGxtVWh5M0tsMjl5OGVkUGljcVBSS0VwS1NrUlJVWkVvTEN4VS9wV1VsSWgvLy92ZjR1N2R1eFgybVRsenBrM0xyTFhWYURSV1dGNTJ0dFB5Smt5WUlMcDE2eVo2OWVvbE5tellZTk41VFBpM2c2aDJXZjRKNFNSTWZ5d1NFeE9kK25WUS9XZjZyUEwrSFhXRHFZS0dmenVJYWdkTFg0bUlpRWhWREJ0RVJFU2tLb1lOSWlJaVVoWERCaEVSRWFtS1lZT0lpSWhVeGJCQlJFUkVxbUxZSUNJaUlsVXhiQkFSRVpHcUdEYUlpSWhJVlF3YlJFUkVwQ3FHRFNJaUlsSVZ3d1lSRVJHcGltR0RpSWlJVk1Xd1FVUkVSS3BpMkNBaUlpSlZNV3dRRVJHUnFoZzJpSWlJU0ZVTUcwUkVSS1FxaGcwaUlpSlNGY01HRVJFUnFZcGhnNGlJaUZURnNFRkVSRVNxWXRnZ0lpSWlWVEZzRUJFUmthb1lOb2lJaUVoVkRCdEVSRVNrS25kSE40RElsZWgwT2tjM2dZaW8xckZuZzZnV0NDSGlITjBHTWllRVNIQjBHNGhjQlhzMmlHcEJVbEpTb0tQYllBOWFyVllBUUdKaW91VG90aENSODJEUEJoRVJFYW1LWVlPSWlJaFV4YkJCUkVSRXFtTFlJQ0lpSWxVeGJCQVJFWkdxR0RhSWlJaElWUXdiUkVSRXBDcUdEU0lpSWxJVnd3WVJFUkdwaW1HRGlJaUlWTVd3UVVSRVJLcGkyQ0FpSWlKVk1Xd1FFUkdScWhnMmlJaUlTRlVNRzBSRVJLUXFoZzBpSWlKU0ZjTUdFUkVScVlwaGc0Z2VtcCtmWDE5SHQ0R0luQWZEQmhGVlJ6TkhONENJbkllN294dEFSSFdXMUxsejU5YmxsdjBBd0I5QXc4NmRPN2N4TFd6UW9NRTl2VjZmVTZ1dEl5S253YkJCUk5ZSWQzZjNid0IwS3I5Q2txVHQ3dTcvL2ZNaGhBZ0JzTHNXMjBaRVRvVERLRVJVbVgyMmJGUlVWUFNOMmcwaEl1ZkZzRUZFVmttU3ROZUdiZlpmdW5RcHJ6YmFRMFRPaVdHRGlLelM2L1gva1NUcC95cmJScGJsS2dNSkViazJoZzBpcW95b0lreVVDQ0VPMWxwcmlNZ3BNV3dRVWFXcUdFcUpQWGZ1WEhhdE5ZYUluQkxEQmhGVktqRXhNUkZBcXFWMXRselRRVVRFc0VGRVZSRkNDRXVoUXBabGVYK3R0NGFJbkE3REJoSFp3bExZT0pHVWxIU24xbHRDUkU2SFlZT0lxcFNVbEJRUElLM2NZZzZoRUpGTkdEYUl5QmF5SkVsbUUzd0pJZjd1cU1ZUWtYTmgyQ0FpbTVRdGdaVWs2VkpTVXRJdFI3YUhpSndId3dZUjJhUkRodzQvbUI0TElSSWMyUllpY2k0TUcwUmtrK2pvYUNPQXZ3R0FMTXZMSE53Y0luSWlEQnRFWkRNaHhCNEFaOCtkTzVmcTZMWVFrZlBnTGVhSnlDWmFyZlk1QUY4Q2FLM1ZhcDlMVEV5ODR1QW1rWjM0K2ZuRlM1TFV6ZEh0SVBzUVFzUWxKU1VGT3JvZFpiRm5nNGlxcE5QcGdnRWtBR2o5WUZHQ241L2ZTQWMyaWV5SVFhTitrU1Fwd05GdEtJODlHMFJrbFU2bmF5Q0VpQkJDekFLQW5qMTdBZ0JPbmp6WlJKS2thSjFPdHdiQWZMMWVYK0xJZHBKOTZQVjZSemVCYWtpbjB6bTZDUmF4WjRPSUxOTHBkTDhUUXNRQ21PWG01b2JaczJmand3OC94SWNmZm9qWnMyZkR6YzBOUW9pL0NDRml1M2J0MnNyUjdTV2l1b3RoZzRncTBHcTF2WVFRaVFCNlBmNzQ0OWkwYVJQR2pCa0RTWklnU1JMR2pCbURUWnMyNGJISEhnT0FYa2FqTVVtbjAvazd1TmxFVkVjeGJCQlJXWkpXcTUwRjREaUFWbHF0RnR1M2I4Y2YvL2pIQ2h2KzhZOS94UGJ0MitIbjV3Y0FyWVFRY1EvMmxXcTN5VVJVMXpGc0VCRUFvR2ZQbnQ1YXJYWW5nRFVBM01hT0hZc05HemFZZWk4c2V2enh4N0Z4NDBhTUhUc1dBTndBck5GcXRUdDc5dXpwWFR1dEppSm53TEJCUk5CcXRjOFZGQlFrQUJqbDVlV0ZpSWdJekpvMUMrN3VWVjlEN3U3dWpsbXpaaUVpSWdKZVhsNEFNS3Fnb0NEK1Fha3NFUkhEQnBHcksxUFcrditlZWVZWmZQMzExK2pYcjk5REg2ZGZ2MzdZc21VTG5ubm1HUUI0RGl5UEphSUhHRGFJWEpST3AydWcxV3JYQ0NGMkEyalN2MzkvYk5teUJVOC8vWFMxai9uTU04OWd5NVl0Nk4rL1B3Q1l5bU5YNjNTNkJuWnFOaEU1SVlZTkloZGtxYXgxeFlvVnBtR1FHdkh5OHNLS0ZTdFlIa3RFQ29ZTkloZFRXVm1ydmJBOGxvaktZdGdnY2gwMmw3WGFDOHRqaVFoZzJDQnlDZFVwYTdVWGxzY1NFY01HVVQxWGs3SldlMkY1TEpGclk5Z2dxc2ZzVmRacUx5eVBKWEpOREJ0RTlaQWFaYTMyd3ZKWUl0ZkRzRUZVejZoWjFtb3ZMSThsY2kwTUcwVDFTRzJVdGRvTHkyT0pYQWZEQmxIOVVPdGxyZmJDOGxpaStvOWhnOGpKT2JLczFWNVlIa3RVdnpGc0VEbXh1bERXYWk4c2p5V3F2eGcyaUp4VVhTdHJ0UmVXeHhMVlB3d2JSRTZtTHBlMTJndkxZNG5xRjRZTklpZmlER1d0OXNMeVdLTDZnMkdEeUVrNFUxbXJ2YkE4bHFoK1lOZ2dxdnVjdHF6VlhsZ2VTK1RjR0RhSTZyRDZVTlpxTHl5UEpYSmVEQnRFZFZSOUttdTFGMmN1anhVMmNIUWJpZFRDc0VGVUJ6bFRXV3QyZHJiTjI4cXliSmR6c2p5VzdNVVJuOS95OHZMeVZEbHVYY0t3UVZTSDFIWlpxeXpMK1BUVFQydjBSN1J2Mzc0d0dvMDRldlFvdnZ2dU83TjFQWHIwTUh2ZXMyZlBhcCtuUEpiSC9sZm56cDNiQkFjSHV6bmkzRkZSVWRpL2Y3L1pNaUVFNXN5WmcvajQrQ3IzdjNmdkh1Yk9uVnV0YzllVno2OHN5NGlNakVSSlNZbXk3T0xGaXpoOCtIQ1Y1emNhalhqNTVaZHgrL2J0YXJUZWViaHVmeXhSSGZPZ3JIVVhnRjV1Ym02WU9YTW1Ra05EYTF4dFlqUWEwYTFiTi96dWQ3OERBTnkrZlJ0NzkrNUYyN1p0SWNzeVB2LzhjMHljT05Gc24xOS8vZFYwYlFUdTM3OFBOemMzZUhwNkt1dVBIRGxTNFR6UFB2c3NwazJiaHB5Y0hQejAwMCtRWlJrR2d3Ri8vZXRmbFczS1B1L1pzeWQ2OSs1ZG85ZG1Lby90M0xrejFxMWJCNlBSK0JjQVhidDI3VHJxekprejlmdXZkeG51N3U2TFUxSlNYdExwZEgrWFpYbHYwNlpONCtMaTRneTFjZTRMRnk1Z3dvUUpac3ZXcmwyTHh4NTdESHYyN0VHN2R1M1F2SGx6WlYxeGNURWFObXhvOWp3Mk50WnMvN0xiT01QbjkvejU4N2g0OFNJYU5QaHZ6bTNSb2dXV0xGbUMvdjM3V3h6NkhERmloSExNbkp5Y0NxOEJRSVVRNTh3WU5vanFnQWRscmJzQnRIcjg4Y2NSRVJGaDkycVRtSmdZWEw5K0hXRmhZV2pUcGcyQS8zWUxhelRtblp3dFc3WlUvaUNQSFRzVzA2Wk5RL2Z1M2MyMjZkR2pCMDZkT3FVOGYrcXBwL0RaWjUvQmFEVGk2YWVmaGl6TDJMOS9QL3IyN2F0c1UvWjU2OWF0N2ZLNlRPV3hmL2pESHpCMzdseGtaR1NZeW1PRDlYcjlEM1k1aVoxMDdkb1ZrWkdSQ0F3TVZKYkZ4Y1ZoOGVMRitPR0htalZWa3FTV1FvaEpraVJOeXNuSnlkUnF0ZnNsU2RxYms1TnpOQ1VscGFpbWJTOXY1ODZkMkxkdkgyN2N1SUdiTjIvQzNkMGRPM2JzUUdSa0pBd0dBeFl0V29UMDlIUXNXTEFBQ3hjdVJMdDI3UUNVZm01aVkyUFJyRmt6cThlMnRFMWQvdnp1Mzc4Znc0WU53NkJCZ3lxOGxtSERoaW1QbXpScGd1am9hQURBYjcvOVpuWitTKzlCZmNLd1FlUllrbGFyblFsZ0ZRQTNyVmFMbFN0WHFsWnRFaHNiaXdFREJzRE5yYlRIM1dBd1FLUFJXTzA5dVg3OU90TFMwdENsUzVjcWo1MlRrNE9XTFZzQ0FKNTQ0Z2tBd0R2dnZJTVhYbmhCMlNZOFBOenN1VDJaeW1Qbno1K1BwS1FrVTNuczI0bUppZXNBMUltTEx3Y1BIb3pObXpjcllVTUlnVTJiTm1IMDZORjJQWThrU1k4Q0NCTkNoUG40K09UNitmbkZTSkswVjVLa2IvVjZmYjQ5empGNjlHaDA2dFFKbXpadHdvY2Zmb2liTjI4aUxDd01oWVdGeW5vQXlNek14T0xGaXpGeTVFZ0VCUVhWNkp4MThmT2JtWm1KNDhlUDQrMjMzOGFvVWFOc2ZpMGxKU1dWYmw5MlNLWStZTmdnY3BDZVBYdDZGeFFVUkFFWUJaVCtBcHMrZmJxcTFTYUhEaDNDZSsrOXB6eS9mLzgrWkZuR2I3LzloaFl0V2xUWVBqbzZHaVVsSlJnd1lJQ3lmVVJFQkFJQ0FzeTJNeGdNR0RObURFSkRRekYyN0ZpbGl4Z0EzbjMzWGVXUDk2MWJ0N0Jod3dZQXBhODNPRGpZcnEvUFZCNzcwVWNmWWV2V3JhYnkyTzZOR2pWNjQrVEprL2ZzZXJKcW1EQmhBbDU1NVJXY1BuMGEzYnQzeDRrVEo1Q1dsb1p4NDhhcGVWb2ZTWkxHQUJnamhNalhhcldIaFJCN0d6WnNlQ2crUGo2M0pnYytjZUlFQWdNREVSUVVoTFZyMTJMZ3dJRVlNMlpNaGUydVhidG1seS9QdXZqNS9mTExMd0VBalJzM1JsSlNFdDU5OTEycjdWK3paZzNhdDI4UEFHalFvQUYyNzk1dGRWdjJiQkNSWFJRVUZPd0hFQWdBRVJFUnFsZWJGQllXSWljbng2ekxPVDA5SFFDUW5KeGM0WTkxVmxZV1ltSmlzSFBuVHFYYmV1alFvUll2Vm5WM2Q4ZjY5ZXN4YytaTXRHblRSaGxyRmtKZzBLQkJ5dlArL2Z1clBnNXRLby90MUtrVDVzMmJCNVNXeHpiWGFyVUJLTzNoc1BRUGxhd3oreWVFRUpJa1ZkaXYzSElCUUVpU1pDcHBGVUJwVi8zQWdRT3hlZk5tdlBEQ0M5aTBhUlArL09jL3c4ZkhCd0NnMVdxdlZySy9jaHdMeTUreThlM3hBdkNLSkVtdmxKU1VRS3ZWeGdEWWEvT2JXODd4NDhjUkZSV0ZMVnUyb0czYnRsaTllalVPSGp3SUFIanl5U2ZScmwwN1RKbzBDYXRYcjhiNjlldVYvU3dOTjFUMTVWb1hQNy9YcmwwenU2alV6OC9QNXM4M2V6YUlxRjd5OVBURTlPblRzWHIxYW16YXRBa0FjUG55WlRSdDJoVHg4ZkhvMWF1WDJmYWZmZllaQWdNRGtaT1Rnelp0MmlBNU9SbWVucDVXSzJQYXQyK1A3ZHUzdzl2YkczMzY5SUdYbHhlRUVNak16TVRRb1VNaGhFQk9UZzZHRGgySzI3ZHY0K3paczJxL1pFVnBEcENNS0oxeFZNSi9LL0VlK3VwYmExMzJscFpibWpyampUZmV3TWlSSTdGaHd3YWtwNmZqejMvK2M5blZ2bFh0WDlueWFqQUZtb2ZlTVRNelU3bUc0dGF0V3dnS0NvSzd1N3Z5YTMzVXFGRklUVTNGcEVtVGNPM2FOV1UvdlY1dmRweU1qQXdNR0REQTdQb0ZuVTVYNFh4MThmTjc2TkFoVEpzMkRhdFdyUUlBOW14VWdtR0R5RUVhTldvMHdqU01NbS9ldkZvWlJoazBhQkFpSXlPUm1abUpSeDk5RkhGeGNaZ3dZUUsyYjkrT1diTm1LV1BoRnk1Y3dKRWpSL0R4eHg5ajd0eTVDQWtKd1k4Ly9samx0UVVYTDE1RXAwNmRBUHozZ3I1UFB2a0VFUkVSdUhIakJzTER3eEVWRlZYaktwVEtHQXdHckYrL0h0dTJiVE10MmwxY1hEemgwcVZMbGlZemtBQkl3Y0hCRWdEY3VYTkh1bmZ2bmxSWVdDZ1ZGUlZKYmRxMGtZcUtpcVRpNG1LcHBLUkVNaHFOVXJObXpTU0R3U0FaREFiSmFEUktBR0EwR3FVbVRacElScU5STWhxTmtpekxrdEZvbEJvMWFpVEpzaXpKc2l3QnVBVUFiZHUyeFlBQkEvRDU1NTlqK3ZUcGFOeTRzZElZTnplMzlySXNTMElJeWZUZkJnMGFTRUlJNVI4QXlMSnN0bHlTcENWQ0NGdm1HU21VSk9tVUxNdHhqUm8xMnZidmYvLzdKd0RRYXJWZlB1ejcvT2lqanlxbHJVRkJRZGkzYngrR0R4K08xMTU3cmRMOXlsZWpXS0xYNjFGY1hGeGhlVjM3L0k0ZE94WStQajVLMkhqWW5vMnl3eldXMXRjbkRCdEVEdkxnR29MUldxMzJGSUJWVzdkdWRiOTA2UklpSWlKVXUwQzBRWU1HOFBIeHdaMDdkM0QzN2wxY3ZYb1ZhOWFzUVh4OFBBNGZQb3loUTRjQ0tKMWthUDc4K2ZEMTljWG16WnN4ZWZKa2FEUWFMRnEwcU5ManIxcTF5bXliMDZkUEl6RXhFZWZQbjBkNmVqcnUzcjJML0h5N1hKOW8wZDI3ZDAwWGlBS0FBY0RiaVltSkg4TDZCYUlDZ0RCVkNKU1hrcEtpU2p1RGdvTHc3YmZmNHVXWFh6WmJmdWJNbVorcmN6eXRWcHRSeWVwY0FBY0I3SlVrNlovMnVrQzB2UHYzNzhQVDB4TmZmZlVWQUZnZElyQ2xHaVU3T3h0OSsvYXQwQXRTMXo2L3B1R3ZzZ1lNR0lCR2pScFZXRjVRVUtBTXVlemJ0dy9idDIvSE45OThnNWt6WitMQWdRUDR6My8rZzdsejV5by9ObzRlUFlvREJ3NWcrUERobGJiWldUQnNFRG1XU0V4TVhLZlQ2YzRLSWFLVGtwSmFoWWFHSWpJeTB1NmxyNTkrK2luaTR1SWdTUkxhdEdtRDZkT240OVZYWDRXWGx4ZGVmLzExTEZpd0FQNysvbWpXckJsZWZQRkZaYi9jM0Z3WURBWkVSa2FhOWJvOC8venpac2ZQemMzRnJWdTMwTEZqUndDbFYvZWZQWHNXYjcvOU5pSWlJdURqNDROT25UcmgvZmZmdCt2ck1rbEtTc0s4ZWZPUWtaRUJBT21TSkkycWE2V3ZKcVpmOW1YblpiQ3pEQUQ3TlJyTjN1enM3RmcxU2w4VEVoS3diOTgrM0wxN0YybHBhWGo5OWRlUms1T0Q4ZVBIMi90VUFKem44NXVWbFZWaGNqRGd2OE1pOSsvZng0WU5HL0NQZi93RHUzYnR3c3laTXpGOCtIQmN1blFKZS9mdVJVaElDQ1pObW9SWnMyYmg3YmZmeG1PUFBXYlh5ZkFjaFRPSUV0VUJlcjMrQjBtU3RBQyt6OGpJd1AvKzcvOWkyN1p0OWh5YlIxQlFFQll0V29UbzZHaXNYNzhlQm9OQjZmTFdhclhvM3IwNy92S1h2K0QrL2Z2S1BvY1BIOGJreVpPeGFORWlkT2pRd2V4NDY5YXRRMlptSmpRYURUUWFEUzVjdUlBT0hUb292K29tVDU2TTBhTkhZOENBQVJnOWVqUWFOMjZNcFV1WHd0dmJHMGFqMFc2dlN3aUJiZHUyNGMwMzN6UUZqWCs1dWJscDYyclFVSXNRNGxjaHhBWWhSRDhmSDU5V2lZbUpFODZlUGZ1TkdrRURLUDJ5bmo5L1BqWnQyb1RXclZzak9qb2F6Wm8xdytiTm03RjU4MllBcVBTYWhJZFZYejYvMGRIUkNBd01ST1BHamRHZ1FRUGs1cFlXQk0yZlB4OGhJU0c0ZHUwYUxsMjZoUGJ0MjJQRmloVTRlZkprdGM5Vmw3Qm5nNmlPME92MTZUcWRyaStBbGJJcy8yWE5talc0ZVBFaTNubm5IZE5OeDJxa1ZhdFdhTnEwS1pZdlg0NHJWNjdnczg4K00vdWx0MkRCQWt5ZVBCbXZ2dm9xdG03ZGluWHIxdUhjdVhQNDVKTlBsSXZheW5yenpUZHg2ZElsZE8vZUhaSWs0ZXpaczhwNE53QXNXN1pNK1FQdjQrT0QyYk5ubzdpNEdGT25Uc1UzMzN4VDQ5Y0RBUG41K1ZpMmJKa3lnWk1RWXJWR28xbHc1c3laK2pYZ1hRV0R3ZkMrcjYvdjFPam9hUHVsdUNwNGVIakF3OE9qd25LajBZakN3a0o0ZW5yaTJyVnIwR2cweXR3Ykp0V3BSbkdXejY4c3l4YXZ4VEJkZzlHdlh6K2xaeXM0T0JndnZmU1NjcTBKVUJxZXAwNmRDbmQzZDNUczJGSHBhU0VIMG1xMVFxdlYxb25KZW9qc1NhZlRCV3UxMm50YXJWYTg4c29yNHVlZmY3YmxwcUVXR1kxR01YejRjQ0dFRURrNU9XTDU4dVVpT3p2YjRyYjUrZm5pMkxGalFnZ2hzck96UlhGeHNkWGpGaGNYaThMQ1F1WDVlKys5Snc0ZlBpeUVFQ0l3TU5EaVB0T25UeGY5K3ZVVEgzendRYlZlUzFrLy8veXpDQW9LRWcvK0R0eXI2emRpcytVMU9hcHRwcitsMWZYWlo1OEpJWVQ0K3V1dnhkV3JWOFdPSFR2RWp6LytLUDc2MTcrS3NXUEhpZzBiTmp6VThiS3lzcFQyT01Qbjl5OS8rWXZ5ZU1xVUtWYjNyUTExOVh1eFpqZGRjRERURzVxWW1PalVyNFBJa2dlM1RkOEw0RGt2THk4c1hicTB6dDc1dFR4WmxpdE1JVzFQUjQ4ZVJYaDR1T2xpdlN1U0pBWHA5ZnFycXAzUURvU29Pa3hJTmIwUlRqV1ovcGFXdnlEVFZhbjkrVldUcVd5NHJuMHZPdWU3U2VRQ0VoTVRyelJxMU9nRkFMdno4L014Yjk0OHJGMjdGZ1pEcmR4ZnEwYlUra050TUJpd1pzMGF6SnMzenhRMGRoY1ZGWFdyNjBHRG5JdXpCbzI2ak84b1VSMTI4dVRKZTRtSmlhTUJ6QUpnMkxwMUt5Wk5tbVM2RU5LbDNMMTdGNU1tVFRMTm4yRUFNQ3N4TVhHMGxma3ppS2dPWWRnZ3F2dEVZbUxpT2ttU0FnSGNUa3BLUW1ob0tNNmRPK2VNcnRGL0FBQWdBRWxFUVZUb2R0V2FwS1FrakJrenhqUi9Scm9rU1lGMTZRWnJ0cEJzNE9nMkVxbUZZWVBJU2RSR2VXeGRJMWpXU2xRdk1Hd1FPUkc5WHA4dVNWSmZTWkxXeUxLTU5XdldZTUdDQmFyT3l1a28rZm41V0xCZ0FkYXNXUU5abGlHRVdDMUpVcjh6Wjg3Y2RuVGJpT2poTUd3UU9SbTlYbCtpMSt0blM1STBDa0Rla1NOSE1HN2NPUHp5eXkrT2JwcmQvUExMTDNqMTFWZE44MmZrQ1NHQ2s1S1M1dWoxZXBlYVA0T292bURZSUhKU2VyMCtHa0EzQUZkKytlVVhqQnMzRGtlUEhuVjBzMnJzNk5HakdEZHVIRkpUVTRIU3N0YXVTVWxKZXh6Y0xDS3FBWVlOSWlmbXpPV3g1YkdzbGFqK1l0Z2djbkwxb1R5V1phMUU5UnZEQmxIOTRMVGxzZldockpXSUtzZXdRVlNQT0ZONUxNdGFpVndId3daUlBlTU01YkVzYXlWeUxRd2JSUFZRWFM2UFpWa3JrZXRoMkNDcXgrcGFlU3pMV29sY0U4TUdVVDFYRjhwaldkWks1Tm9ZTm9oY2dDUExZMW5XU2tRTUcwU3VvOWJMWTFuV1NrUUF3d2FSeTZtTjhsaVd0UkpSV1F3YlJDNUl6ZkpZbHJVU1VYa01HMFF1U28zeVdKYTFFcEVsREJ0RUxzNWU1YkVzYXlVaWF4ZzJpS2hHNWJFc2F5V2lxakJzRUJHQTZwWEhzcXlWaUd6QnNFRkVaZGxjSHN1eVZpS3lGY01HRVZWUVdYa3N5MXFKNkdHNU83b0JSRlEzNmZYNmRKMU8xeGZBU2xtVy83Sm16UnJFeDhjREFFNmVQQWtBRUVLczFtZzBDODZjT2NOcUV5S3lpbUdEaUt4NlVMSTZXNmZUblJaQ2JENTU4bVNUQjZ2eWhCQmhyRGFwWDNRNm5hT2JRUFVVaDFHSXFFcGx5bU12QXJqSXN0YjZSUWdSNStnMmtQMElJUkljM1lieUpFYzNvQ2EwV3EwQWdNVEVSS2QrSFVUT2d2L1BrYlBxMnJWcks2UFJtQzZFK0RVcEthbVZvOXZqYXRpelFVUkVSS3BpMkNBaUlpSlZNV3dRRVJHUnFoZzJpSWlJU0ZVTUcwUkVSS1FxaGcwaUlpSlNGY01HRVJFUnFZcGhnNGlJaUZURnNFRkVSRVNxWXRnZ0lpSWlWVEZzRUJFUmthb1lOb2lJaUVoVkRCdEVSRVNrS29ZTklpSWlVaFhEQmhFUkVhbUtZWU9JaUloVXhiQkJSRVJFcW1MWUlDSWlJbFV4YkJBUkVaR3FHRGFJaUloSVZRd2JSRVJFcENxR0RTSWlJbElWd3dZUkVSR3B5dDNSRFNDaXVrc0lJYXl0c3JSUWtpUkp4ZVlRa1pOaXp3WVJFUkdwaW1HRGlJaUlWTVd3UVVSRVJLcGkyQ0NpU2wyOGVCRTZuUTV2dmZXVzFYWEZ4Y1VPYUJrUk9RdUdEU0t5U1ZKU0VtSmlZaHpkRENKeVFnd2JSR1NUc0xBd3JGNjlHcG1abVk1dUNoRTVHWVlOSXJKSlNFZ0lubm5tR2F4Y3VkTFJUU0VpSjhPd1FVUTJrU1FKUzVjdXhmZmZmNC9ZMkZoSE40ZUluQWpEQmhIWnJHM2J0cGd5WlFwV3JseUozTnhjUnplSGlKd0V3d1lSUFpRLy8vblBhTjI2TlQ3NDRBTkhONFdJbkFTbkt5ZWloNkxSYVBEdXUrOGlORFFVYmRxMGNYUnppTWdKc0dlRGlCN2EwMDgvallrVEorTExMNzkwZEZPSXlBa3diQkJSdFl3Yk53NGRPblJ3ZERPSXlBbHdHSVdJS3RXcFV5Zm85Zm9LeXpVYURiWnMyZUtBRmhHUnMySFBCaEVSRWFtS1BSc3V5cy9QTDE2U3BHNk9ib2VUeVhCM2QvZE5TRWpJY0hSRGlJaWNDWHMyWEJTRFJyVThWbEpTRXVEb1JoQVJPUnYyYkxpNHhNUkV5ZEZ0Y0FaYXJUWU9RRzgzTnplWDZ0V1FKTW5zODZIVmFnWEF6dzBSUFJ6MmJCQVJFWkdxR0RhSWlJaElWUXdiUkVSRXBDcUdEU0lpSWxJVnd3WVJFUkdwaXRVb1JHUlI1ODZkMjdpN3V5KzJ0RTZyMVc0cys5eGdNTHgvNGNLRm03WFRNaUp5Tmd3YlJHU1JyNjl2ZWtwS3lrdVNKTFcwc0hxaTZZRVE0bGRmWDkrcEZ5NWNxTVhXRVpFejRUQUtFVmtVSFIxdDFHZzBmN2RoMDMzUjBkRkcxUnRFUkU2TFlZT0lySkpsZWE4Tm05bXlEUkc1TUlZTklySktvOUdjRUVKa1ZySkpSdE9tVFUvVVdvT0l5Q2t4YkJDUlZYcTl2a1NTcFAyVmJMSS9MaTdPVUdzTklpS254QXRFWFFDckNxZ21KRW5hSzRRSXM3Uk9vOUZ3Q0lXSXFzU3c0UUpZVlVBMWtaT1RjOVRIeHljWGdFKzVWYm5aMmRteGptZ1RFVGtYRHFPNEFGWVZVRTJrcEtRVUNTRmlMS3c2bUpLU1VsVHJEU0lpcDhPdzRTSllWVUExSVVtU3BjOEdQeTlFWkJPR0RSZkJxZ0txQ1VtU3ZnV1FYMlpSdmlSSi8zUlVlNGpJdVRCc3VBaFdGVkJONlBYNmZBQ0hUYzhsU2ZybXdUSWlvaW94YkxnUUsxM2hBRmhWUUZVVFFpaWZFUnVINVlpSUFEQnN1SlNjbkp5akFISXRyR0pWQVZXcFljT0doMHlQdmJ5OERsVzJMUkZSV1F3YkxvUlZCVlFUOGZIeHVRQmlBQnc4ZWZMa1BVZTNoNGljQjhPR2kyRlZBZFhRM3NxRzQ0aUlMT0drWGk1R2txUnZoUkQ1QUx3ZUxHSlZRUzN3OC9PTGx5U3BtNlBiWVE5Q0NHaTEyaThkM1k2YUVrTEVKU1VsQlRxNkhVU3VnRDBiTG9aVkJZNVJYNEpHZlNKSlVvQ2oyMERrS3RpejRZS0VFSHNsU1hvRllGVkJiZFByOVk1dUFnSFE2WFNPYmdLUlMySFBoZ3RpVlFFUkVkVW1oZzBYeEtvQ0lpS3FUUnhHY1YxN0pVa1NqbTRFRVJIVmZ3d2JEOVNuYWdGYjFaZXFBbHV4K29DSXlERTRqUEtBcXdVTlY4VHFBeUlpeDJEUFJqbXNGcWlmV0gxQVJPUTQ3TmtnSWlJaVZURnNFQkVSa2FvWU5vaUlpRWhWREJ0RVJFU2tLb1lOSWlJaVVoWERCaEVSRWFtS1lZT0lpSWhVeGJCQlJFUkVxbUxZb0dxTGo0K0hFTHk5Q2hFUlZZNWh3MDZTazVOaE1CaHE1Vnl4c2JINDVKTlBLaXdQQ2dxQ0xNczJIYU5Iang0MWJzZVVLVlBNenBlWm1ZbFZxMWFodUxpNHhzY21JcUw2ZzlPVjI4a25uM3lDeG8wYlkvbnk1ZmptbTIrd2N1VktpOXNWRkJRb1U2TG41K2NqTkRTMDB1T21wYVhoN05tenluTWhCS0tpb3ZEMjIyOVgyUGJhdFdzVmVob0dEUnBrOGJqRnhjVVcxNFdIaDZOYnQyN28zYnUzMmZJVEowNVUyazRBOFBiMlJuSnlNbWJNbUlFQkF3Wmc5ZXJWRnJjcit4NFFFVkg5eDdCaEo4dVhMOGVycjc2S3p6NzdEQk1uVHNUUW9VTXRidGUxYTFmbHNaZVhGL2J2MzEvcGNmMzkvYzJlSHpwMENPM2F0Y01mLy9oSHBLYW1Zdno0OFdicisvZnZiL2I4MkxGakZvL2JvMGNQSEQ1ODJPcDU4L0x5bEVCZzYzMUZHalJvZ01qSVNFUkVSR0RJa0NGNCtlV1hMVzdIKzVRUUVia1doZzA3OGZiMnh1clZxOUdrU1pPSDJtLzI3Tm00Y2VPRzFmVkZSVVhLNCt6c2JIenh4UmZZdEdrVHZ2NzZhMXkrZk5rc1RPaDBPaHc1Y2dSdWJtNFAvd0txa0p5Y2pEZmZmTFBDOGo1OStnQUFkdTNhaFNGRGhrQ3YxeU1pSXNMdTV5Y2lJdWZGc0dGSDdkdTNmK2g5ckEwMW1KVHQyWWlKaWNGdnYvMkdDUk1tSUNjbkJ6dDM3clRwSEQxNjlFQ0xGaTNNbHBXVWxHREVpQkhLOC9MRE5lWDUrdnBXR0VyUjZYUTRkdXlZeFhEVHBVc1hQUExJSThyenJLeXNTbzlQUkVUMUY4T0dIU3hkdWhTeHNiRW9LaXJDbVRObkFKU0dCRXRmd3FZTEtvOGVQWXBQUC8yMHltTVhGaFlpS0NnSUFMQnQyemFNR0RFQzgrZlB4NnV2dm9xV0xWc3FQUXNtWllkUlB2bmtFenozM0hNQVVHRzRwa2VQSG1iTGJMbGdOQzB0RFc1dWJtalZxbFdWMi9yNCtPRElrU1BLOC9MdEpDSWkxOEd3WVFmaDRlRUlEdzgzdXg3RDJrV1FreVpOQWdEMDY5Y1BmbjUrT0hMa0NJS0RnNVZnb3RQcHNIdjNicVdYSkQwOUhjbkp5UWdJQ0FBQVJFZEhvMEdEQm5qbGxWY0FXTDhtd3g3S0I0U1ltQmpjdW5VTDRlSGhWZTZibTV0ckZueHljM1B0M2o0aUluSU9EQnUxYk9QR2pjcGpEdzhQWExseUJlUEdqY1BLbFN2eDVKTlBBZ0NXTEZtQ0RSczI0T0RCZy9qaWl5OHdhdFFvQkFRRTRPZWZmOGJxMWF2aDUrZUhjZVBHd2N2TEN4czNiclJhY1ZMMkF0Q3lGNnptNXVhaXVMZ1lmZnYyUmFOR2pRREFZcm1xS2NpWUx1Z01EUTNGc0dIRGtKYVdodGF0VzFmNk90bXpRVVJFSmd3YnRTd2pJd1BuenAxRDM3NTkwYVJKRTRTSGgrUG8wYU80ZE9rU3JsNjlDZ0RvM2JzM0JnNGNDRDgvUDJ6YnRrMFp0bWpTcEFuR2poMkxkdTNhb1YyN2RtamJ0aTBBNExmZmZxdlFpMUsybCtXRER6NUF6NTQ5QVFBLy9QQURObTNhaEN0WHJxQkRodzVZdG13WldyWnNpWk1uVDFiWmRoOGZINFNFaENBMU5iWEtzRUZFUkdUQ3NHRm5zaXpqeXBVclZ0Zi8rT09QMkx4NU13SUNBbkQyN0ZrY08zWU0zMy8vUFh4OWZSRWNIQXdBbURoeElueDhmTEJod3diczNMa1R3Y0hCYU4yNk5WcTBhSUZwMDZZQktPMkp1SExsQ3A1Ly92a3EyOVN6WjAvazUrZmp3dzgveEkwYk4vRFJSeDloNE1DQm1EZHZIbWJObW9XSkV5ZFdtRmZEbWlsVHB0aTBYZmxoRkZzclpJeEdJdzRlUElpQkF3ZkMwOVBUcG4ySWlLaHVZOWl3RTlNd1JGaFlHTHAxNndaM2QzZmN2bjNiN0dKS1daYnhyMy85QzMvNHd4OXcrUEJoSERod0FJTUdEY0xFaVJQUnRHbFRaR1JrUUtNcG5kUTFORFFVL3Y3K2lJcUtRbkJ3TUxwMjdZcTMzbm9MY1hGeDBPdjF1SERoQW43Lys5L2ppeSsrcUxKZEJ3NGN3TmRmZjQxUm8wWmgvdno1a0NRSkFOQ3VYVHVzWDc4ZWl4WXR3dDY5ZS9IR0cyK2djK2ZPeXI2VkJaRDA5SFM0dWJrcDdTMnYvRENLcmE1ZXZZcE5temJocFpkZWV1aDlpWWlvYm1MWXNKT0xGeStpV2JObUNBc0xRMEJBQVBMeThoQVVGR1QyWlN6TE1wNTY2aWxFUkVTZ2JkdTJ5blVVcDArZnh0U3BVNkhSYURCdzRFQmwreWVmZkJMaDRlR1lOMjhlc3JPemtaeWNqTXpNVElTRWhHRGx5cFh3OGZGUnRpMS8zWVlzeXpBWURCZzNiaHc2ZGVxRXFLZ29ORy9ldkVLN0gzLzhjV3pjdUJFeE1URjQ5OTEzc1dyVktyUnYzeDZob2FHWU0yY09nTkk1TkV3V0xWcUU3Nzc3RHBJa1lkaXdZVXB3S2UvZ3dZTm16d3NLQ3VEaDRZSFUxRlEwYk5qUTZ2dDQvdng1QkFZR1dsMVBSRVJVcTdSYXJkQnF0WGE1RTVqcFdEV1JtNXRiN1gxbFdSYXlMRmRyMzlPblQxZFlscENRSUlRUW9yaTQyT0krNjlldnI5YTVoQ2h0cTlGb3JMQzhaOCtlVnZlWk1HR0M2TmF0bStqVnE1ZllzR0dEMWUzbXpwMHJ6cDQ5VysyMldWUFR6NHBXcTQzVGFyV2lTNWN1QVk3NmZEMk1nb0lDOGRWWFg0bjc5KzgvMUg2cHFha2lOamJXYk5rbm4zeGljZHZBd01CcXQwOElJZjc1ejMrS2pSczMxdWdZMVdYUHZ4M2tITHAyN2RwS3E5VUtQeisvMjQ1dWl5dGl6NFlkZVh0N1YzdGZhejBFdG5qaGhSY3FMRE5kSU5xZ1FRT0wrMHlmUHIzYTU1TWt5V0o3Zi9qaEI2djdSRVZGMlhSc3pqNWFLajgvSDcxNjlWS3FoU3BUVUZDQVU2ZE9tZlVZTldqUUFEZHUzTURjdVhPeGZ2MTZxOE5kQVBEaWl5K2ljZVBHS0N3c3hMUnAwN0IxNjFZRUJBUmc5T2pSa0dVWnQyL2ZSbHhjSEFEQTA5TVRXN1pzcVhBTVdaYVZpNURMT25YcWxOWHpkdW5TQlJFUkVlamV2WHVsMXg2dFdMRUMvL3puUDYyK0Y3Lzk5aHVPSHo5dTF0TkhSSFVMd3daUkhmYTN2LzBOMTY5ZnQxcmViRFFhMGExYnR3ckwzZHpjc0dEQkFreWFOQW5SMGRFSUNRbXhlbzdHalJ2anlKRWplUFhWVjlHbFN4ZnMzNzhmWjg2Y3dlN2R1ekZqeGd5OC9mYmJGZ050V1VJSUZCY1hLMVZSNWRzbHl6TDY5ZXRYWWIvQ3drTE1talhMNGpGTnBkYzNiOTdFTysrOGd6NTkraUFtSmdadWJtN0srMUZTVW9MdTNidkR5OHVyMHZZUmtXTXhiRkMxeGNmSG8xdTNialhxbFNITFBEdzhzR1RKRXV6YnR3OU5talN4R2pZMEdnMldMRmtDZC9lSy95dHJOQm9NSGp3WTY5YXR3NkJCZ3lyOTVaK2ZuNC9zN0d5MGI5OGV5NVl0UTd0MjdmREREei9nOU9uVEZlNWdIQmtaaVpNblR5SW5KMGVaOG43ZnZuMlZ2aDRoQkhKeWNteTYyMi81b0hMejVrMjBhZE1HQU5DcFV5ZE1talFKSlNVbEdENThPSXFLaXRDd1lVT0xyNStJNmc3K0gyb0grZm41K052Zi9vWnAwNlpWR0xZd2RZZC8vLzMzRm45OVJVWkdZdmJzMldhbG9jbkp5Wmc5ZXpZKysrd3ovTzUzdjZ1d2p4QUNHUmtaK09tbm45Q3FWU3RsdmcyVHJLd3NwS1dsd2RQVEV4MDZkTERUcTZ4b3lwUXBTRWhJVU5xZW1abUp6ei8vSERObXpLajBJbENxbXB1YkcxNTY2U1Y4OGNVWHlNek14RC8rOFErcjJ4NC9mdHpxTU1tcFU2ZlFvRUVEYk4yNnRkS3k1Y1RFUk9VTHZrT0hEc2pNek1TeVpjc0FBSys5OWhxQTBpLzlmLy83MzVnN2R5NVNVbElRRWhLaVRIbHZOQm9yZlQyU0pHSEFnQUVBS3AvZ3JVZVBIbmp2dmZlVWJZMUdJMjdmdnEyRWpiWnQyMkxkdW5YSzhFeEJRUUY3TllpY0FNT0dIYmk1dWVITW1UTUlEdy9IKysrL2IvTitPM2Z1UkhSME5DNWR1cVFzR3pSb0VLS2pvNUdUazRQNTgrY3J5NmRQbjQ0dVhib2dPRGdZMmRuWmFOYXNtWEp2bExadDIyTGt5SkhJejg5SFNVa0pmSHg4MEx4NWMvajcrNk5EaHc0b0xpNUdqeDQ5S3R5Uk5pOHZ6MnhaWGw2ZUVoN0tsNzJXdndtYkpkN2Uza2hPVHNhTUdUTXdZTUFBcXplWnN6YVZPNW43OWRkZmNldldMUnc5ZWhSTm16Wjk2UDF6YzNQeHd3OC80S09QUHNMczJiTXhidHc0cTNjbHZuanhJdHEzYjQ5eDQ4Ymh5cFVybURwMUtqdzlQWkdUazJOeGpwU2pSNDhDQUhiczJJR2hRNGRXK1lXdjBXaXdZc1VLQUJXbjJFOVBUOGVTSlV0dysvWnRwWUpyeFlvVjZOT25ENFFRTUJnTVpqUGdtbXpac2dWQ0NPVGw1YUZQbno0WU0yWU0zbmpqRFp2ZUd5S3FYUXdiZHVEaDRZRVBQdmdBbzBlUHhyZmZmbXRXdm1xSkxNdllzR0VEamh3NWdqMTc5bURMbGkxWXZIZ3hKRW5DVzIrOWhlZWVldzdSMGRGWXQyNGRldlhxWlRZYmFIWjJ0c1g1Sys3Y3VWUHBMMXlOUm1NV0dFeGQxV1dYbWFZbEIwcURoeWtRbEYxZW1RWU5HaUF5TWhJUkVSRVlNbVFJWG43NVpZdmIyWG84VjNmejVrMElJVEJreUpCS3Q5dXpaNC9GbStQdDNyMGJPcDBPV3EwV0w3NzRJcjcrK210TW5qelo0akZHang2Tk45OThFNTkvL2psQ1FrSVFFaEtDME5CUXZQTEtLOWl4WXdjQUtFTW1KU1VsU0VoSWdJK1BENHhHSThhTkc0ZW9xQ2liSjI0cjY5Q2hRNGlNak1TZi92UW5yRisvM2l5MEhEdDJES2RQbjhhbm4zNnFYSlM2ZmZ0MjlPM2JGeTFidGxTMjY5YXRHMkppWXRqRFFWU0hNV3pZeVJOUFBJR29xQ2liaGkwMEdnMmVlZVlaYk4yNkZWT25Ua1ZPVGc1ZWYvMTFBRUJSVVJHeXM3TVJGaGFHa3BJUy9Qenp6MlpobzZyanFpVTVPUmx2dnZsbWhlV21MdkZkdTNaaHlKQWgwT3YxckNpeEU1MU9oN05uejFhNnpRc3Z2R0R4U3pZek14TmZmLzAxMXE5ZkQ2QjBWdHF4WThkaStQRGhGcWVhZitTUlJ4QVFFSUR2di84ZUFKVEtqenQzN2lBME5GUjVEQUI3OSs1RnQyN2RrSnFhaXJGangrSi8vdWQvSUVtUzFWNlR5cnp6emp2NDZLT1A4T0tMTDFwY2YvMzZkZVdlUVVCcE5jejQ4ZU94Y2VOR1BQbmtreWdzTElRc3l6WlY3UkNSNHpCczJFRmVYaDRNQmdOYXRHaGg4eGYrNE1HREFaU1c3Wlc5WVZwNWxpNE1OTjF5L3ViTm0waElTTERwZkxJc1d4d3J0L1VHYWI2K3ZoV0dVblE2SFk0ZE8yYnhGMjJYTGwzd3lDT1BLTSt6c3JLcS9PS2toMU5RVUFCWmxpdDh5UXNoOE41Nzc4SGYzMThwS1gzcXFhZnc4c3N2SXp3OEhCczNicXp3T1RVYWpTZ3VMb1lzeTJiTG16ZHZYcUZuNDVkZmZzR1VLVk93ZS9kdTVkZ0pDUWw0NnFtbkxMYnp4SWtUaUkrUHg2RkRoeXl1WDdCZ2dkWDl5b2VOb0tBZ2xKU1U0SmRmZnNHVFR6NkplL2Z1b1hIanhyeEltYWlPWTlpd2cyWExsaUVsSlFYWHJsMURRa0lDdG03ZGlxKysrc3BzbS9KanpxWng2NnlzTElzOUJwVXhYZmxmTm9qY3YzOWZPVWZaYWRLM2I5OE9UMDlQYURRYXM3RnkwekJLMldWVkRXK2twYVhCemMzTllwZDllYnpyYTgzWWNxK2FDUk1td052YnUwSncrUGpqai9Iamp6OWkrL2J0WnNzblQ1Nk1NV1BHNElNUFBzRGN1WFBOMWdVSEIrT1JSeDdCaEFrVDhPbW5uNXF0TTEwM1VWaFlDQUNZTzNkdWhZQjU5T2hScTUrZjc3NzdEbjM3OXExd1RxRDBNM2Y0OEdHclF5QTVPVG1JaVlsUkxrUXRhOFdLRlRBYWpjalB6OGVnUVlNd2QrNWN6ajVMVkVjeGJOaEJaR1FrZ1A5K1diLzIybXZLRmZ5bWFoUTF4NVJsV1lhM3R6ZGlZbUlBQVA3Ky9zcGpvUFFYc0xYSnZTcFRQaURFeE1UZzFxMWJDQThQcjNMZjhqZGl5ODNOZmVqenV6SkxGK1FLSVZCUVVLQU1HZXpldlZ1cDBnQktBK1NhTld2d3pUZmZJQ29xcWtLcHE2ZW5KMWF0V29YeDQ4Y2pMeThQOCtiTlErUEdqUUg4TjhER3hNVGc3dDI3T0hMa0NIcjM3bzNHalJ2ajIyKy94Wm8xYTVSSnU4b0hqWjkvL2htSERoMHlDemVtaWQveTh2THcwMDgvWWR5NGNkVjZIOTU3NzcwS3l6SXpNOUc0Y1dPbHlzWjBYUWNSMVYwTUd3NzJ5Q09QWU5PbVRWYlhseDlHTVJnTXlqQktSa1lHZ05JdjhzckdySXVLaWxCY1hHejI1VzlpYVptSnFkZkRGS0pDUTBNeGJOZ3dwS1dsVlhtTGVmWnNxR1B3NE1HNGQrOGVKRW5DbzQ4K2luZmZmVmRadDM3OWVzVEZ4U0VxS2dydDI3ZTN1SC83OXUzeDZhZWZZdGFzV2RpOGViUFpUTEwvK2M5L3NHN2RPbno1NVpmWXUzY3YxcTFiaDRLQ0FxV3E2TVNKRXhnOWVqUjI3TmloREZ2Y3UzY1BNMmJNd01pUkk4MUtzRFVhRFY1ODhVVUVCQVNnVTZkTytQM3ZmNitzTXhxTktDd3NSRzV1TGlSSmV1Z2dIQkVSb1ZURHRHalJ3dXc5SUtLNmlXSER3Ykt5c2pCKy9IaWJ0cFZsR1Y1ZVhzcXZVTk92dnN1WEwrUHBwNSsydWw5dWJpNThmWDJ4YmRzMlpabHBHS1ZzSUtocUdNWEh4d2NoSVNGSVRVMnRNbXlRL1VtU2hMaTRPTWl5REtQUldPRkxlc0tFQ1JnL2ZueVZaYklkTzNiRTd0MjdsV3M5VERON1B2dnNzMWkrZkRrNmR1eUlqaDA3S3RzWEZ4Y3I4Mmk0dTdzclFXUGV2SG53OXZiR25EbHowS3RYcndybk1WMmNXbDV1Ymk3Njllc0hTWkxRdjMvL2FvVU5XWlloeXpJbjh5SnlFdncvVlFXWExsMUNkbmEyeFh0RmxQZlZWMTloMnJScEZzdFplL2Z1YmRicmtaNmVibGJ5dDJUSkVnREFnUU1IckY3TkQ4Q21uZ2hiVlRZeFZGbmxoMUZzTFlzMEdvMDRlUEFnQmc0Y0NFOVB6MnExc2I3VGFEUVdMMFIrbUh1RE5HdldUSGs4Yjk0OEFFRERoZzB0VGt0dWJZSzJQLzNwVHdCc3U3NmtyRWNlZVFSbnpwd0JVUDBLS212dkFSSFZUUXdiZGxKY1hBd0FXTHAwS1ZKU1VyQjA2ZEpLdHplVkV3b2hrSitmcnp3dkt6OC9YK2tpRGdrSmdadWJtOWt2VHFCMHl2RDQrSGdzWExqUTZybk9uVHRYWVQ5YlZQWWxrcDZlRGpjM042dC84TXNQbzlqcTZ0V3IyTFJwRTE1NjZhV0gzcGVjQjRNQ2tXdGgyTENUaXhjdndzdkxDeDA3ZHNTeVpjdXEvR082WThjTzNMMTdGNXMyYlVLZlBuMHNWcVQwN3QxYktUc1VRdUQxMTEvSHpKa3psZlhuejUvSHZIbnpzSGp4WXF1L2FnMEdBdzRkT29TUFAvN1k0bm9oQkl4R0k3S3lzcURSYUpRdTh0RFFVTXlaTXdkQTZSd2FKb3NXTGNKMzMzMEhTWkl3Yk5nd3F5V0hCdzhlTkh0ZVVGQUFEdzhQcEthbVZqcVYrZm56NTFsUlFFUlV6ekJzMklsT3A4T0JBd2ZNNXBZQVNydWdaOCtlWGVFTDFtZzA0c01QUDBUSGpoMHhhdFFvaThjczI2VXRTUklHRHg0TVB6OC9aZG4xNjljeGMrYk1DbmZUN05LbGkvTDQ4dVhMYU5PbVRZVnJPaVJKUXFOR2pTRExNdno5L1dFd0dPRHY3NitFSkZQUUFHQjJ4OURseTVmai9mZmZoeENpUXFBcWU1R3FxY3JCWlByMDZiaDQ4U0k4UER5VVNoMUx6cDgvYi9YOUlDSWk1K1RVTStGb3RWb0JBSW1KaVRWK0hhWmoxY2Q3ZHBTL0IwcDVwbmtVcWxNZTZ5eE1GNzlXOTdPaTFXcmpBUFRXYURTQlo4K2VqYXZHL3ZYMjgrV01hdnA1SU9mVHRXdlhWa2FqTVYwSThXdFNVbExWa3dXUlhYSGcxQVZVTlkxMGRjb1BpWWlJYk1Xd1FhcUlqNCtIRU1MUnpTQWlvanFBWWFPV1JFVkZWWmh5V1FpQk9YUG1JRDQrdnNyOTc5MjdaM0c2NS9LRUVMaDc5eTdpNCtOeDdkcTFDdXV6c3JMd24vLzhCeWtwS2JZM3ZocW1USmxpZHArTnpNeE1yRnExU3FuYUlTSWkxOEVMUkd2SmhRc1hNR0hDQkxObGE5ZXV4V09QUFlZOWUvYWdYYnQyYU42OHViS3V1TGpZN0tMUzR1Sml4TWJHbXUxZmZwdmc0R0JrWjJlaldiTm1hTm15SmZyMDZZTzJiZHRpNU1pUnlNL1BSMGxKQ1h4OGZOQzhlWFA0Ky91alE0Y09LQzR1Um84ZVBTb010WlMvemlNdkx3OEpDUWx3YzNPclVCSnJhV3J0OHJ5OXZaR2NuSXdaTTJaZ3dJQUJ5cXlVNVJVVUZQQzZCaUtpZW9aaFEyVTdkKzdFdm4zN2NPUEdEZHk4ZVJQdTd1N1lzV01ISWlNallUQVlzR2pSSXFTbnAyUEJnZ1ZZdUhBaDJyVnJCd0RvMGFNSFltTmp6U1pmS3EvOE50bloyUmJudHJoejV3Nk9Iejl1dFJ4WG85R1lCUWJUN0tKbGw1V2RYVFF2TDA4SkJGWE5PbXJTb0VFRFJFWkdJaUlpQWtPR0RNSExMNzlzY1R0YmowZEVSTTZEWVVObG8wZVBScWRPbmJCcDB5WjgrT0dIdUhuekpzTEN3cFE3YUk0ZVBScEE2VERENHNXTE1YTGtTT1hlSi9hazVpUkt5Y25KRnVjSk1kMFBaZGV1WFJneVpBajBlajBpSWlKVWF3Y1JFZFZOREJ1MTRNU0pFd2dNREVSUVVCRFdybDJMZ1FNSFlzeVlNUlcydTNidEdrcEtTbXAwTGxOUXVYbnpKaElTRW16YVI1WmxpemRLcy9YbWFiNit2aFdHVW5RNkhZNGRPMlp4bXZJdVhicVl6VWVTbFpXRnMyZlAyblF1SWlKeVBnd2J0ZUQ0OGVPSWlvckNsaTFiMExadFc2eGV2VnFaWWZQSko1OUV1M2J0TUduU0pLeGV2ZHJzNWxYbDcvZ0tsQTZkVk1aMGs3YXkrOTYvZng5RGh3NEZBTnkrZlJ1dFdwV1dtRy9mdmgyZW5wN1FhRFRLSFY2Qi93NmpsRjFXMWZCR1dsb2EzTnpjbEdOWGhuZUVKU0p5TFF3Yktzdk16TVQxNjljUkZoYUdXN2R1SVNnb0NPN3U3dGk5ZXpjQVlOU29VVWhOVGNXa1NaUE1xa2ZLWHlTWmtaR0JBUU1HNE5TcFU4b3lXNjV2a0dVWjN0N2VpSW1KQVFENCsvc3JqNEhTQ3pLck04ZEcrWUFRRXhPRFc3ZHVJVHc4dk1wOXk5K2tMVGMzOTZIUFQwUkV6b05oUTJXUFB2cW9VdG9hRkJTRWZmdjJZZmp3NFpWTzJRMVVyRFN4UksvWG01V1NHZ3dHWlJnbEl5TURRT2tYZWRscHhNc3JLaXBDY1hHeDJaZS9pYVZsSnFaZUQxUGdDUTBOeGJCaHcyeTZ3eXg3Tm9pSVhBdkRSaTI3Zi84K1BEMDk4ZFZYWHdHQTFmdUEyRktOa3AyZGpiNTkrMEt2MTBPV1pYaDVlU25ES08rOTl4NkEwbnVqbEw4dlNsbTV1Ym53OWZYRnRtM2JsR1dtWVpTeWdhQ3FYaFFmSHgrRWhJUWdOVFhWYnJlekp5S2krb0ZoUTJVSkNRbll0MjhmN3Q2OWk3UzBOTHorK3V2SXljbkIrUEhqN1hxZTlQUjB0R3paVW5tK1pNa1NBTUNCQXdmdzRvc3ZXdDNQbHA0SVcwMlpNc1dtN2NvUG8xaTZpSlNJaU9vUGhnMlZQZi84ODNqMjJXZmg0K09Ea1NOSElqbzZHcU5HamNMbXpac0JsUFpzbUs3ZnFJbkV4RVIwN05qUmJGbDhmRHppNCtPeGNPRkNxL3VkTzNldXduNjJLRCt4VjFucDZlbHdjM096V201YmZoaUZpSWpxTjRZTmxYbDRlTUREdzZQQ2NxUFJpTUxDUW5oNmV1TGF0V3ZRYURUSzNCc210bGFqQ0NHd1o4OGV6Snc1VTFsMi92eDV6SnMzRDRzWEw0YVBqNC9GdGhrTUJodzZkQWdmZi95eHhmVkNDQmlOUm1SbFpVR2owVUNTU20rUUdSb2FxdHlDZnRldVhjcjJpeFl0d25mZmZRZEprakJzMkRCbCsvSk1sVGdtQlFVRjhQRHdRR3BxYXBYWHFSQVJrZk5oMktoRmd5a3B5eTRBQUNBQVNVUkJWQWNQQmdBTUh6NGNLU2twU0VwS3dqdnZ2SVB0Mjdmajh1WExack5xMmpKbHQrbWFEVW1TTUhqd1lQajUrU25ycmwrL2pwa3paNkpmdjM1bSszVHAwa1Y1ZlBueVpiUnAwNmJDTlIyU0pLRlJvMGFRWlJuKy92NHdHQXp3OS9kWGVpcE1RUU1BUWtKQ2xNZkxseS9IKysrL0R5RkVoVjZOc2hlcE5tN2MyR3pkOU9uVGNmSGlSWGg0ZUZSNTRTd1JFVGtmeXo4OW5ZUldxeFVBa0ppWVdPUFhZVHFXcTkyWG8vdzlVTW9UUXNCZ01EajlMZWhORjdoVzk3T2kxV3JqQVBUV2FEU0JaOCtlamF2Ry9pNzUrYXFyYXZwNUlPZlR0V3ZYVmthak1WMEk4V3RTVWxMVkV3S1JYZkd1cnk2dXNxQUJsUFp5T0h2UUlDSWl4MkxZSUNJaUlsVXhiQkFSRVpHcUdEYUlpSWhJVlF3YlJFUkVwQ3FHRFNJaUlsSVY1OWtncWtXMjNLbVhpS2krWWM4R1VTMFFRc1E1dWcxa1RnaVI0T2cyRUxrSzlteVV3MStlcElha3BLUkFSN2ZCSHV3NWtSNFJ1UTcyYkR6QVg1NzFIMy9KRWhFNUJuczJIcWd2dnp4dHhWK29SRVJVVzlpelFVUkVSS3BpMkNBaUlpSlZNV3dRRVJHUnFoZzJpSWlJU0ZVTUcwUkVSS1FxaGcwaUlpSlNGY01HRVJFUnFZcGhnNGlJaUZURnNFRkVSRVNxWXRnZ0lpSWlWVEZzRUJFUmthb1lOb2lJaUVoVkRCdEVSRVNrS3Q3MWxZZ3M2dHk1Y3h0M2QvZkZsdFpwdGRxTlpaOGJESWIzTDF5NGNMTjJXa1pFem9aaGc0Z3M4dlgxVFU5SlNYbEprcVNXRmxaUE5EMFFRdnpxNitzNzljS0ZDN1hZT2lKeUpoeEdJU0tMb3FPampScU41dTgyYkxvdk9qcmFxSHFEaU1ocE1Xd1FrVld5TE8rMVlUTmJ0aUVpRjhhd1FVUldhVFNhRTBLSXpFbzJ5V2phdE9tSldtc1FFVGtsaGcwaXNrcXYxNWRJa3JTL2trMzJ4OFhGR1dxdFFVVGtsQmcyaUtoU2tpUlpIU2JSYURRY1FpR2lLakZzRUZHbGNuSnlqZ0xJdGJBcU56czdPN2EyMjBORXpvZGhnNGdxbFpLU1VpU0VpTEd3Nm1CS1NrcFJyVGVJaUp3T3d3WVJWY25LVUFxSFVJaklKZ3diUkZRbFNaSytCWkJmWmxHK0pFbi9kRlI3aU1pNWNBWlJGOEJwcDZtbTlIcDl2bGFyUFF6Z0ZRQ1FKT2tidlY2Zlg4VnVSRVFBR0RaY0FxZWRKbnNRUXV5VkpPa1Z3T2JKdm9pSUFIQVl4U1Z3Mm1teWg0WU5HeDR5UGZieThqcFUyYlpFUkdVeGJMZ0lUanROTlJVZkg1OExJQWJBd1pNblQ5NXpkSHVJeUhsd0dNVkZhRFNhRTdJc1owcVM5S2lWVFRqdE5ObGlyeVJKd3RHTklDTG53ckRoSXZSNmZZbFdxOTBQSU16S0pweDJXa1YrZm43eGtpUjFjM1E3N0VFSUFhMVcrNldqMjFGVFFvaTRwS1NrUUVlM2c4Z1ZjQmpGaFhEYWFjZXBMMEdqUHBFa0tjRFJiU0J5RmV6WmNDRTVPVGxIZlh4OGNnSDRsRnZGYWFkcmlWNnZkM1FUQ0lCT3AzTjBFNGhjQ25zMlhBaW5uU1lpSWtkZzJIQXhuSGFhaUlocUc4T0dpK0cwMDBSRVZOc1lObHpNZ3ltbUQ1dWVjOXBwSWlKU0c4T0dDeEpDS01NbW5IYWFpSWpVeHJEaGdqanROQkVSMVNhR0RSZkVhYWVKaUtnMmNaNE4xOFZwcDRtSXFGWXdiRHdrVGp0ZDkzRGFhU0tpdW8zREtBK3B2Z1NOK29UVFRoTVIxVzNzMmFnbVRqdGROM0RhYWZ2NzZhZWY4TXd6ejBDajRXOFJJcklQL2pVaHFzT09IRGxTWVZseWNqS3VYYnRtY2Z2YzNGems1dVlDQUtLam95MXVJNFRBcmwyN0xLNjdjdVVLd3NMQ2NPblNwU3JiRmhVVmhmMzc5MWM0OXB3NWN4QWZIMS9sL3ZmdTNjUGN1WE9yM0U2V1piUEgwNlpOZzhGZ3NMaWVpT29taGcyaU9temh3b1VWbHFXbnArT3R0OTdDdlhzVkM0azJidHlJZmZ2MkFRQWlJeVBOMW8wZE94WkE2WmR6K1hVQWNQMzZkY3ljT1JNTEZ5NUVwMDZkQUFDLy92cXIxVjY4Q3hjdTRPbW5uelpidG5idFdqejIyR1BZczJjUDd0eTVZN2F1dUxpNHd2UFkyTmhLdDBsUFQ4ZllzV09SbFpVRm9EVE1uRHAxeWl4Z3JGaXhBaDk5OUpIRk5oSlIzY0JoRkNJbjBMOS9meGlOUnVWNVVWRVJSb3dZb1R3L2R1d1lpb3VMY2VUSUVjaXlqRjI3ZGtHV1pRd2FOQWdBY1Bqd1lTUW5KMXM5L3JWcjF6Qmx5aFJNblRvVkF3Y09WSlpuWjJkajRjS0ZlT2VkZDlDelowOEF3TTZkTzdGdjN6N2N1SEVETjIvZWhMdTdPM2JzMklISXlFZ1lEQVlzV3JRSTZlbnBXTEJnQVJZdVhJaDI3ZG9CQUhyMDZJSFkyRmcwYTliTWFqdktiL083My8wT3ZYdjN4dFNwVXhFVkZRVVBEdyt6N2Rldlh3KzlYby9QUHZ2LzdkMTVmRlQxdmYveDkweFdFa21vZ0dDUnhhSlFCUXFaR0NzdWdZREFCV1BRRUVBcFNyaUdpcWhRU2EwTGlGQlpLZ1NvZWdVWFJDZ2lYc0JnU2dCWlpMSHd5QzJZUktWRnBJa0YyVEVMRUFnaEpITitmNlJ6Zmd4WkNKQ1RtU1N2NStQUmh6Tm56dktaZE1pODh6M2Y4em52Vi9kSENjQURDQnVBRityVnE1ZWtzbEdJWHIxNjZkU3BVNVdPTUVSRVJFaVNWcTVjcWZ2dXUwK1RKazB5bDY5YnQ2N0NiUzZXa1pHaENSTW1LREV4VWZmZmY3KzUzREFNdFduVFJoTW1UTkFMTDd5Z21UTm42dTY3NzlZamp6eWlMbDI2NkwzMzN0TWJiN3loUTRjT2FlVElrU29xS3BJa1BmTElJNUtrdkx3OFRadzRVWEZ4Y1lxTmpiM3FuOFdUVHo2cDdPeHN2ZnZ1dXhvN2RxeTVmT0hDaGRxK2ZidmVmZmRkTlczYTlLcjNEOEI2aEEzQUMyM2V2RmxTV1dEWXZIbXpQdi84YzVXVWxPaU5OOTVRU0VpSVJvMGFwZm56NSt2bW0yL1dhNis5SmttNjdiYmJ6TkdINnRxK2ZidWVlKzQ1QlFVRjZYLys1MzgwZS9ac0ZSVVZxYVNrUkhhN1hZMGFOVkpRVUpEYXRHbWpGMTk4VVcrOTlaYTZkdTJxYmR1MktTb3FTckd4c1pvN2Q2Nys2Ny8rUzhPR0RTdTMvd01IRHVqQ2hRdlgvUE9ZUEhseXVXVnhjWEVhTkdpUVFrTkRyM24vQUt4RjJBQzhYSEZ4c1c2OTlWYU5IRGxTTjkxMGs4YU1HU05KaW8rUDE4U0pFK1huNTZmNzdydFBmL3JUbjNUMjdGbHpPNmZUcWVqbzZDcjMzYmx6WjAyY09GRWRPblJRNDhhTkZSUVVwT0RnNEhLbkt5UnAvdno1K3Vpamo5UzFhMWR0MmJKRkN4WXMwRi8rOGhlMWJkdFdzMmZQMXVyVnF5VkpyVnUzMWk5KzhRdU5IajFhczJmUDFwdHZ2bW51dzNWYTUyTGR1M2V2dEw3Zi8vNzMrdWFiYjl5V1hYLzk5WHJnZ1FmY2x1WGw1WEdGR09ERkNCdUFsekVNUTN2Mzd0WHUzYnZsZERyMXdBTVBxRisvZm5yd3dRYzFaTWdRYzcxR2pScHAxcXhabWo1OXV2YnYzMS91Q3BPSWlBaWxwcWE2UGI5VWt5Wk4zT1orVkNVaElVSEZ4Y1hLeTh2VGp6LytxSkVqUitySWtTT0tqWTJWcjYrdmxpOWZMa2thTW1TSTl1L2ZyOUdqUjd0ZE5YTnBHTWpOelZYZnZuMlZscFptTHJ2MFV1YWtwS1RMMWxWUVVLQ2VQWHRXNnowQThBekNCdUJsWEplUGR1dldUWGE3WFo5KytxbU9IajJxMy8zdWQvcnd3dzhyM0diaXhJbVNwSUVEQjVvVFNTOGUyZmpyWC85YTZmR0tpNHZWdlh0M1hYZmRkWld1YytiTUdhV2xwU2s0T0ZqQndjSG1wYTJ4c2JGS1RrNVdURXlNUm93WVVlWDdLaTR1bHIrL2Y1WHJwS2VubDdzaUJVRGRSOWdBdkl6ZGJ0ZWFOV1UzNDkyd1lZTkNRa0lVRWhMaU50a3pJaUpDdTNidEtyZnR5Wk1udFczYk5uT2QxTlJVOWVyVlM0WngrZHZnYk42OFdUNCtQdVdXbDVhVzZzNDdLMitjZS9ic1dRVUdCbXJ4NHNXUzVEYjZjckhxWEkxeTh1Uko5ZTdkMnh3RjJicDFxNlpObTNiWjJnRjROOElHMEVCVUZFNnV4czZkTzVXY25LeWNuQndkUG54WThmSHhPblhxbFA3N3YvKzdSdlovc1o0OWUxNzJGQW1uVVFEdlI5Z0E2akduMDZuUzBsSzMxdVA3OSsrLzdPbU1xblR0MmxVZE9uUlFTRWlJNHVMaXRHTEZDZzBaTWtRTEZ5NlVWRGF5NFpxL0FRQVNZUVB3U2tlUEhsVkFRSUI4ZmN2K2lmYm8wY1B0ZGFmVDZiYXNkKy9lbWpScGtycDE2K2EyWG1KaW9ycDM3eTZiemFiQmd3ZnJoeDkra0orZm40WU9IVnJ1bUJjMzg2cEtRRUJBaFZlcmxKYVdxcWlvU0lHQmdUcHc0SURzZHJ2WmU4UGxTcTVHeWNuSjBhT1BQbHF0bWdCNE44SUc0SVdlZi81NWZmLzk5K3JYcjU4a21mTXdMdWVOTjk1d2V6NTM3bHp6OFlvVksrUjBPbVd6MldTejJjemxOcHROWGJ0MjFZSUZDeXE4K1pyVDZWUkNRb0xiTmk0REJneVFKTVhFeENnckswdVptWm1hTkdtU1B2NzRZKzNaczBjUFAveXd1VzUxTGsxMXpkbVFwR2JObWxWNGI1aExGUllXNm5lLys5MWwxd1BnT2VWL2U5UWhEb2ZEa0tTTWpJeGFleCt1WTNKTnYzZHdYU3BwOVdmQTRYQnNsZFREYnJkSGZmWFZWMXV2WW5zK04xNmt0ajQzOEI0UkVSRXRTMHRManhxR2NUd3pNN09scCt0cGFMZ1JHd0FBc0JSaEF3QUFXSXF3QVhpNUhUdDJhUGJzMlc3TFB2NzRZMzN5eVNjVnJ1KzZyOHFWT0hEZ2dCSVRFeVZKSjA2Y3FOYkV6SkVqUjJyVHBrMVhkSngxNjlhNWRReVZ5aWFXRmhRVTZQRGh3L3JuUC8rcEhUdDI2THZ2dnRQcDA2Y3JiZkFWSGg3dWRoZGNBTjZOQ2FLQWwrdlNwWXRtenB5cERoMDY2TUVISDFSZVhwNldMbDFhYmpLb3k1UXBVOHk3eGtaRlJhbFZxMVp1cisvYnQwODdkKzUwVzdacDB5WmRmLzMxa3FTTkd6ZnF0dHR1dTJ4ZHg0NGRVL1BtemF2OVBweE9wOTU5OTEzTm5UdFhKU1VsaW82T1ZtbHBxZno4L0JRWUdLalEwRkExYnR4WWpSbzEwcjMzM3FzUFAveFFOOTk4czU1NjZxbHFId09BZHlKc0FGNW83ZHExZXV1dHQ4em5aOCtlMWR0dnY2MTU4K1pKS21zZi91eXp6N3B0VTlIdDVIMTlmZlhSUngrNUxldlRwNC9iYzhNd3RIcjFhazJlUEZsT3AxTXJWNjVVZm41K3VSRUkxN2JqeDQrWDArbFVUazZPbm5ycXFRcXZZTG5ZcWxXcjFMeDVjMjNZc0VGZHUzWlY2OWF0OWUyMzMyclVxRkhxMHFXTFFrTkQ5ZXl6ejJyaHdvWGFzMmVQSmsrZXJCa3padWoyMjI5WGZIeThCZ3dZb0xadDIxYjlBd1BnMVFnYmdCY2FNR0NBZVZscGRTVW1KaW9ySzB1RmhZVWFPSENnVWxKU1ZGSlNVcTZ6NStuVHA5MmVwNldsNmZEaHcrcldyWnZXckZtanBrMmJhdFdxVlpXMlJKZktlbUE0blU1dDNicTFXZzNDaW91THRYRGhRcjMxMWx0YXZueTVkdTNhcFlTRUJPM2F0VXUvK2MxdjFLVkxGeDA3ZGt5elpzM1NzODgrSzd2ZHJ2YnQyMnZ3NE1IbW5XTWpJaUxVdUhGamM1K3UwSFR1M0xrS2d4RUE3MEhZQUx6VTRNR0R5ODFaOFBIeFVYSnlzaElURTgxNUhJOCsrcWlXTFZ0bVB1L1JvNGRTVWxJMFljSUVCUVlHeXRmWFY2MWJ0OWFGQ3hkMDRNQUJCUWNIYThTSUVlYTlUTjU3N3oxSlpXMi8zM3JyTGIzKyt1dVhyZTJubjM1U1NFaEl0VHVSN3RpeFEwZVBIdFZ6enoybnZMdzgvZVV2ZjlHNGNlUDB3dzgvbUhlbUhUOSt2S1N5VzltbnBLUm85dXpaU2toSTBFOC8vV1R1eHpVZkpUdzgzT3pCY2UrOTkxYXJCZ0NlUTlnQXZOU2hRNGZLL2NYdTZyYnB1dXVxSkdWbFpibXQ0M1E2dFhIalJxV25wNXQzZTNYZGtYWFpzbVdTWkU0QVhiOSt2YzZkT3llcGJLTG04T0hEMWJWclYzTmZsM2I4WExSb2tWcTBhS0V6Wjg3bzlPblRsWGIvZFBua2swL1V0bTFiM1gzMzNWcTdkcTJTa3BMMDYxLy9XamZjY0lPV0xWdW1CeDk4MEt5cElvMGFOZUlVQ2xBUEVEWUFMelp3NEVDMzUxVmRnZkhGRjEvb3l5Ky8xTGx6NTdSKy9YcVZsSlJvMUtoUmJ1dTRRc2VQUC80b1NVcEpTZEdvVWFQMDBrc3ZxVW1USmhvK2ZMamIraFhOQTVHa1gvLzYxNWR0VU5hOWUzZnp0RWRBUUlBMmJ0eW9rcElTRFJnd1FKbVptWHI5OWRlVm01dGI2WlV2eTVZdDB6Lys4USs5L2ZiYmV1ZWRkNm84RmdEdlJ0Z0F2RmhLU29yYjg2cEdFbGFzV0tIdzhIQUZCd2NyS1NsSlc3WnNVV1JrcENUcC8vN3YvM1RtekJtei9mbVdMVnNrU2IvOTdXL1ZyVnMzdmZUU1N6VmFkM0Z4c1lxTGk4MndjZXJVS1UyYk5rMDMzM3l6aGcwYnB1am9hUDN4ajM5VVFrSkN1VzNidFd1bkdUTm1TSkwrOXJlL3VZMXNYRHk1dGJyM2NnSGdlWVFOb0o1dy9mWHZ1dnJrdmZmZU0rZGpTR1YzZTEyMGFKSDUvS09QUHRJSEgzeHd4Y2U1M0trVHFhd0hSMUJRa1B6OC9DUkpvYUdoK3ZPZi82eldyVnVyWmN1V3N0dnRldmZkZDlXNmRXdkZ4OGVyVDU4K2NqcWRHajkrdk5sS1hDcWJvM0Z4RUhMTjB3Z1BEOWZubjM4dWlUa2JRRjFBMkFDOFdHeHNyTnZ6SzJsazVab0w4ZTkvLzF2anhvM1RUVGZkcEtTa3BISjlONnB5Nlp5TnFWT25WdXZLaisrKys4NmMrT2x5NjYyMzZwdHZ2dEgvL3UvL3FrMmJOdHE1YzZmbXo1K3YwYU5INit6WnM5cTJiWnZhdFd1bnVMZzRTZEsvL3ZVdkZSUVVLQ3dzVEpMMDV6Ly91ZHh4N0hhN2twS1NxdjErQUhnR1lRUHdZc25KeVc3UFhhTUsyN2R2cjliMjI3ZHYxNHdaTS9USFAvNVJyNy8rdXI3NDRndGRkOTExR2pod29IeDhmQzY3ZldWek5pNVZVRkJnTnVjcUtTblJtalZyZE1zdHQ1aXYvK3RmLzlJenp6eWppSWdJaFllSEt6VTFWWU1IRDFad2NMRHV2LzkrVFowNlZjMmFOZE1qanp5aTB0SlMrZmo0YVBYcTFlcmR1N2ZaeCtPZWUrNHBkMXlielZiaGNnRGVoYkFCZURtbjA2bmk0bUx6OXZDU2xKMmRMYnZkcnB5Y0hBVUVCRWdxdTlXNjArbVVyNit2RGgwNnBMZmZmbHZaMmRsNjg4MDMxYjU5ZTBuUzQ0OC9yZzgrK0VCeGNYRjY4TUVIOWRoamo1bW5PcTdGbkRsenRIcjFha2xsQWFCTm16YWFObTJhK2ZvdHQ5eWk5ZXZYbSs4bk56ZFh4NDRkMDBNUFBTU0h3NkhVMUZSOTk5MTNXckpraVY1ODhVWGRldXV0a3FRbm4zenltbXNENEhtRWpUcGk4K2JOV3JSb2tUNzQ0SU1hK1hLd1NtNXVya2FPSEtta3BDUjE2TkRCMCtYVUN4Y3VYTkN3WWNNa2xmWGVrTXBHTEZKU1VoUVFFS0N4WThkS2tvWVBINjdjM0Z6RnhzYXF0TFJVSFR0MjFKUXBVOHIxd25qaWlTZDAxMTEzNmZ2dnZ6Yy9TMDg4OFVTNTQxYTByREt2dnZxcVhuMzFWVE1RdVVLUnk4WFA3WGE3RWhJU2xKMmRyYmk0T0YxMzNYV1NwSll0V3lvcUtrcm56NTlYVGs2T1dyVnFKY013S2p5ZXEvRVhBRmpPNFhBWURvZWo0dDlHRmgrek51WG41eHRSVVZIRzNyMTdhM3pmQnc0Y01CNTY2Q0hqL1Buek5iYlAxTlJVWS9EZ3dVWnBhV21ON2JNeXRmVVpjRGdjV3gwT2gzSEhIWGYwdk1ydGEvMXpnOHA1NG5jSFBDc2lJcUtsdytFd3dzTENqbm02bG9hSVB3M3FnS1ZMbDZwejU4N3EyTEZqamUvNzFLbFRacytGbXRLL2YzOFZGaFpxdzRZTk5icGZBRURkUk5qd0FzODg4NHdtVDU3c3Rtek1tREdhTld1V3BMSXVqNjcrQXJ0MzcxWjRlTGhXcjE2dHZuMzdxbCsvZnRxNWM2ZVdMbDJxcUtnbzllblRSMTkrK2FYYnVvV0ZoZVorWGN0Y2JiRGo0K01sbFUwOHZQaVN3K0xpWXMyY09WTlJVVkc2OTk1NzlmTExMK3ZNbVRPU3l2bzVSRVZGbWZmWStQcnJyM1hmZmZmcDhPSERrc3FHeVh2MTZtV2VvejkrL0xnZWZ2aGhPWjNPbXZ5eG9aWVpocUg5Ky9kN3Vnd0FkUkJod3d2RXhNUm82OWF0dW5EaGdxU3llUSs3ZHUxU2JHeXM4dkx5ZFBqd1lkMSsrKzF1MjJSbFplbXp6ejdUWFhmZHBRa1RKdWpBZ1FOYXMyYU5ldmJzcVRsejVsVDcySzYrQzJscGFXNGRJYWRPbmFxOWUvZnFrMDgrVVdwcXF2THo4ODE3YjhURnhlbm1tMi9XZ2dVTDVIUTZOWFBtVEQzOTlOTnVsMVIyNnRSSnUzZnZsaVMxYU5GQ3ExYXQ0aHg3SFhmaHdnVU5HalRvaXJmYnZuMjdjbk56TGFnSVFGM0JCRkV2MExOblQwMmZQbDFwYVdtS2pJelUrdlhyMWFWTEY3VnYzMTU3OSs2VkpEVnYzdHh0bTZGRGh5b29LRWdEQmd4UWFtcXE0dVBqRlJRVXBINzkraWs1T2ZtSytqRmNLajgvWDJ2WHJ0WEhIMytzRmkxYVNDcWJmUGpTU3kvcDFWZGZsYzFtMDhTSkV6Vml4QWo1K3ZvcU9EaFlRNGNPZGR0SDgrYk5sWitmcjVLU0V2bjY4akh6dElpSWlHcXQxNlJKRTdOeFZrMzU4c3N2dFdYTEZyM3l5aXMxdWw4QWRRZmZBbDdBMzk5Zi9mcjEwNFlOR3hRWkdhbDE2OWFaWDk3R2YyYmpYenE3djBtVEpwS2tvS0FnU1ZLelpzMGt5YndNOGxyQ3hyRmp4MlFZUm9YM3JMaHc0WUw4L1B6MGkxLzhRcjE3OTliaXhZdjEvdnZ2VjNyMWdWSEoxUVNvWFU2blUxOTg4WVZzTnB0Q1EwUEx2WjZabWFtT0hUdWFueWVwOGs2aGx5NzM5L2ZYdG0zYlZGcGFxanZ2dkZQWFgzOTloZHRkM0dvOEx5OVBhV2xwMWI1ckxJQzZqYkRoSldKaVlqUjY5R2p0MjdkUEJ3OGVOSDh4dTBKRWJtNnVlWitKNm5MOUlpOHFLaksvUkZ6ekxxcmkrckpZczJhTldyWnNXZUU2aHc0ZDByWnQyOVM3ZDI4dFhMaFFEb2ZEN2ZXY25CeUZoSVI0OVdXNkRkR01HVFBrNysrdlYxNTV4ZnovSmpzN1crUEdqZFBjdVhQTHpkdTVPQkNjT0hGQ2d3Y1Axclp0Mjh4MUNnb0sxTGR2WDdkanVFWkdUcHc0b1NOSGpxaGJ0MjZTcEYyN2RxbERodzRLRFExMU93NkErbytUNkY2aVU2ZE9hdG15cFdiTm1xWCsvZnViSXhUTm16ZlhEVGZjb0QxNzlsenhQdHUxYTZlZ29DQ3piZlQ1OCtlMVpNa1N0M1ZDUWtJa2xVM3lkRTM0Yk5HaWhSd09oNUtTa25UOCtIR1ZscFpxMzc1OTJybHpwNlN5djVKZmVlVVZEUmt5UksrKytxcjI3ZHVueno3N3pHMi9lL2JzVWFkT25TUkpSNDhlTmU4MkNzK2FQSG15VHAwNnBhZWZmdHE4VGZ6enp6K3ZVYU5HWFRZQS9QdmYvNjZ5MWJtUGo0K1dMMSt1RXlkT2FPN2N1Um94WW9TKy8vNTcvZkRERHpwNDhLRDI3Tm1qSVVPR2FNbVNKVnExYWhWQkZHaEFDQnRlSkNZbVJoa1pHZVh1aDlHM2IxOXQyclRwaXZjWEVCQ2dhZE9tYWVYS2xZcUppZEdZTVdOMDk5MTN1NjNUdG0xYnhjYkdhdHk0Y1c2VC8xNS8vWFhaN1hiRnhjWHBubnZ1MGVUSms4MVRJaDkrK0tGeWMzUDF4Qk5QS0RnNFdPUEdqZE9jT1hOMC9QaHhTV1duVGpadjNteit4WnVabVZtdG0zZkJlb0dCZ1pvelo0NXV1T0VHSlNRa2FQejQ4UW9MQzlOamp6MTIyVzNYclZ1bmd3Y1BWdmxaL1B6enp4VWZINjhtVFpwbzVjcVZhdEtraWNhT0hhcy8vT0VQdXYvKys3VjQ4V0o5L2ZYWFdycDBhYmxUYndEZ2xScEtVNitjbkJ5alI0OGVSbFpXVnEwZTkycXRYNy9lZVBqaGg0M2k0bUxETUF4ajZ0U3B4dGRmZjIzSnNXanFWZjJmVTM1K3Z2bThxS2pJNk4rL3YzSG5uWGNhKy9mdnIzUWJWN08zalJzM0dwR1JrY1pYWDMxbFBQVFFROGFjT1hPTTB0SlM0L1RwMDhaZGQ5MWxicE9UazJNVUZ4Y2JPVGs1eHNzdnYyd01HemJNT0hic21MRjc5MjVqNk5DaHhsLy8rbGZENlhUV2FCTzVxMEZUcjRhSHBsNmV4Y2hHSGRDMGFWTk5tREJCcjczMm1rcEtTanhkVHBYeTgvTTFiOTQ4VFpzMnpSd21uekJoZ3JwMjdlcmh5dUJTV0Zpb3NXUEhxbjM3OW9xTmpkVnZmL3RiWldkblY3aHVjWEd4M252dlBVMlpNa1V6Wjg1VWVIaTRGaTFhcEcrKytVWmp4NDUxNitFaWxVMU1mdWVkZHhRYkc2dFdyVnJwd3c4L1ZJc1dMZFM1YzJjdFdMQkFlL2Z1MWZEaHc3Vm16UnFkUEhteU50NHVBQy9BQk5FNm9rK2ZQbTZ6K2IzVnozNzJzM0x6TitBOURoOCtyT2VmZjE0MzNuaWovdlNuUDhuUHowKyt2cjRhTldxVTVzMmJwMS8rOHBkdTY4K2RPMWU3ZCsvV2dnVUx6QTYyb2FHaG1qZHZuaElURTVXWm1XbXV1M0hqUmsyYU5FbjMzSE9QenA4L3I1VXJWMnJseXBYbGFqaDM3cHkyYk5taUZpMWFsRHV0QjZCK0ltd0FEVVIyZHJZU0V4TVZIUjJ0OGVQSG0wM1dFaE1UVlZ4Y3JELzg0UTlLVGs1MjY0c3lidHc0QlFjSGw3c2RmVkJRa09iUG42K0NnZ0p6V1dSa3BOYXVYYXVRa0JEZGVlZWQycng1YzdrYVhKZkh2dm5tbXhhOVN3RGVpTEFCTkJEdDI3ZFhVbEtTN3JqampuS3Z2ZmppaXpwMDZGQzVCbXlCZ1lIbGdvYlQ2ZFRwMDZkMTNYWFg2Y2lSSSticHNvQ0FBQVVFQkZ4VGp4Y0E5Uk5oQTJnQS9QMzkxYjkvLzJxdG01eWNyQnR2dkxIS2RSNTQ0QUVWRlJYSno4OVB3NFlOcTNDZHVuRGFEMER0SUd3QURVQmFXdG9WYjdONjllb0tlMkhZN1hidDJMRkRUcWRUTnB1dHd1NngvZnYzMTlTcFU4dHQ2M1E2TlduU3BDdXVCVURkUnRnQVVLR2YvL3puVmI1ZTJZMzE3SFo3aFVIamNxOEJxTCs0OUJVQUFGaUtzQUVBQUN4RjJBQUFBSllpYkFBQUFFc1JOZ0FBZ0tVSUd3QUF3RktFRFFBQVlDbkNCZ0FBc0JSaEF3QUFXSXF3QVFBQUxFVzdjcUFXaFllSGU3b0VBS2gxakd3QXRjQXdqSzJlcmdIdURNUFk2ZWthZ0lhQ2tRMmdGbVJtWmtaNXVvYWE0SEE0REVuS3lNaXdYVzVkQUhCaFpBTUFBRmlLc0FFQUFDeEYyQUFBQUpZaWJBQUFBRXNSTmdBQWdLVUlHd0FBd0ZLRURRQUFZQ25DQmdBQXNCUk52YTRTYmFjQkFLZ2VSamF1RUcybnZROXRwd0hBdXpHeWNZVm9PdzBBd0pWaFpBTUFBRmlLc0FFQUFDeEYyQUFBQUpZaWJBQUFBRXNSTmdBQWdLVUlHd0FBd0ZLRURRQUFZQ25DQmdBQXNCUk52UUJVNkZlLyt0Vk52cjYrRXl0NnplRnd2SFB4ODVLU2txbmZmdnZ0b2RxcERFQmRROWdBVUtHT0hUc2V6Y3JLZXNobXM3V280T1VuWFE4TXd6amVzV1BIcDcvOTl0dGFyQTVBWGNKcEZBQVZXckZpUmFuZGJsOVZqVldUVjZ4WVVXcDVRUURxTE1JR2dFbzVuYzVQcTdGYWRkWUIwSUFSTmdCVXltNjNiek1NSTYrS1ZYSkRRME8zMVZwQkFPb2t3Z2FBU3FXbnAxK3cyV3dwVmF5U3NuWHIxcEphS3doQW5VVFlBRkFsbTgxVzZXa1N1OTNPS1JRQWwwWFlBRkNsVTZkT2JaSjB1b0tYVHA4OGVmS0wycTRIUU4xRDJBQlFwYXlzclBPR1lhUlc4Tkxxckt5czg3VmVFSUE2aDdBQjRMSXFPWlhDS1JRQTFVSlRyd2FBVHBDNFZqYWI3WFBETUFvbEJmMW5VYUhOWmx2dnlab0ExQjJNYkRRQUhUdDJQR29ZeGtNcTYvcm8rcCtMdWN3d2pJYzZkdXg0MUJNMXdydWxwNmNYU2xybmVtNnoyZGIrWnhrQVhCWmhvd0dnRXlScWdtRVk1bW1UYWpiN0FnQkpoSTBHZzA2UXVGYisvdjVyWEkrRGdvTFdWTFV1QUZ5TXNORkEwQWtTMStydmYvLzdhVW1wa2xidjJMR2p3TlAxQUtnN0NCc05CSjBnVVVNK3JhckpGd0JVaEt0UkdoQ2J6ZmFwWVJnakszcU5UcERXQ2dzTCs3dk5acnZUMDNYVUJNTXc1SEE0Rm5tNmptdGxHTWJXek16TUtFL1hBVFFFakd3MElIU0M5Sno2RWpUcUU1dk4xdFBUTlFBTkJTTWJEVWhXVnRiNXNMQ3dWSnZOTnV5U2wrZ0VXVXZTMDlNOVhRSWtoWWVIZTdvRW9FRmhaS09Cb1JNa0FLQzJFVFlhR0p2TjlybWtpNXN4MFFrU0FHQXB3a1lEUXlkSUFFQnRJMncwUUhTQ0JBRFVKc0pHQTBRblNBQkFiU0pzTkVCMGdnUUExQ1l1ZlcyNFByWFpiSWFuaXdBQTFIK0VqU3RFSjBqdlF5ZElBUEJ1bkVhNVF2VWxhTlFuZElJRUFPL0d5TVpWb2hPa2Q2QVRKQUI0UDBZMkFBQ0FwUWdiQUFEQVVvUU5BQUJnS2NJR0FBQ3dGR0VEQUFCWWlyQUJBQUFzUmRnQUFBQ1dJbXdBQUFCTEVUWUFBSUNsQ0JzQUFNQlNoQTBBQUdBcHdnWUFBTEFVWVFNQUFGaUtzQUVBQUN4RjJBQUFBSllpYkFBQUFFc1JOZ0FBZ0tVSUd3QndGY0xDd3RwNnVnYWdyaUJzQUpBa2JkNjhXWTgvL3JndVhMZ2dTVXBOVFZWTVRJd2lJaUswZVBIaUtyZmR2WHUzd3NQRFZWaFk2UFk0TnpkWE1URXgycmR2WDIyOEJjczVISTVid3NMQ1hnZ0xDL3U3eldiYjcrbDZnTHJDMTlNRkFQQzhreWRQYXVyVXFaby9mNzc4L1B4MDdOZ3hUWmt5ZWlQNTJ3QUFDV1ZKUkVGVVJkT25UMWZQbmoxVldscDZWZnR0MnJTcG5uenlTVTJjT0ZHZmZQS0o3UGE2OS9kTldGalk3WGE3UGM0d2pFR1NmbVd6MlR4ZEVsRG4xTDEvK1FCcTNOS2xTOVc1YzJkMTdOaFJrcFNUa3lPbjA2a2VQWHJJejg5UGdZR0JWNzN2L3YzN3E3Q3dVQnMyYktpcGNxMW1DdzhQZHpnY2pta09oK003bTgzMlQ4TXdwa2o2bGFjTEErb3F3Z2JRQUR6enpET2FQSG15MjdJeFk4Wm8xcXhaa3FUMTY5ZXJUNTgrNW1zalJveVFKSFh2M2wzaDRlRnVwMFpjWE11S2k0dXJQTGJkYmxldlhyMjBmdjE2U2RMeDQ4ZjE4TU1QeStsMDFzUmJxeWwyaDhOeFYxaFlXRko0ZUhpMllSanBrbDZXOUV0UEZ3YlVCNXhHQVJxQW1KZ1lUWjgrWFJjdVhKQ2ZuNTl5YzNPMWE5Y3VKU1ltS2k4dlQ0Y1BIOWJ0dDk5dXJyOW8wU0xGeDhjckxTMU4vdjcrMnIxNzl6VWR2MU9uVGxxN2RxMGtxVVdMRmxxMWF0VTE3YSttaElXRlJmN25GRW1zcEZZMm0wMkdZVlI3ZTRmRHNkV3k0bENqU2t0TFczcTZob2FNc0FFMEFEMTc5dFQwNmRPVmxwYW15TWhJclYrL1hsMjZkRkg3OXUyMWQrOWVTVkx6NXMwdE8zN3o1czJWbjUrdmtwSVMrZnA2ejY4ZG04MW1PSjFPdzI2M0cxY1NNaTdTbzZacmdyVnNOdHVQbnE2aElmS2VmL1VBTE9Qdjc2OSsvZnBwdzRZTmlveU0xTHAxNnpSMDZGQkpNditTdDNMaW8ydmZWL21GYnBtTWpJeS9TZnFicE9mQ3c4T2ZOQXlqaDgxbWl6UU00OGJxYkcrMzI2T3NyUkExemNmSDV6dFAxOUFRRVRhQUJpSW1Ka2FqUjQvV3ZuMzdkUERnUVhPT1JyTm16U1JKdWJtNWF0eTRjWVhiK3Z2N1M1S0tpb29VRkJRa1NUcHo1a3kxajUyVGs2T1FrQkQ1K2ZsZHkxdXdrak05UFgyK3BQbVNiSGZjY1VjM3A5TTVTTklnVlRGdjQ2dXZ2dHBhUy9VQmRSb1RSSUVHb2xPblRtclpzcVZtelpxbC92MzdLeUFnUUZMWktZNGJicmhCZS9ic3FYVGJkdTNhS1Nnb1NLbXBxWktrOCtmUGE4bVNKZFUrOXA0OWU5U3BVeWRKMHRHalI4MEpxRjdLK09xcnJ6SXpNakltWm1SazNHWVlSaWVielRaSjBqZWVMZ3lvcXdnYkRZRFQ2ZFRaczJkMStQQmgvZU1mLzlEMjdkdVZsNWZuNmJMZ0FURXhNY3JJeUZCc2JLemI4cjU5KzJyVHBrMlZiaGNRRUtCcDA2WnA1Y3FWaW9tSjBaZ3hZM1QzM1hkWDY1aUdZV2p6NXMzcTI3ZXZKQ2t6TTFQZHUzZS8ramRSeXpJek0vZWtwNmUvbHBHUjBjMW1zOTBpNlFYRE1IWjZ1aTZnTHVFMFNqMFNIUjF0UGs1TlRkV2dRWU5VVUZBZ0h4OGY1ZWJtcWt1WExnb05EVlZvYUtoYXRteXA2NisvWHIxNzl6YUh5QnMxYXFUazVHVGRjY2NkYXRXcWxkdStqeHc1b2wyN2R0WHErMEhOZSt5eHgvVFlZNCtWVy83NDQ0OXIwS0JCeXM3T1Z2djI3ZFdsU3hlbHA2ZTdyUk1aR2FuSXlFaTNaY09IRDVja3QvVXYzWGJqeG8zeThmRlIvLzc5SlpXRmpZcy9xM1ZKZW5wNnRxU1prbWJTcmh5b1BzSkdQVkphV3FwMTY5YVp2OVEvL2ZSVDg3WG82R2g5OE1FSDViWXhERVByMXEyVEpQWHExVXVTRkJnWXFKU1VGTGYxZXZSZzBuMTkxclJwVTAyWU1FR3Z2ZmFhRml4WVVHTlhqT1RuNTJ2ZXZIbWFNV09HT1Y5andvUUpOYkp2VDh2TXpEemc2UnFBdW9Ld1VVODVuVTQ5OHNnajV2T2ZmdnBKUTRZTU1aODNidHk0d3ZDQmhxdFBuejV1amIxcXdzOSs5ak45OXRsbk5icFBBSFVQWWFNZXljM05WV3hzckhKemMyVzMyN1Y4K1hKRlIwY3JOVFZWMGRIUldyNTh1U1M1UFM0b0tOQ2pqejdxdHAraW9pSkZSMGZMTUF5ZE9IRkNMVnEwME5teloydjkvUUFBNmdmQ1JqM1N0R2xUSlNjbm02ZFJxdVBpRVE3WGVmVEF3RUNscHFhcXBLUkVmZnIwVVdwcXFsYXVYR2xKelFDQStvK3dVVTh0V0xCQWE5ZXUxWWtUSnhRYkcyditWNUw1T0RrNVdaTE12Z21YOHZYMU5lOWZFUmNYVnp1RkF3RHFIY0pHUFpLVGs2T0JBd2NxSnlkSENRa0pTa2hJVUhSMHRKS1RrODMvU25KN1hGQlFvSUVEQjdydHA2aW95QndkS1N3c2RCc3BTVXhNMVAzMzMxOUw3d2dBVUI4UU51cVJaczJhS1NVbDVZcFBvN2l1UExuNGFoVFhGU3EvK2Mxdk5HL2VQSVdHaHRaOHdRQ0FCb0dtWHZYWWtDRkRGQlFVcENGRGhwaFhvN2lXUGY3NDQ1ZmQvc3laTStyUW9ZTU9IanlvSTBlTzZNMDMzNnl5eXlRQUFCVmhaS01leWNuSlVYUjB0SEp5Y2lUSnZPSkVjcjhDNVdJRkJRWGxSa0lNdzlDS0ZTdTBiTmt5UGYzMDA4ckl5RkRuenAyMWVQRmlOVzNhMU8xVzVBQUFYQTVob3g1cDFxeVpVbE5UOWRSVFQwbVNXMStOUy90c2pCNDlXcjE2OVZManhvM2RtbnJsNU9Tb3FLaElTNWN1MVp3NWM5U21UUnVOSHovZXZGdG42OWF0YS9FZEFRRHFBOEpHUFpLVWxDUkptajkvdmlSVk9KSnhxUmRlZU1GOC9NNDc3K2lubjM1U3QyN2ROSGZ1WElXRWhFaVNmdi83Myt2RkYxL1V6My8rYzRXSGgxdFFPUUNnUGlOczFDT3V1MnBlaVg3OStwbVBPM1RvSUVsNi8vMzNaYmYvLytrOGJkcTAwY2NmZjN6dEJRSUFHaVFtaUtLY2k0TUdBQURYaW04VkFBQmdLY0lHQUFDd0ZHRURBQUJZaXJBQkFBQXNSZGdBQUFDV0ltd0FBQUJMRVRZQUFJQ2xDQnNBQU1CU2hBMEFBR0Fwd2dZQUFMQVVZUU1BQUZpS3NBRUFBQ3hGMkFBQUFKWWliQUFBQUVzUk5nQUFnS1Y4UFYwQTBKQ0VoNGQ3dWdRQXFIV01iQUMxd0RDTXJaNnVBZTRNdzlqcDZScUFob0tSRGFBV1pHWm1Sbm02aHByUXJWdTNkcjYrdnUxS1NrcjJmLzMxMS9zOVhRK0F1b0dSRFFEVlpyZmI0NTFPNXhhNzNSN3Y2Vm9BMUIyRURRQUFZQ25DQmdBQXNCUmhBd0FBV0lxd0FRQUFMRVhZQUFBQWxpSnNBQUFBUzlGbjR5clJDUklBZ09waFpPTUswUW5TKzlBSkVnQzhHeU1iVjZnK2RJSjBPQnpESlMyUnREUWpJMk80cCtzQkFOUnZqR3dBQUFCTEVUWUFBSUNsQ0JzQUFNQlNoQTBBQUdBcHdnWUFBTEFVWVFNQUFGaUtzQUVBQUN4RjJBQUFBSllpYkFBQUFFc1JOZ0FBZ0tVSUd3QUF3RktFRFFBQVlDbkNCZ0FBc0JSaEF3QUFXSXF3QVFBQUxFWFlBQUFBbGlKc0FBQUFTeEUyQUFDQXBYdzlYUUJRbHppZHppME9oOFBUWlFCQW5jTElCbEE5V3oxZGdCY3BjVHFkbVo0dUFrRGR3Y2dHVUEwWkdSbVRKVTMyY0JrQVVDY3hzZ0VBQUN4RjJBQUFBSllpYkFBQUFFc1JOZ0FBZ0tVSUd3QUF3RkwxNG1vVWg4T1I2dWthNnBnSFBGMEFBS0RocU90aDQ2aWtHOFdYNTlVNjR1a0NBQUQxWDUwT0c2V2xwVDE5Zkh3NmVMcU91c2h1dHp2UG5UdjNwYWZyQUFBQUFBQUFBQUFBQUFBQUFBQUFBQUFBQUFBQUFBQUFBQUFBQUFBQUFBQUFBQUFBQUFBQUFBQUFBQUFBQUFBQUFBQUFBQUFBQUFBQUFBQUFBQUFBQUFBQUFBQUFBQUFBQUFBQUFBQUFBQUFBQUFBQUFBQUFBQUFBQUFBQUFBQUFxSHYrSDdPVmhkcmR2SnFJQUFBQUFFbEZUa1N1UW1DQyIsCiAgICJUeXBlIiA6ICJmbG93IiwKICAgIlZlcnNpb24iIDogIjQxIgp9Cg=="/>
    </extobj>
    <extobj name="ECB019B1-382A-4266-B25C-5B523AA43C14-2">
      <extobjdata type="ECB019B1-382A-4266-B25C-5B523AA43C14" data="ewogICAiRmlsZUlkIiA6ICIxMDE1NDExMTgyOTAiLAogICAiR3JvdXBJZCIgOiAiNTgxMTgwNjM4IiwKICAgIkltYWdlIiA6ICJpVkJPUncwS0dnb0FBQUFOU1VoRVVnQUFBaVFBQUFQU0NBWUFBQUJMVDhIQUFBQUFDWEJJV1hNQUFBc1RBQUFMRXdFQW1wd1lBQUFnQUVsRVFWUjRuT3pkZVp5TmRmL0g4ZGYzekVvTVVWbHlJMHQrSmN5Y2d5R1NidTJsaFNSRldtVExjak4zcGRRdExYZTRqVFdoS0VWU2JrVk5TVkdXaERnemxwQTdLdTZic2RRd1k1MHpNK2Y3KzRNekdUUERZR2F1bWZGK1BoNDltbk9kNjV6em5qTVA1L3FjN3dv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TRqRGpkQUFSK1ZOMGRIUkVXbHBhZTZBVjBCaW9ERndNQkRrYXJPaklBUFlEdTRFMXdOS1FrSkE1cTFhdFNuRTJsb2ljTHhVa0lrVkFkSFIwSlovUE44UVkweFVvN1hTZVl1YUl0ZmJkME5EUW9hdFdyZHJqZEJnUk9UY3FTRVFjNXZGNEhyVFdUZ2JLR0dObzFxd1pyVnExNHBwcnJxRnk1Y3BFUkVRUUhCenNkTXdpSVQwOW5aU1VGSGJ2M3MyUFAvN0kwcVZMV2JseUpkWmFnRVBHbUI1ZXIzZW0wemxGNU95cElCRnhqbkc3M2Y4QVhnUzQ4ODQ3NmRtekoxV3FWSEUyVlRHVG1KaklwRW1UaUl1TEE4QVlNOFRyOWI0TVdHZVRpY2paVUVFaTRvRDY5ZXVIaG9XRlRRVTZoNFdGMldIRGhwbFdyVm81SGF0WVc3cDBLWU1HRGJLcHFha0dtSjZhbXRwdDQ4YU5QcWR6aVVqZWFLQ2NpQVArOHBlL2pBUzZWNnhZa1lrVEo1ckdqUnM3SGFuWXExR2pCdGRlZTYxWnNtUUpSNDhlYlJRY0hGd21NVEZ4Z2RPNVJDUnYxRUlpVXNpaW9xTHVNc2JNSzErK3ZKMCtmYnFwV3JXcTA1RktsRjI3ZHRHbFN4ZDc0TUFCQTl3Vkh4Ly9tZE9aUk9UTTFFSWlVb2lhTkdueUYydnRBcURVaUJFalRQMzY5WjJPVk9LVUxWdVdPblhxbVBuejV3UGNXcTFhdFptN2R1M1N0R0NSSXM3bGRBQ1JDMGxHUnNaRTRPTE9uVHZUb2tVTHArT1VXQzFhdE9DaGh4NEN1UGpFZXk0aVJaeTZiRVFLU1dSa1pCT1h5L1ZEOWVyVitmREREd2tORFhVNlVvbm04L25vMkxFak8zYnN3RnJiSkNFaFlZM1RtVVFrZDJvaEVTa2tMcGZyZVlCSEhubEV4VWdoQ0EwTnBXdlhyc0NmNzcySUZGMXFJUkVwQkpHUmtaRXVseXVoVXFWS3pKczNqNUNRRUtjalhSRFMwdEs0NjY2NzJMdDNMOWJheUlTRWhIVk9aeEtSbkttRlJLUVF1Rnl1dmdDZE8zZFdNVktJUWtKQzZOeTVNd0RHbUg0T3h4R1IwMUJCSWxMQVdyZHVIUXpjN1hLNXVQUE9PNTJPYzhGcDI3WXRMcGNMNEs0T0hUcG9acUZJRWFXQ1JLU0FKU2NuWHd0VWpJeU1KQ0lpd3VrNEY1eUlpQWdhTldvRWNNbTJiZHV1ZFRxUGlPUk1CWWxJQVRQRzNBT2dwZUdkRTNqdkEzOExFU2w2VkpDSUZMeTJvSUxFU1lIMzNscDdsOE5SUkNRWEtraEVDbEJrWkdSNW9FNkZDaFdvVWFPRzAzRXVXRFZxMU9EaWl5OEdxT1B4ZU1vNW5VZEVzbE5CSWxLQWdvS0NyZ0dvVmF1VzAxRXVhTWFZekwrQk1lWWFoK09JU0E1VWtJZ1VySVlBdFd2WGRqckhCUy93TjdEV05uUTRpb2prUUFXSlNNRnFBQ1duaFNRakk0TWhRNGJnOS91ekhEOXk1QWd2dnZnaXFhbXBEaVU3czBCQjR2ZjdHemdjUlVSeUVPeDBBSkdTekZwYkZ5aHk0MGZtenAzTHl5Ky9uT2Z6dlY0dkFMdDM3MmJWcWxXQmRUMHl6Wmd4ZzlUVVZNTEN3dkkxWjM2cVhyMDZBTWFZdWc1SEVaRWNxQ0FSS1ZqbGdTSzMvc2pkZDk5TjI3WnRBV2phdENsTGxpeWhWS2xTbWZmbmRBemd2Ly85YjdiV25sMjdkakZyMWl4bXpKaUIzKytuVzdkdWpCZ3hna3N1dWFUZ2Y1R3pjTkxmb0x5VE9VUWtaeXBJUkFwV09ZQ0xMcnJJNlJ4WkdHTUlDdnB6MFZLWHk1WGxkazdISG4zMFVUWnQyb1F4aHBZdFczTDA2RkZXcjE3TlN5KzlST2ZPbmFsYXRTcHd2TmdaT1hJa3c0WU5LNXhmSm85TytodG9sbzFJRWFTQ1JLUmdGY21DNUZ5ODg4NDdEQmt5aE9qb2FHNjY2U1p1dnZsbVJvd1l3ZXJWcThuSXlPRGJiNy9sNE1HREhENThtSlNVRk5hdFd4ZFlJYlZJVUVFaVVyU3BJQkVwV0NXbUlBSFlzbVVManozMkdIdjI3S0ZxMWFyY2VPT04xSzFibDJyVnFuSEpKWmRRb1VJRnlwVXJ4NmVmZnNyVXFWTVpOMjZjMDVFemxTbFRKdkNqQ2hLUklrZ0ZpY2dGeU9QeFpMbDkzWFhYWlR2bjVHUGR1M2VuUzVjdS9QSEhIMVN2WHAxRml4Wng1WlZYMHJoeFl4bzNicHp0c2JmZGRodHQyclRKLytBaVVtS3BJQkVwV01uQXBZY1BIeVkwTk5UcExKa0NzMlo4UGgvTm16Zm5oeDkreURKZXhPUHhzR3paTWtxWExwMTViTjI2ZFpRdFc1WkRodzZ4WXNXS3pLTEc0L0Z3MldXWFpYbitBd2NPc0dMRmlrTDRUZkx1MEtGRGdSK1RuY3doSWpsVFFTSlNzRElMa2hOTGx4Y3ArL2J0SXlJaUl0dUExcHcwYXRTSTIyKy9uYTVkdTNMbzBDSCs5cmUvQVJBYUdzcjgrZk96bk51OGVmTUN5WHMrRGg4K0hQaFJCWWxJRWFTRjBVUUtWakprdVJnV0tTdFhycVIrL2ZwNVByOWJ0MjVVcmx3Wm44L0hyNy8rV29ESjhwOEtFcEdpVFFXSlNNRTZBSkNTa3VKMGpteCsrZVVYSms2Y1NLZE9uZkw4bUxsejUzTGd3QUY2OXV4SnIxNjkrT1dYWHdvd1lmNDY2Vzl3d01rY0lwSXpkZG1JRkNCanpNL1cyamJidDIrblNaTW1Uc2ZKTkcvZVBFYU5Ha1gzN3QxcDBhSkZuaDd6d1FjZjhORkhIekY1OG1RdXUrd3lHalpzU0sxYXRVaExTK1B1dSs4dTRNVG5iOGVPSFFCWWEzOTJPSXFJNUVBRmlVakIyZ0FVdVphRVNwVXFNV2JNR0tLaW9uSzh2M3YzN29TRWhHUTVWck5tVGFaTW1VTEZpaFVCdVBycXE0SGpzM0ZHang2ZDVkd0JBd1lVUU9yenMyM2JOZ0JjTHRjR2g2T0lTQTZNMHdGRVNqS1B4OVBTV3J1c2NlUEdUSjQ4MmVrNEY3VHUzYnZqOVhweHVWd3QxNnhaczl6cFBDS1NsY2FRaUJTZ2pJeU1INkhvdFpCY2FLeTFtWDhEYSsyUERzY1JrUnlvSUJFcFFHdlhyajBBYkUxS1NtTDc5dTFPeDdsZ2JkKytuZjM3OXdOczlYcTltbVVqVWdTcElCRXBlSjhCTEYyNjFPa2NGNnpBZTIrTStkVGhLQ0tTQ3hVa0lnWE1XanNYVkpBNEtmRGVCLzRXSWxMMHFDQVJLV0RseXBYN0h2aDk3ZHExUlhJOWtwSXVzUE13OEh2dDJyVy9kenFQaU9STUJZbElBVnU4ZUhFNjhLbmY3eWN1THM3cE9CZWN6ejc3REwvZkQvRHA3Tm16TTV6T0l5STVVMEVpVWdqOGZ2OTRnQmt6WnBDV2x1WjBuQXVHeitkanhvd1pBRmhyeHprY1IwUk9Rd1dKU0NGWXUzYnRXdURUUFh2MjhNVVhYemdkNTRMeHhSZGZzSGZ2WG93eDh4SVNFdFk1blVkRWNxZUNSS1NRV0d0ZkJwZzJiUm8rbjgvcE9DV2V6K2ZqM1hmZkJmNTg3MFdrNkRyem51TWlraTkyNzk2OXEwcVZLazJTazVPdlRFMU5wWG56NWs1SEt0SEdqaDNMZDk5OUIvQjVmSHg4ck5ONVJPVDAxRUlpVW9pQ2dvSjZBZnRuekpqQjh1VmF2YnlnTEYrK25QZmZmeDlnZjNwNmVrK244NGpJbVdrdkc1RkM1bmE3MndLZmxpOWYzazZmUHQxVXJWclY2VWdseXE1ZHUralNwWXM5Y09DQUFlNktqNC8vek9sTUluSm02cklSS1dTSmlZbi9xVktsU3Zsang0NDEvK3Fyci9CNFBGeDY2YVZPeHlvUk5tM2FSSThlUGRpL2Y3OEJSc2ZIeDQ5M09wT0k1STBLRWhFSFZLaFE0ZHZnNE9DYVI0OGViZlRGRjEvWXVuWHJtaG8xYWpnZHExaGJ1blFwL2ZyMXM0Y09IVExBOU5UVTFINzc5dTNUdWlNaXhZUzZiRVNjWXp3ZXp3dlcycUVBZDl4eEI3MTY5YUpLbFNwTzV5cFdFaE1UbVRoeElwOS8vamtBeHBoL2VMM2VWd0RyYkRJUk9Sc3FTRVFjNXZGNEhyVFdUZ2JLR0dObzFxd1oxMTEzSFEwYU5LQnk1Y3BFUkVRUUhCenNkTXdpSVQwOW5aU1VGSGJ2M3MyR0RSdFl0bXdaSzFldXhGb0xjTWdZMDhQcjljNTBPcWVJbkQwVkpDSkZRSFIwZEtXMHRMUi9BSThBcFIyT1U5d2NBYWFGaElTOHRHclZxajFPaHhHUmM2T0NSS1FJaVk2T2praExTMnNQWEFjMEJpb0RGZEI0cjRBTUlBbllEYXdCbG9XRWhNeFp0V3FWZGkwVUVSRXA2ZHh1dDNXNzNScVRJU0lGUmd1amlZaUlpT05Va0lpSWlJampWSkNJaUlpSTQxU1FpSWlJaU9OVWtJaUlpSWpqVkpDSWlJaUk0MVNRaUlpSWlPTlVrSWlJaUlqalZKQ0lpSWlJNDFTUWlJaUlpT05Va0lpSWlJampWSkNJaUlpSTQxU1FpSWlJaU9OVWtJaUlpSWpqVkpDSWlJaUk0MVNRaUlpSWlPTlVrSWlJaUlqalZKQ0lpSWlJNDFTUWlJaUlpT05Va0lpSWlJampWSkNJaUlpSTQxU1FpSWlJaU9OVWtJaUlpSWpqVkpDSWlJaUk0MVNRaUlpSWlPTlVrSWlJaUlqalZKQ0lpSWlJNDR6VEFVU2thUEY0UEZXQXJpY2ZzOWErQm1DTWVmYVUwOS8xZXIySmhaVk5SRW91RlNRaWtrWDkrdlZEdzhMQzlnRGx6M0RxZ2RUVTFFb2JOMjcwRlVZdUVTbloxR1VqSWxsczNMalJaNHo1OUV6bldXdm5xUmdSa2Z5aWdrUkVzdkg3L1hQT2RJNHg1b3puaUlqa2xRb1NFY21tWExseVh3R0hUblBLb1lpSWlLOExLNCtJbEh3cVNFUWttOFdMRng4RFBqL05LWEVuemhFUnlSY3FTRVFrUjZmcmtySFdxcnRHUlBLVkNoSVJ5ZEd4WThmbUF6bTFnaHpOeU1pWVg5aDVSS1JrVTBFaUlqbmF1SEhqSWVETEhPNzZjdjM2OVljTE80K0lsR3dxU0VUa2RITHFtbEYzallqa094VWtJcElydjk4ZkI2U2RkQ2pOR0JQblZCNFJLYmxVa0loSXJ0YXVYWHNBV0JpNGJhMzkydXYxSmpzWVNVUktLQlVrSW5KYXA4eW9VWGVOaUJRSUZTUWljbG91bDJ2ZVNUK2ZjVWw1RVJFUmtRTGhkcnNYdWQzdWhXYytVMFRrM0FRN0hVQkVpcjRUaTZSWnAzT0lTTWtWNUhRQUVTbmFHamR1M05Udjk4OEM3cTVTcGNxUmV2WHEvZkRiYjcvNW5jNGxJaVdMY1RxQWlCUk5EUnMyckJZY0hQd2EwUG1VdXpZQkErUGo0eGM0RUV0RVNpZ1ZKQ0tTUmNPR0RTOEtEZzUrQ25nYUtCVWNITXdERHp4QWpSbzFlUHZ0dDBsTVRBeWNPaCtJaVkrUDMreFlXQkVwTVZTUWlFaUFLeW9xNmlGanpHdkE1UUN0VzdlbWYvLytWSzllSFlEVTFGUm16cHpKMjIrL3paRWpSd0F5Z0luQndjRXYvdkRERDM4NGxseEVpajBWSkNKQzQ4YU5XL2o5L2pGQVk0QXJyN3lTbUpnWUdqZHVuT1A1Zi96eEIyKzg4UWJ6NXMzRFdndHdBQmlhbXByNnhzYU5HMzJGRmx4RVNnd1ZKQ0lYc01qSXlKb3VsMnM0Y0Q5QWhRb1ZlUExKSjducnJydHd1YzY4VE5HV0xWdUlqWTNGNi9VR0R2M004VzZjT0RRclIwVE9nZ29Ta1F0UWl4WXR5aDQ1Y3VSWlk4eEFJQ3cwTkpTSEhucUl4eDU3ak5LbFM1L1ZjMWxyV2JKa0NhTkhqK1ovLy90ZjRQQWlqZzk4WFovUDBVV2toRkpCSW5JQjZkQ2hROURXclZzZkFWNDF4bFFDdU9tbW0ralhyeDlWcTFZOXIrZjIrWHg4OU5GSHZQWFdXeHc2ZEFqQUQweEpUMDkvWWYzNjlYdlBON3VJbEd3cVNFUXVFQjZQNXdaZ2xMVTJFdURxcTY4bUppYUd5TWpJZkgyZC9mdjNNMm5TSkQ3KytHUDhmai9BUWVDVmxKU1VzVnUzYmszTjF4Y1RrUkpEQllsSUNlZDJ1K3NBL3dMdUFiajAwa3ZwMDZjUHQ5OStlNTdHaVp5cmJkdTJNV3JVS0ZhdVhBbUFNZVpYdjkvL2RFSkNnbFo5RlpGc1ZKQ0lsRkNSa1pIbGpUSFBHMlA2QVNGaFlXRjA3ZHFWaHg5K21GS2xTaFZLQm1zdDMzLy9QYkd4c1d6ZnZqMXdlQmt3SUQ0KzNudWFoNHJJQlVZRmlVZ0owN3AxNitDREJ3OCtZYTE5Q2JnRTRQYmJiNmRQbno1VXFsVEprVXpwNmVuOCs5Ly9adkxreWFTa3BNRHhGcEozcmJXREV4SVNkamtTU2tTS0ZCVWtJaVdJMisyK3hSZ1RhNjJ0RDlDd1lVUCsvdmUvVTc5K2ZhZWpBWkNTa3NLYmI3N0pSeDk5UkVaR0JzQmhZOHh3SU5icjlSNXhPSjZJT0VnRmlVZ0o0UEY0L3Mvdjk4Y2FZMjRIcUZ5NU12Mzc5K2VtbTI3Q21LTDN6M3o3OXUyTUhqMmFaY3VXQlE3OTExcjdURUpDd2l3MHZrVGtnbFQwUHFsRUpNK2FObTFhTVNNalk0aTF0amNRVktwVUtSNTc3REVlZXVnaHdzTENuSTUzUnF0V3JTSTJOcFp0MjdZRkRxM2srUGlTbFE3R0VoRUhxQ0FSS1licTE2OGZHaFlXMWh2NEIzQ3hNWWE3N3JxTDNyMTdjOGtsbHpnZDc2eGtaR1F3ZCs1Y0prNmN5UDc5K3dHdzFzNTB1VnpQZXIzZUhRN0hFNUZDb29KRXBIZ3hicmY3amhQalJLNEU4SGc4eE1URVVLOWVQYWV6blpkRGh3NHhkZXBVUHZqZ0E5TFMwZ0NPV1d2LzVmUDVSbXpjdVBHUTAvbEVwR0NwSUJFcEpqd2VUd05yN1NqZ1JvRExMNytjQVFNRzBMcDE2eUk1VHVSYy9lOS8vMlBzMkxGODg4MDNnVU9Kd0hQeDhmSHZjWHoxVnhFcGdVck9wNWhJQ2RXd1ljUExnb09EWHdLZUFGd1hYWFFSVHp6eEJCMDdkaVEwTk5UcGVBWEc2L1VTR3h2TGxpMWJNZzl4Zkh6SnN0TThURVNLS1JVa0lrVlVuVHAxd2lJaUl2b0J6d01STHBlTGR1M2EwYU5IRHlwVXFPQjB2RUxoOS91Smk0dmo5ZGRmNTQ4Ly9nREFHUFB2dExTMHA5ZXZYLytydy9GRUpCK3BJQkVwZWt4VVZGUTdZOHdJb0JaQWRIUTBNVEV4MUs1ZDIrRm96amh5NUFqVHBrMWordlRwK0h3K0FCOHdKaVFrNU5WVnExYWxPQnhQUlBLQkNoS1JJc1RqOGJpdHRhT0JWZ0ExYXRSZzRNQ0J0R2pSb2tTTkV6bFhpWW1KakI4L25nVUxGZ1FPN1FWZXFGMjc5dFRaczJkbk9CaE5STTZUUHVGRWlnQ1B4MVBGV3ZzcThBaGdJaUlpNk5HakIvZmRkeC9Cd2NFT3B5dDYxcTlmVDJ4c0xELysrR1BtSVd2dHdJU0VoRVZPNXBLQ0V4MGRIWkdXbHRhZTQ4VjZZNkF5Y0RFUTVHaXdvaU1EMkEvc0J0WUFTME5DUXVZVXB4WkVGU1FpRG1yZXZIbXAxTlRVZ2NDendFVkJRVUYwNk5DQkhqMTZFQkVSNFhTOElzM3Y5N05nd1FMR2p4L1BuajE3QW9jL3pjakllR3JkdW5YL2NUS2I1Si9vNk9oS1BwOXZpREdtSzFEYTZUekZ6QkZyN2J1aG9hRkRWNjFhdGVmTXB6dExCWW1JTTB4VVZOUUR4cGhoUUhXQWxpMWJNbURBQUdyV3JPbHNzbUxtMkxGalRKOCtuV25UcG5IczJER0FkT0QxdExTMGx6WnMyTERmNFhoeUhqd2V6NFBXMnNsQUdXTU16Wm8xbzFXclZseHp6VFZVcmx5WmlJZ0l0U0Nla0o2ZVRrcEtDcnQzNytiSEgzOWs2ZEtsckZ5NUVtc3R3Q0ZqVEErdjF6dlQ2WnlubzRKRXBKQjVQSjdvRStORW1nUFVybDJibUpnWW9xT2pIVTVXdk8zZHU1Y0pFeVlRRnhjSGdMVTJ5Umd6eEJnejJldjFwamtjVDg2T2NidmQvd0JlQkxqenpqdnAyYk1uVmFwVWNUWlZNWk9ZbU1pa1NaTXkvMDBZWTRaNHZkNlhLYUw3UmFrZ0VTa2tUWm8wK1V0R1JzWnJ3RU1BNWN1WHAxZXZYdHg3NzcwRUJha2JQTDlzMnJTSjJOaFkxcTVkR3ppMDJWb2JrNUNRTU4vSlhKSTNKN1pGbUFwMERnc0xzOE9HRFRPdFdyVnlPbGF4dG5UcFVnWU5HbVJUVTFNTk1EMDFOYlhieG8wYmZVN25PcFVLRXBFQ1ZyOSsvVEtob2FGUEcyUCtEcFFLRGc2bVU2ZE9QUDc0NDVRdFc5YnBlQ1dTdFpaRml4WXhkdXhZZHUzYUZUaThJQ01qSTJiZHVuVWJuY3dtcCtkMnUwY0RmNnRZc1NKang0N2xxcXV1Y2pwU2liQjU4MmI2OSs4ZldNOW5kSHg4L0VDbk01MUtCWWxJd1hGNVBKNHUxdHAvQWxVQmJyamhCdnIzNzg5Zi92SVhoNk5kR0h3K0h6Tm56bVRxMUtrY09YSUVqczlFbUh5aTZmcDNoK1BKS2FLaW91NHl4c3dyWDc2OG5UNTl1cWxhdGFyVGtVcVVYYnQyMGFWTEYzdmd3QUVEM0JVZkgvK1owNWxPcG9KRXBBQjRQSjZXSjhhSk5BYW9WNjhlTVRFeGVEd2VoNU5kbUpLU2tuampqVGVZTzNkdVlKQmZzclgySlovUDkzcFJiTHErRUozbzBsd0hYRHh1M0RoYXRHamhkS1FTYWZueTVmVHIxdzlnZjFCUVVLUFZxMWYvMStsTUFlcTRGc2xIRFJzMnZLSmF0V3B2V1d0SEFsVXJWcXpJVTA4OXhiUFBQc3ZsbDEvdWRMd0xWcWxTcFdqVnFoV3RXN2RtKy9idDdOcTFLOXdZYzB0d2NIQ25TcFVxN2RpOWU3ZW1DVHVzY3VYS000R0duVHQzNXY3NzczYzZUb2xWdlhwMURoOCt6SVlORzBwWmE2OU1URXdzTWpOdjFFSWlrZytpbzZNajB0UFRuN1BXRGdCQ1EwTkQ2ZHk1TTQ4KytpaWxTMnZwaEtMRVdzdVNKVXNZTTJZTS8vMXY1cGZEYjYyMUF4SVNFdFk1bWUxQ0ZSa1oyY1RsY3YxUXZYcDFQdnp3d3hLOWFXUlI0UFA1Nk5peEl6dDI3TUJhMnlRaElXR04wNWxBTFNRaTU2VkRodzVCNGVIaDNmeCsvMXpnRmlEbzVwdHZadFNvVWZ6MXIzOGxKQ1RFNlloeUNtTU1OV3ZXcEgzNzlrUkVSTEJod3daOFB0OFZ4cGdlbFN0WHJsYWpSbzBmZHU3Y2VkanBuQmVTcWxXclRnVHE5ZS9mbi9yMTZ6c2RwOFFMQ2dvaVBEeWNwVXVYNG5LNUtpVW1KczV5T2hPb2hVVGtuTG5kN3I4Q280R0dBUFhyMXljbUpvWkdqUnBsTzNmVnFsVTBiZHEweU81SDgvMzMzeE1kSFUxUVVCRFcybHh6N3RxMWk5d0dHdTdaczRlTEw3NDQ4OXR0U2tvSzZlbnBoYjR6OGRtKzF3Y09IR0RTcEVuTW1UTUh2OThQY05BWTg4K3laY3VPV2J4NDhiRUNEU3RFUmtaR3VseXVoRXFWS2pGdjNqd1Y4WVVrTFMyTnUrNjZpNzE3OTJLdGpTd0tyWU11cHdPSUZEZVJrWkYxUFI3UFhHQVIwUEN5eXk3ajVaZGZadHEwYVRrV0l3QzllL2NPWE95QTQ0TXMvL1d2ZndWMnJqMW4rVFZJdG0vZnZvRlpLSFR2M3AyZmZ2b3AyemtaR1JtMGJkczIxK2Q0NFlVWCtPYWJiekp2di9mZWUweWZQdjJzY3ZqOWZxWk1tWEplNzh2WnZ0Zmx5NWRuMEtCQmZQamhoelJ2M2h5Z3JMWDJ0WlNVbE0wZWo2Y0QrdUpXb0Z3dVYxK0F6cDA3cXhncFJDRWhJWFR1M0JrQVkwdy9oK01BK29jbWttY05HalM0T0NRazVBV2dEeEFTSGg1TzE2NWRlZi85OTdPY3QyVEprbXlQOVhnOC9QRERENWtMb0tXbHBkR3JWeTlDUWtLNCtlYWJpWTJOemZFMWp4NDlpdGZyelRXVHgrUEo5ZjRmZnZpQnA1NTZLdk41Z29LQ3N2VE5MMW15aEFNSERsQytmSGs4SGcrTEZ5K21iTm15eko4L244bVRKL1BCQng5UXFsU3B6UE16TWpKbzJyUnBqcSszWWNNR1hubmxGVDc0NEFOY0xoY0hEeDZrYmR1MmhJZUhFeFlXbHVYY2VmUG01ZnI3K0h3K21qZHZucG5sVk5kZmYzMlcyd1h4WGk5ZnZwelJvMGZ6NjYrL0J1NzY3c1Q0a2lMUnoxNlN0RzdkT2pnbEpXVzN5K1dxdUdqUkl1M2ZWTWhTVWxKbzA2WU5mci8vOTlxMWExZDJlc2RzYlFJZ2NnYXRXN2NPUG5qd1lIZHI3VXRBUllBNzdyaURKNTk4a2txVktqRjU4dVRNaTNSZVd5eENRa0lZTVdJRXc0Y1A1NDQ3N3VEZWUrL044YnlUbisvVWkzRnV4K3ZVcWNQVXFWTnAyclFwUzVZc1lkKytmVHo0NElOTW5UcVZzbVhMY3ZUb1VhcFdyWXJQNTZOTm16YlpDb3piYnJ1TmhRc1hzbURCQXU2NTU1NDgvVDRUSjA2a2YvLytlTDFlZHU3Y3ljOC8vMHg2ZWpyang0K25idDI2QUV5Wk1vWDE2OWRuZVp6ZjcyZjM3dDI1ZGdPZDZ0Q2hRd1grWHJkbzBZTG82R2ptekpuRHBFbVRTRWxKYVdtTVdlM3hlTjVMVDA5L2J0MjZkVHZ6OU1KeVJzbkp5ZGNhWXlwR1JrYXFHSEZBUkVRRWpSbzFJaUVoNFpKdDI3WmRDeXh6TW84S0VwSFRjTHZkdDZha3BNUUNWd00wYXRTSW1KaVkwdzY4MjdKbEM5MjdkODkyL0s5Ly9Tc0FIMzc0SVhmY2NRZGVyNWZodzRmbk9VdHVyUUU1SFEvdysvME1IVHFVN3QyN1U3MTZkWll2WDg3a3laT1pObTNhYVYvcjFWZGZKVHc4UE1jaTZPUmozYnAxbzFxMWFnUUhCOU9zV1RNNmQrNmMyVUl4Y3VSSWhnd1p3cFFwVTRpUGorZlRUei9OOXJxSER4K21iZHUyMllvaXY5OVBSc2FmWDlaY0xsZU9ZMElLNnIwT0RnNm1ZOGVPM0hiYmJVeVpNb1ZaczJhUmtaSHhjRkJRMEgwZWoyYzRNTkxyOVI3Sjh4Tktqb3d4OXdCb2FYam50R3JWaW9TRWhNRGZRZ1dKU0ZIamRydXZBbUtCMndDcVZLbEMvLzc5dWZIR0c4ODRXTEpldlhyWmlnU1B4OE0zMzN5VDQ1NDFqUnMzNXVLTEw4Njh2WC8vZnRhc3laL2VnUmRlZUlGZmZ2bUZaczJhTVg3OGVKS1NrdmoxMTErWk0yY09kOTk5ZDY2UEN3OFBCN0lXUVh2MjdPR0JCeDdnMjIrL3pYTHVnQUVEMkx4NU0zZmVlU2RYWEhFRk45NTRJN2ZkZGh0WFgzMDFQLzc0STkyNmRlUFFvVU9NR3pjdXp3TmNBd1ZGd1BEaHc3bnh4aHV6blZmUTczVkVSQVFEQnc2a2ZmdjJqQmt6aHFWTGw1YTIxZzQxeGp6aGRyc0h4Y2ZIZndENGMzMENPWk8yb0lMRVNhMWF0V0xzMkxGWWErOENZcHpNb29KRTVDUk5temF0bUo2ZS9pTFFDd2dxWGJvMGp6MzJHQTg5OU5CWnJZMndjK2RPZ29LQ3FGeTU4aG5QallpSTRPdXZ2ODY4ZmVyRitIeGNkOTExWEhIRkZaUXVYWnIxNjlmVHRXdFg3ci8vZm1iTW1KRmpRVEpuemh3bVRKaEFjbkp5dGxhTEgzLzhrY3N1dXl6Ylk0WVBIODdSbzBkNThNRUhlZWFaWjZoZXZUb0EyN2R2Wjh1V0xmajlmdExUMDFtN2RpMVZxbFRKTnFZa0o3bU5JY2xKWWJ6WE5XclVZUFRvMGZ6d3d3L0V4c2F5ZGV2V2FzQU10OXZkOThUNGtoVjVlaUxKRkJrWldSNm9VNkZDQldyVXFPRjBuQXRXalJvMXVQamlpOW0vZjM4ZGo4ZFR6dXYxSmp1VlJRV0pDSms3akQ2Wm5wNytENkM4TVlhNzc3NmIzcjE3VTdGaXhUTSsvdFFMVzF4Y0hMdDI3V0xvMEtGbmZHeEtTZ28zM1hSVGx0dW55cW5ySkRCcnBFV0xGZ1FIWi8yblBIYnNXQ0lqSTduMTFsdUI0d05TWDMzMVZVYU1HQUVjNzVMSmFkWkorL2J0YWQrK2ZZN2pNejc1NUJQKytPTVB0bXpaUXIxNjlUS1BoNGFHOHVxcnI5SytmWHVxVjYvT3lwVXJtVEZqQmp0MzdxUmJ0MjdjZnZ2dC9PYy8vMkhDaEFuRXhzYlN0bTFibm43NjZUTytMN2twNlBmNmRKbzJiY29ISDN6QTNMbHplZU9OTjlpL2YzKzBNZVo3dDlzOXkxbzdLQ0VoWWZ0WlBXRWhzaWZXekQ4ZFU0anowb09DZ3E2eDFsS3JWcTNDZWtuSmdUR0dXclZxNGZWNk1jWmNBeXgzS29zS0VyblFtYWlvcUxiR21KRkFYVGplNUI4VEU1UGxvbnNtZ2VtdWdRdDVwMDZkYU51MkxUdDM3anpqa3ZGNStkWithcmRFWW1JaVR6LzlOSnMyYmFKUm8wYU1HalVxczV2bFpLY1dNb0hiRlN0V1pOYXN2SytGdEdEQkF0YXNXY1BJa1NONS92bm42ZHUzYjJZeis5ZGZmODFYWDMxRjI3WnRlZkxKSjduaGhodDQ0SUVIOEhnOERCOCtuSkNRRUZxMmJNbTRjZVBZdVhQbldSY0JweXJvOS9wTVhDNFg3ZHExNCthYmIrYnR0OTltNXN5WnBLV2xQV0NNdWNmdGRzZW1wcVlPMjdoeDQ2R3pmdUlMVDBPQTJyVnJPNTNqZ2xlN2RtMjhYaS9XMm9ZNFdKQm9IUklwMGhvMmJGaXRRNGNPQmJLaXNOdnRidWgydTc4Mnhzd0Q2bGFyVm8zWTJGZ21UNTU4VnNWSVRpSWlJdWpZc1NPLy9mWmJ2bVE5MmJwMTYramJ0eS9QUFBNTWNIejloZ0VEQnVSNG9WK3laQWxMbGl6SnZJZ0hibi84OGNkNWZyMnZ2LzZhb1VPSDh0eHp6OUd5WlV0ZWYvMTF4bzRkeTVkZmZna2MvMTBmZnZoaG9xS2k2TjI3Ti9mY2N3OHRXN1lrT0RpWWE2KzlsZ1VMRm5EcnJiY3lkT2hRTHIvODhuemZUcjRnMyt2VEtWT21EUDM2OVdQT25EbUI4UzNod09Dd3NMQ2YzVzczbzVUd3oxZVB4MU9kODFzNm9nRlFaRnRJRmkxYXhJUUpFN0lkYjlldVhaWjFickRDMzRvQUFDQUFTVVJCVkU3bnhMbzJSVjZnS1BUNy9RMmN6S0VXRWluU2dvT0RuOSs2ZGVzOUhvL25FNy9mUDZkY3VYS0xGeTllbkg0K3p4a2RIVjBwTFMzdFplQnh3RldtVEJtZWVPSUo3ci8vL256ZFE2TjM3OTU1T3UvVWJvU2NCbU1DSER0MmpMZmVlb3R2dnZtR2tTTkhabjZJWEh2dHRmajlmcnAxNjBaTVRBelIwZEhubFR2d1lYdjQ4R0ZlZWVVVlZxOWV6YkJod3pKYlJDcFZxc1RycjcvT0UwODhRZDI2ZFltT2ppWTZPaHFmejhmbXpadlp1SEVqRjExMEVVbEpTZHh3d3czY2ZQUE5KQ1VsOFovL0ZOeitkZm45WHArTnl5Ky9uT0hEaHhNZkgwOXNiQ3cvL2ZSVFplQnR0OXZkNThUNGtxWG4vU0pGa0xYMlRiZmJYYzlhT3dlWWs1Q1FzSXF6R09CcnJhMExGTW54STlaYXBreVprcm1PejhtMmI5L09xYjFmdDkxMlc0N1A0L1A1Y3J4djZOQ2hORzNhTkgvQzVvUEF1QzlqVEYwbmM2Z2drU0xQR0ZQSld0dlRHTk16T1RrNXllMTJ6elBHekVsT1RsNjRkZXZXMUx3K1QrdldyY09UazVQN3A2V2xEUWJLQnByZWUvYnNtV1hteGJuSWJZMFFPTjY5RWhRVWhNdVY4eGZtVTdzUlRwV2VuczRubjN6Q08rKzhRNU1tVFpneFl3WVhYWFJSbG5OYXRtekpYLzd5RjRZTUdjSzc3NzdMMDA4L3pVVVhYY1N1WGJzNGVQQWdCdzRjQUk2dkJiSi8vMzc4ZmovUFBQTU1LMWFzSUNrcENUZysxVFVwS1lsbm4zMlcyclZyTTNic1dLNjU1aHBlZU9HRmJCc0VWcWxTaFprelp4SVJFY0Y3NzczSHdvVUxTVXhNNU9xcnI2Wmp4NDRrSnljemMrWk10bXpaZ3R2dHBsV3JWbHgzM1hXWmp3OE1kRTFMU3dQK0hBOFQrSDlhV2xxMk1TNkJZckVnMyt2ejRYYTdtVDU5T3A5Ly9qbXZ2LzQ2di8vK3U5c1lzOFR0ZG45c2pIbmE2L1Z1SzVBWFBndE5talJoeElnUjNIREREWm5IRmk5ZXpQUFBQODkzMzMxM3RrOW5nSnJHbUJnZ3h1MTI3d0krZHJsY2M2NjQ0b3BsZVZoa3F6eFFKTmNmK2Z6eno2bFZxeGFSa1pIODl0dHZQUGJZWTFudVA3bW9CYktzVUh5eTVzMmJNMy8rL0FMTG1WOU8raHVVZHpLSENoSXBWb3d4RllCSHJiV1BSa1JFcEVSRlJjVVpZK1lZWTc0OHpib1FKaW9xcXYzQmd3ZEhHR091QUdqV3JCa0RCdzdNbC83clRwMDY4ZmUvL3gwNHZ1NUZ3T0RCZy9ucXE2OHd4dEMyYmR0Y3B3dC85dGxuV1c0ZlBYcVVzTEF3ZnZ2dE4wSkRRM0c1WENRbkovUGFhNi9sdWpROUhQK20rYzQ3NzdCdzRVSXFWS2pBdW5YcitPeXp6N2owMGt1NTlOSkxlZW1sbDZoWXNTSVZLMWJra2tzdUFlRHBwNTltMmJKbE5HclVpRktsU3JGa3lSTHExS2xEVEV3TU0yYk00Sk5QUG1IS2xDblpYaXNqSTRPTWpBeHExNjVOLy83OWFkcTBLVmRlZVdXV1FxQlZxMVljUEhpUVpjdVdzWERoUW9ZTkc4WnJyNzFHNjlhdGVmLzk5eGt6Wmt6bXVhYzJiWi82Z1EvZzlYb0wvTDArWHk2WGk3WnQyOUttVFJ2ZWZmZGQzbnZ2UFh3K1h6dHI3WjF1dDN1c01lWlZKMmN4M0g3Nzdiejk5dHVaQlltMWxqZmZmSk1ISG5nZ1A1NitLdERINy9mMzJiWnQyejYzMnowWG1KT2FtdnJ0eG8wYmMxcTN2eHlRcmJoMjJvRURCM2publhkNDg4MDNtVDU5T3BzMmJjcFNjSGc4SHI3Kyt1dDhhVjByS2s3Nkc1UnpNb2VXanBjaXplMTJUd0o2NU9IVUk4QjhhKzJjME5EUXoxZXRXcFVDMExoeDR5aS8zLzhXNEFHb1diTW1Bd2NPNU5wcnJ5MlVqZTZzdFZocnMzMWpiOW15WmE3ZlNMdDE2OGFHRFJzSUN3dmp3UWNmcEdmUG5yaysvNVFwVStqV3JkczU1d3UwVWdTV2lBOTAxK1RVd21DdHpidy84TjdsMWhLUms0TUhEeEllSGw1Zys1VVU5SHQ5TG5idjNzMzQ4ZU16eDlzQWg0R1krUGo0dHlqazlVdXN0WGJIamgyMGI5K2U4ZVBIMDZ4Wk14WXZYc3lRSVVQNDdMUFBpSWlJT0t0Wk5tNjMrMHVPNzNCOUpnZU1NWitlNkhMOUtyQmhvZHZ0M2d0Y3VuRGh3dk51b2N4UE0yYk1ZUExreVZTc1dKSGs1R1JtelpwRnBVcVZNdTgvZFd1Q2dPYk5tMmViRm4vcVFPdWRPM2ZtMnhwRCtTa3BLU253SldCdmZIeDhwVE9kWDFDS2RVSGlkcnNIRzJPYU9KMURDbzYxdGhGUTh4d2VHZ2ZNTWNhTXNkYVdBM2owMFVmcDJiTm50aW15SWdWdDdkcTFQUDc0NHljZnNpZis4K2Z5YzdiYjFscS9NU2J6UG11dFBmbTJNY2FlbU5wNzZtMC9ZTDFlYjEwNHZsamVuajE3bUR4NU1nODk5QkN0VzdmT1hPM1c0L0hFNTViaGxOZTMxdHByVHJSWW5xMFBqVEZ6ckxVemdOQVZLMWJrNjlpdDgzWDA2RkhTMDlNWk5HZ1FmLzNyWDJuZnZuMlcyVmpKeWNtVUsvZG5ROEtFQ1JPNDZxcXJhTjY4T1N0V1pGMk81dFJqT1oxVEZBVDJrQUpTNCtQanMwL1hLeVRGL1pQNWxUeE1yWmNMa3pYRzJJeU1qRGRkTHRkVEFMTm16U0k4UEp3dVhicmthWEV1a2Z5d2N1VktSbzBhZGZLaEJJN1BNREZBNEd2MkdiOGNudHA0Y2VydFV6OExjL3RzN05hdEcvZmRkeDhUSjA0a01UR1JoeDU2Nk9TNzNlZjYrbWZCK3YxK1c0aExucHlWVXFWS01YdjJiRUpDUW1qZnZqMlEreGdSeVYvRnZTQUJ3QmlUODI1WlV1eFphM3VTdDJiaFZNQnJyVjBSRkJRMGJjMmFOVDhHN21qY3VQRlV2OTgvOHVqUm8zZE9uRGlSanovK21INzkrbkhMTGJjVVNyZE5jUmZZRVZqT3ptKy8vY2FvVWFOWXZqeHpXWWNkd05QeDhmRWZjYnlWNFdTbVE0Y09ybjM3OXBtREJ3K2FZOGVPbVVzdnZkU1ZtcHBxZkQ2ZlNVdExNMlhMbG5XbHA2ZWI5UFIwNC9QNVhHWEtsREVaR1JrbUl5UERwS1dsdVVxVkttWDhmcjlKVDA5MytmMStZNjAxWVdGaEpqMDkzV1d0TmNDdmNIeXMwYzAzMzh6VXFWUHAyN2R2bGpFY3hwaUcxbHBqclRWQlFVR3V3TTg1M1RiR2pBYnlNcVhyc0xWMkJmQjllSGo0bXl0V3JOZ0o0SGE3M3dBdVBYejRjSkZxSWZubGwxK0lqWTBsS2lxS2h4OSttTktsU3pOcDBxUmNaOUtjUEdqMXpqdnZ6UHc1SlNVbGN3UExRSmRvVG9zUkZnV0hEbVV1bStQWStDWW9JUVdKMSt1ZDYzUUdLUmh1dC92VzA5eWRBbnpHOGE2WkJia05hbDJ6WnMwV29HM2p4bzF2OHZ2OW8vYnMyWFBONE1HRG1UVnJGakV4TVRSbzRPalUrd0xsOS91Wk5Ha1NQWHYyUEt2eEhpZHIwNlpOam4zbVp5TTlQVDJ6cXl3MU5aVnZ2dmttMXcvNG5PemF0WXVGQ3hmeThNTVBuM09Hd3BLY25NeWJiNzdKUng5OUZCaHpjeGo0WjFoWTJPZ1ZLMVljemVWaHRqQzNmbS9YcmgxZmZ2bGx0cDJQdlY3dmhydytoOXZ0UHQzRmF4L3dpVEZtRHZCdGZIeDhXZzduSkhPaUlDbEtZMGpLbENsRDU4NmRxVldyRnJWcTFjcWNscngzNzk1czJ5azBhZkxuaUlHUkkwZlNva1VMQUw3NzdqdmVmUE5OTm0vZVRKMDZkWGpwcFplb1ZLblN5Y1Zwa1hMNDhPSEFqeXBJUk03Q0g4QThsOHMxNThDQkE0dk9adHJ2bWpWcnZtN2R1blZVU2tySzQ4RExHelpzdVBTUlJ4N2gxbHR2cFYrL2Zsa0dyamtwSXlPRHBrMmJVcVpNbVZ6UE9YVG9VT2FIWStEOEtsV3FBTWNIVXM2Wk00Y2FOV3JnOS91Wk9uVXFQWHBrSFJlOFo4OGVPbmZ1REJ6L01Bb0tDc3F5MG10T1UyUDM3dDNMSFhmY2NWYS95K3JWcS9INWZEejQ0SU9aZzRuMzc5L1BpeSsrZUZZRlNVUkVCTk9uVDZkSmt5YjV2ckJhZmtsUFQyZjI3Tm04K2VhYmdVWHFMUENPTWVaNXI5ZWI2SEM4TEFJdEV2azh3SGluTWVaanY5OC9wMDZkT3QvbG9jQktoaXdYd3lMaHNzc3VvMCtmUGdDWmErdWNiblpiUUlzV0xUaHk1QWhqeDQ3bHYvLzlMK1BIaitmV1cyL2xtV2VlWWNDQUFmVG8wZU8wVTlhZHBJSkVKSStzdFh1QWo0RTU1Y3FWVzNJK0M2T2RlT3hrajhjenkxbzdHUGpibDE5K0dmTE5OOS93OE1NUDA3VnIxMnhyYmpqbDFPWGlBd0lGeUtuaTR1TFlzV01Iano3NktOV3FWUU55bnpWVHFWS2x6S0tqYytmTzlPblRoMmJObW1VNTU5UUJlSmRkZGhtclY2L085cnBQUGZVVWYvenhCMisvL1hhT2VVTkRRM25wcFpmbzE2OGZyNzMyR3BkZGR0a1p4L0I0UEo0Y20vRlBYUThDamw4MFR2M21XcGlzdFh6MzNYZU1IajJhN2RzenQ3Slo0bks1QnF4WnN5YkJzV0FGendLL0FmOEc1c1RIeC8vQWlabERDUWw1K3JVUHdObnZKMVRRZnZubEY3Nzk5bHU4WGkvcjE2K25idDI2dlBQT082ZDlqTS9uNDlOUFAyWDY5T25jZi8vOURCbzBLTE03dUZhdFdvd2JONDdCZ3djelo4NGN1blhyUnNPR0RRdmpWOG16ay80R0I1ek1vWUpFaXJUMDlQUlg2dFdyOTJSK04yZWZXQXZpYVkvSE05bGFPOExuODdXYk1tVUtjK2ZPcFUrZlB0eHh4eDNuM01YaHBFV0xGbkh6elRkbmRxK2twNmZqY3JseUhTdXpZOGNPZHU3Y1NlUEdqYy9wOWI3Ly9udSsrZWFiWEl1UmdLdXZ2cHBKa3laUnZYcDFObTdjbUtjeEtZc1dMYUowNmRMczNMbVRTeTY1aExDd01OTFQwOW0rZlh2bStqRkhqaHpKc3VCYVlkdTZkU3VqUm8xaTFhcFZnVU8vQUUvRng4ZC9Rdlp4SWlXS01hYTcxK3Y5TCtmNGV4cGpmcmJXdHRtK2ZYdVdyZytuYmQrK25hU2tKRHAyN01pd1ljT3lMTngyYXF0ZVlJRy9oeDkrbUFZTkdqQmx5aFF1dmZUU2JNOTV5U1dYTUduU0pPTGk0bmp4eFJmNTE3LytWYVQyOE5teFl3Y0ExdHFmbmN5aGdrU0t0UFhyMS85di9mcjFCZmI4SjFiUGJCOFZGWFc5TVdiMDc3Ly9IdlhpaXkveTRZY2ZFaE1UUTFSVVZJRzk5cG1jVFpkR3dPZWZmODdMTDcrY2Vmdnc0Y1A0L1g3Mjd0MmJiWTBFZ05telo1T1dsc2JOTjkrY2VmN3c0Y05wM2JyMUdWOHJPVG1aVjE5OWxWdHV1U1hYSnUya3BDUnV1U1g3bUdScmJiYUxrTi92Wjg2Y09kU3NXWk8rZmZzU0docks4dVhMZWZIRkYzbisrZWU1L3ZycitlMjMzeGc0Y0NCTm16YWxUNTgrbENsVGhyNTkrNTR4YTM1TFNrcGkwcVJKZlBMSko0RldxQlJqek12Snljbmp6NlliMFNrTkdqUTQ3MVlscjllNzR6eGpiSURqTFJKRnlRMDMzSkJsSmR1QU45NTRJOXUyREt0WHJ5WTRPSmpwMDZmbjJQMzE0SU1QWnY0Y1dMU3ZiZHUyK1IvNlBHM2JkbndSWVpmTGxlY3hSQVZCQllrSWtKQ1FzS1JEaHc1TnRtM2I5akR3ejgyYk4xZnUxcTBiTjk1NEkvMzY5VHZqTHJJRkliY2xwM1Byc2psMjdCakp5Y2xaV25ZU0U0OFBYZGl5WlV1MmdtVC8vdjNFeGNVeGE5YXN6QzZlTysrOGs1bzFhNTR4bTkvdlovRGd3WVNGaGJGZ3dRSmlZbUpZdG13WmJkcTBvV3pac3BublZhaFFJVnMzejRnUkkzQzVYSmtycmdhMGFORWlzNXVtVTZkT2pCczNqb1VMRnpKOCtIRGM3dU96VWV2VXFjTy8vLzF2WnN5WXdZTVBQa2ozN3QxNTVKRkh6cGczdi9oOFBtYk5tc1dVS1ZNQy9lNStZOHliYVdscFE5YXZYNyszMElLVURPdmh6NHRoVVpmVEhsR0JvanEzc1RoT0ZNdm5JdkEzTU1ZVTNMZS9QQ2grYmRJaUJXVDI3TmtaOGZIeDc1UXFWZXBLNEZYZzJNS0ZDMm5mdmozanhvMHJjb1B2VGhVZUhrN2Z2bjJKalkzTlBMWnAweWJLbFN0M2NwZENwcmZlZW9zYmJyaUI1T1RqNDlpMmJObENlSGo0R1FzU2F5MnZ2dm9xR3pkdVpQVG8wY0R4eGFTV0xsMUt1M2J0bURkdlhxNXJZRmhyV2Jac1dlWXFvYW1wZnpZbStIdytRa05EMmJadEd4MDZkR0QzN3QzTW5Ea3pzeGdKQ0EwTjViSEhIdVB0dDk5bXlaSWw5TzdkTzlmWHl5L1dXaFl0V3NSOTk5M0gyTEZqT1h6NE1OYmFyNDB4a1Y2dnQ1ZUtrYk9Ya1pIeEl4UzlGcElMamJVMjgyOWdyZjN4REtjWEtCVWtJcWRZdm56NXdmajQrT2V0dGY4SHpFcExTK1BkZDkvbG5udnVPYm1KdmtpNjdiYmIyTFJwVSthR2VZc1hMK2J4eHgvbjIyKy9KU1BqejJFNDY5ZXY1K3V2djZaang0NDg5OXh6ekp3NWsxbXpacDF4VHhPLzM4OXJyNzNHMTE5L3pldXZ2NTQ1SmJKVXFWS01HaldLd1lNSE0yblNKQjUvL1BFY0x6VGZmZmNkcWFtcE5HdldqQzFidHZERUUwK1FuSnhNV2xvYWZyOC9zeUI2N3JubldMWnNHYmZkZGh2Tm16ZW5lZlBtZUR5ZXpKK2JOMi9PdmZmZXkvRGh3M244OGNjTGREMlpuMzc2aWU3ZHUvUDAwMCt6YytkT2dDM0dtRHNURWhKdU9adHBzcExWMnJWckR3QmJrNUtTVGg0TUxJVnMrL2J0N04rL0gyQ3JrL3NzZ2Jwc1JIS1ZrSkN3SGVnVUdSazUzaGd6T2lrcHFla3JyN3pDaHg5K21EbU9vU0Nkdk1oU1hvV0VoQkFSRWNHK2ZmdjQvZmZmK2Vtbm56SUhYYzZmUHovek9ROGRPc1NnUVlPb1Y2OGViNy85TnIxNjljTGxjakY0OE9CY256c2xKWVZCZ3dieHl5Ky9NR1hLRks2ODhzcHM1N1J1M1JxUHg4UElrU1BwMnJVcmNYRnhtY3RzKzN3K3hvd1pROWV1WFFrT0RxWkhqeDZFaG9ZeVpjb1VIbjMwVWVCNFlSTVVGRVN6WnMyeUxiSHQ4WGlZUDM5K3RnR3hIby9uck4rbnZQajk5OStaTUdFQ24zMzJXYUFGWnI4eDVrVmdvdGZyeldsZGpTTHRiUGFwS1VTZkFRT1dMbDFLbHk1ZG5NNXlRVnE2ZENrQXhwaFBIWTZpZ2tUa1ROYXVYZnM5ME56dGRuY3l4Z3o3K2VlZnEvWHExWXZycjcrZS92MzdaN1lTNUxlNHVMZ2NqK2MyaHVTTk45NWc4ZUxGR0dPb1ZxMGFmZnYycFV1WExwUXVYWnBISG5tRVo1OTlscFl0VzFLK2ZIbXV2ZmJhek1lbHBLU1FucDdPaUJFanN1enpjK3BBMVgzNzloRVNFc0w3Nzc5UHhZb1ZjODFkdG14WmhnNGRTdmZ1M1RPTEVXc3RMNy84TXFWS2xjclNDdlBvbzQ5aXJXWEhqaDJFaDRjWGlSMVVVMU5UbVRGakJ1Kzg4dzVIang0RlNMZld2aEVlSGo1MHhZb1ZTVTduSzBtc3RYT05NU3BJSEJRb1NLeTFqaTh3cWk0Ymtienh4OGZIdncvVU04WU1BWTRzV2JLRURoMDZNR3JVcUNLeGxrSzdkdTBZUEhnd3MyZlBadHk0Y2FTbnA5TzFhMWNBM0c0M3pabzFZK0RBZ1ZuR3dzeWZQNTlldlhveGVQQmc2dFNwaytYNXhvd1pRMUpTRWk2WEM1ZkxSZTNhdFJrN2R1eHBpNUdUQlFZQ0h6MTZsT2VlZTQ3NCtIaEdqaHhKVUZBUTFscVNrcEpJVDAvSDUvTXhiOTQ4UndZT244eGF5NElGQzJqWHJoMXZ2UEZHb0JqNTNCalRJQ0Vob2IrS2tmeFhybHk1NzRIZjE2NWRXeVQrRFYxb1VsSlNXTGR1SGNEdnRXdlgvdDdwUEdvaEVUa0xKNWFuZjZsUm8wWlRnNE9ELzVtUmtmSHcrKysvVDF4Y0hEMTY5S0I5Ky9ibnRadnd5U3M1bm1sVngrdXZ2NTUyN2RwbHJpcFp1WEpseXBVcng2dXZ2c3Jtelp0NTY2MjNzbVI1OXRsbjZkV3JGMTI2ZEdIR2pCbU1HVE9HdFd2WE1tSENoQnpYUk9qZXZUc2JOMjZrV2JObTV6eEdZOCtlUFR6eHhCT1VLVk9HcVZPblVybHk1Y3o3N3I3N2JvNGNPYjdhZjRVS0ZSZzZkR2ptZlNkMkhzMG1wNm5RTjkxMEV5Kzk5Tkk1NVF2NDhjY2ZpWTJOSlRERjNCaXpFUmpvOVhxL09xOG5sdE5hdkhoeHV0dnQvdFR2OXo4V0Z4ZVhaWnFzRkx6UFB2c3NNQ2J1MDhMY3VpQTNSYkZQTWMvY2JyY0ZpSStQTDlhL2h4UmZrWkdSVFl3eG80MHhMUUN1dU9LS3pDWFNDNHZmNytmZWUrOWwzcng1cEtTazhQcnJyL1BrazA5bTJTSTk0T2pSbzZ4Y3VUSnpkazNwMHFWem5iSVlHR2g2cGxWVm16ZHZ6dWVmZjA2RkNqbnZSTDl3NFVLdXYvNzZiSy9qOC9sSVRVM0ZXa3Zac21VZDJlaHd6NTQ5akI4Ly91UXAxcjliYTE4b1Y2N2NsUE5aRVZqeUxqSXlNdExsY2lWVXFsU0plZlBtNWZkeTlwSUxuOC9IM1hmZnpkNjllN0hXUmlZa0pLeHpPbE94dnBDcklKRWl3bmc4bnZ1c3RTT0FtZ0RYWG5zdEF3WU1vRmF0V3M0bWt4d2RQWHFVZDk5OWwvZmVleTh3OVRnTkdPdjMrMTg5TWZ0RENwSGI3WjRIM1BXUGYveUR1KysrMitrNEY0UzVjK2Z5OHNzdlk0eVo1L1Y2NzNFNkQyZ01pVWgrc0Y2dmQzWkVSTVJWeHBobmdVUGZmLzg5SFR0MlpQanc0Unc0b090YlVlSDMrNG1MaStQZWUrL2xyYmZlQ2hRam53Qlh4OGZIUDZWaXhCblcycGNCcGsyYmhzL25jenBPaWVmeitYajMzWGVCUDkvN29zRDVJZTNub1VxVktpOENKQ1ltRGozRHFTSUY3cmZmZmt0UFRFejhybHExYXUvNC9mN3lRTlRHalJ2Tnh4OS9UR2hvS0ZkZGRWV1JtRVZ5b1ZxN2RpMVBQLzAwczJmUDVzaVJJeGhqMXJwY3JrNWVyM2Q0WW1LaUJxdzZhUGZ1M2J1cVZLblNKRGs1K2NyVTFOUmN4eEJKL2hnN2RpemZmZmNkd09meDhmR3haenEvc0tpRlJDU2ZyVjY5ZW5kQ1FzSVRmci9mRFh4NzZOQWhSbzBheGYzMzM4L2l4WXNMZkZWUnlXcm56cDA4ODh3elBQNzQ0MnphdEFscjdSNXI3ZU8xYXRWcXZHYk5tc1ZPNTVQamdvS0NlZ0g3Wjh5WXdmTGx5NTJPVTJJdFg3NmM5OTkvSDJCL2VucDZUNmZ6bkt4WWo3M1FHQklwQmt4a1pPUmRMcGRySkZBSGp1OS9NWERnd0J3WEZwUDhjL2p3WWQ1KysyMW16cHdaNkFaSUJXSkxsU28xYlBueTVRY2RqaWM1Y0x2ZGJZRlB5NWN2YjZkUG4yNnFWcTNxZEtRU1pkZXVYWFRwMHNVZU9IREFBSGZGeDhkLzVuU21reFhyQzdrS0Vpa3U2dGV2SHhvYUd0ckhHUE1Qb0p3eGhudnV1WWZldlh2bk9qdEZ6bzNmNytmVFR6OWx3b1FKbVV2b0F4LzYvZjVCYTlldS9jM0JhSklIYnJkN05QQzNpaFVyTW1iTUdLNisrbXFuSTVVSW16WnRvbi8vL29GL0U2UGo0K01IT3AzcFZNVzZRMXRqU0tTNDJMZHZYOGJ1M2J0WFZLMWFkUXBRQm5ELzlOTlByamx6NXVCeXViajY2cXMxdmlRZnJGNjltcWVlZW9wUFB2a2tzTERaYXBmTDFkSHI5WTdldlh1M0Jxd1dBeFVxVlBnMk9EaTQ1dEdqUnh0OThjVVh0bTdkdXFhZ1ZrTytVQ3hkdXBSKy9mclpRNGNPR1dCNmFtcHF2MzM3OWptKzdzaXBpblhMZ2xwSXBMaHExS2hSL2FDZ29GamdGb0NxVmF2U3YzOS8yclJwNDhoNkhNWGRqaDA3R0R0MkxJc1hMdzRjMmdrTWlvK1Bud2tVM2QwUUpUZkc0L0c4WUswZENuREhIWGZRcTFjdnFsU3A0blN1WWlVeE1aR0pFeWZ5K2VlZkEyQ00rWWZYNjMwRktKSUQyWXIxSjU4S0VpbnVvcUtpYmpQR3hBSlhBVVJHUnZMM3YvK2RxNjY2eXVGa3hjUEJnd2VaTW1VS3MyYk5JajA5SGVBSU1DSTlQWDNrK3ZYckQ1L2g0VkxFZVR5ZUI2MjFrNEV5eGhpYU5XdkdkZGRkUjRNR0RhaGN1VElSRVJIbnRUSnlTWktlbms1S1NncTdkKzltdzRZTkxGdTJqSlVyVndZRzBSOHl4dlR3ZXIwem5jNTVPc1g2UXE2Q1JFb0NqOGNUWXEzdFlhMGRhb3lwQU1kMyt1M1RwdytYWG5xcDAvR0twSXlNREQ3KytHTW1UcHhJY25MbWp1blQwOVBUbjF1L2Z2My9uTXdtK1NzNk9ycFNXbHJhUDRCSGdOSU94eWx1amdEVFFrSkNYbHExYXRVZXA4T2NTYkcra0tzZ2taS2tRWU1HRjRlRWhQd0Q2QU1FaDRlSDg4Z2pqOUNsU3hmQ3c4T2RqbGRrZlAvOTk0d2VQWnBmZnZrbDg1REw1UnF3WnMyYUg1ek1KUVVyT2pvNklpMHRyVDF3SGRBWXFBeFVvSmlQaGN4SEdVQVNzQnRZQXl3TENRbVpzMnJWcW1LemEyR3h2cENySUpHU3FGR2pSbGNHQlFXTkJOb0NWS3BVaWI1OSszTExMYmZnY2wyNFN3ZjkrdXV2akI0OSt1UTFLcllEVDhmSHg4K21pUGFKaTBqZUZlc0x1UW9TS2NtaW9xTGFHR05HQXcwQXJybm1HbUppWW1qWXNLSER5UXBYY25JeWt5ZFBadmJzMllHZFNROFpZLzVadG16WjBZc1hMejdtZEQ0UnlSL0Yra0t1Z2tSS3VnNGRPZ1J0MjdidGNlQVY0RktBVzI2NWhiNTkrNWI0R1FkcGFXbDg5TkZIdlBYV1d4dzhlQkRBR21QZWRybGN6NjlldlhxMzAvbEVKSDhWNnd1NUNoSzVVSGc4bm5MVzJ1ZUF2d0dob2FHaGRPblNoVWNlZVlUU3BVdldPRDlyTGN1V0xXUDA2TkhzMkxFamNHeXh0WGJBMnJWcjF6b2NUMFFLU0xHK2tLc2drUXROa3laTmF2bjkvdUhXMnZzQUxybmtFcDU4OGtudXZQUE9FakcrNU9lZmYyYlVxRkg4OEVQbStOUnR4cGkvZTczZWVXaWNpRWlKVnF3djVDcEk1RUlWRlJYVjZzVDRFamZBLy8zZi94RVRFNFBiN1hZNDJibEpTa3JpalRmZVlONjhlWUZ4SXNuR21KZVRrNU5mMzdwMWE2clQrVVNrNEJYckM3a0tFcm5BdWR4dTk4UEFQNEVxQUczYXRLRi8vLzVjZnZubHppYkxJNS9QeHdjZmZNQ1VLVk00Y3VRSWdQL0VRbGhERWhJUzlqa2NUMFFLVWJHK2tLc2dFWUg2OWV1WENROFBmOFphKzNjZ1BDUWtoRTZkT3ZINDQ0OVRwa3dacCtQbHlGckxva1dMR0RkdUhEdDM3Z3djL3NybGNzV3NXYlBtUnllemlZZ3ppdldGWEFXSnlKODhIazkxWUppMXRoUEF4UmRmVEs5ZXZiam5ubnVLMU1aOW16ZHZKalkybG9TRWhNQ2hMUzZYYStDYU5Xdm1vM0VpSWhlc1luMGhWMEVpa3AzYjdXNEdqQUdpQWVyVXFjUEFnUU9Kam81Mk5OZStmZnVZTUdFQ2NYRnhXR3V4MWlZQkw3cGNya2xlcnpmTjBYQWk0cmhpZlNGWFFTS1NLK1B4ZURwWmE0Y0Jmd0c0N3JyckdEQmdBSVc5bGZ1eFk4ZVlNV01HMDZaTjQralJvd0Rwd0lTd3NMQ1hWcXhZa1ZTb1lVU2t5Q3JXRjNJVkpDS241L0Y0U2dNeDF0cEJRT21nb0NEdXYvOSt1bmZ2VGtSRVJJRyt0cldXQlFzV01HN2NPUGJzeWR6WEs4N2xjdjE5elpvMVd3cjB4VVdrMkNuV0YzSVZKQ0o1RXhVVlZkVVk4eXJIZDB3bElpS0NIajE2Y045OTl4WEk5dTBiTm13Z05qYVdEUnMyQkE3OWFLMGRrSkNRc0REZlgweEVTb1JpZlNGWFFTSnlkdHh1dHdjWXpmRWRVNmxac3lZREJ3N2sybXV2eFpqei8yZTBlL2R1eG84Zno1ZGZmaGs0dEE5NElTSWlZdXJpeFl2VHovc0ZSS1RFS3RZWGNoVWtJdWZFUkVWRnRYZTVYQ09zdFZjQU5HdldqSUVEQjFLN2R1MXplc0lqUjQ3dzdydnY4dDU3NytIeitRQjh3Rmhqekt0ZXJ6YzUvNktMU0VsVnJDL2tLa2hFemwzcjFxM0RVMUpTK2dIUEEyVmRMaGZ0MnJXalo4K2VYSHp4eFhsNkRyL2Z6K2VmZjg3cnI3L083Ny8vSGpnOHh4anpqTmZyM1ZaQTBVV2tCQ3JXRjNJVkpDTG5Mem82dWxKYVd0cExRRGZBVmFaTUdaNTQ0Z2s2ZHV4SVNFaElybzlMU0VnZ05qYVd6WnMzWng0Nk1VNWtTU0hFRnBFU3BsaGZ5RldRaU9RZnQ5dmRFQmdGdEFHb1ZxMGFBd1lNNFBycnI4OHl2bVRuenAyTUhUdVdSWXNXQlE3dEJwNnJYYnYyZTdObno4NG83TndpVWpJVTZ3dTVDaEtSZkdlaW9xTGFHbU5HQW5VQlBCNFBNVEV4Vkt0V2phbFRwekp6NWt6UzB0SUFqZ0d4cWFtcHd6WnUzSGpJeWRBaVV2d1Y2d3U1Q2hLUmdsRy9mdjNRc0xDdzNzQVFvUHlwOXh0alBnQUdlYjNlSFlVZVRrUktwR0o5SVZkQklsS3dQQjdQSmRiYUlVQXZJQWhZZFdLY3lBcUhvNG1JRkIxdXQ5c0dpaElSS1RpTkd6ZXVGeFVWZFJ2Z2NqcUxpSlJNK2I5RW80aVVPSDYvLzZjVEExdlZHaWtpQlVMZmRrUkVSTVJ4S2toRVJFVEVjU3BJUkVSRXhIRXFTRVJFUk1SeEtraEVSRVRFY1NwSVJFUkV4SEVxU0VSRVJNUnhLa2hFUkVURWNTcElSRVJFeEhFcVNFUkVSTVJ4S2toRVJFVEVjU3BJUkVSRXhIRXFTRVJFUk1SeEtraEVSRVRFY2NGT0J4Q1Jvc2RhYTNPN0s2ZUR4aGhUZ0hGRTVBS2dGaElSRVJGeG5Bb1NFUkVSY1p3S0VoRVJFWEdjQ2hJUnlkR0dEUnZ3ZUR6MDY5Y3YxL3Q4UHA4RHlVU2tKRkpCSWlLbmxaQ1FRRnhjbk5NeFJLU0VVMEVpSXFmMTZLT1BFaHNiUzFKU2t0TlJSS1FFVTBFaUlxZlZzV05IcnJqaUNvWU5HK1owRkJFcHdWU1FpTWhwR1dNWU1tUUl5NVl0WTlHaVJVN0hFWkVTU2dXSmlKeFJqUm8xNk4yN044T0dEU01sSmNYcE9DSlNBcWtnRVpFOGVlaWhoN2o4OHNzWk9YS2swMUZFcEFUUzB2RWlraWN1bDRzWHZzc1gwd0FBSUFCSlJFRlVYM3lSVHAwNlVhMWFOYWZqaUVnSm94WVNFY216bWpWcjBxTkhENlpObStaMEZCRXBZVlNRaU1oWmVmamhoNmxUcDQ3VE1VU2toQ25XTzNTNjNXNExFQjhmWDZ4L0Q1R2k1alM3L2VaSXUvMkt5UGxTQzRtSVpOR3dZVU1ORUJHUlFxZUNSRVN5cUZldlhxTFRHVVRrd3FPQ1JFU3ltRDE3ZG9iVEdVVGt3cU5wdnlLU2pkdnR2c2tZOC9YcHpySFczcGlRa0tDbFcwVWtYNmlGUkVTeWNibGNTNnkxcDl0Tjc0OXk1Y290S2JSQUlsTGlxU0FSa1d5OFhtK2FNV2JlYVU2WnQzang0dlJDQ3lRaUpaNEtFaEhKa1RGbVRtNzN1Vnl1WE84VEVUa1hLa2hFSkVmSnlja0xnWngyMGtzNWNPQ0F4bzZJU0w1U1FTSWlPZHE2ZFd1cXRUWXVoN3MrMjdwMWEycWhCeEtSRWswRmlZamtLcGR1RzNYWGlFaStVMEVpSXJreXhud0pIRG5wMEJGanpBS244b2hJeWFXQ1JFUnk1ZlY2andEekE3ZU5NVitjT0NZaWtxOVVrSWpJYWRuL1orL093NktxOXorQXY4K3dHU3J1YURjTHM3cit5cXZHR1RjU0gwR0YxTktTWE1MVTNISXJVN05jMHE1U2VoVU10eGE5WkZadVdTNmxZbDQzMU1xcnFBTXExNFh5bHBpSUtidUFNTVBNOS9jSHpseUdtWUVCQmc0TTc5Zno5TVNjOHozbmZLQ0plZk5kemhIQ05FUmpNQmc0WEVORVZZS0JoSWhLNWU3dXZzLzR0YWVuNTc3UzJoSVJWUlFEQ1JHVktqWTJOaHRBTklDOUowNmN1S3QwUFVUa25QZ3NHeUt5eDA1SmtvVFNSUkNSODJJZ0lhcEN2cjYrc1pJa2RWVzZEa2NRUWtDVzVTK1ZycU95aEJESDR1UGpBNVd1ZzRqTWNjaUdxQW81U3hoeEpwSWtCU2hkQXhGWllnOEpVVFhRYURSS2wwQUExR3ExMGlVUWtRM3NJU0VpSWlMRk1aQVFFUkdSNGhoSWlJaUlTSEVNSkVSRVJLUTRCaElpSWlKU0hBTUpFUkVSS1k2QmhJaUlpQlRIUUVKRVJFU0tZeUFoSWlJaXhUR1FFQkVSa2VJWVNJaUlpRWh4RENSRVJFU2tPQVlTSWlJaVVod0RDUkVSRVNtT2dZU0lpSWdVeDBCQ1JFUkVpbU1nSVNJaUlzVXhrQkFSRVpIaUdFaUlpSWhJY1F3a1JFUkVwRGdHRXFJNkxpWW1CcU5IajRaT3B3TUFSRWRIWTlDZ1FlalNwUXUrK3VxclVvOU5TRWlBV3ExR1hsNmUyZGRwYVdrWU5HZ1Fmdm5sbCtyNEZvaklDVENRRU5WaG1abVpXTHg0TWViUG53ODNOemZjdW5VTFlXRmhtRFp0R3Y3OTczOWorUERoRlRwdnMyYk5NR25TSkN4WXNBQUdnOEhCVlJPUk0ySWdJYXJEdG16WmdyLzk3VzlvMTY0ZEFDQTFOUlVHZ3dHOWV2V0NtNXNiNnRXclYrRno5Ky9mSDNsNWVUaDQ4S0NqeWlVaUo4WkFRdVNrakVNb0owNmN3SkFoUStEbjU0YzMzM3dUbVptWnBqWUhEaHhBVUZDUTZmV3JyNzRLQVBEejg0TmFyVFliaGlsNVhxMVdXK3IxVlNvVmV2ZnVqUU1IRGdBQS92enpUd3dlUEpnOUprUmtGUU1Ka1pQYnMyY1BvcUtpc0h2M2JxU21wbUw1OHVVQWdQVDBkQ1FuSitPcHA1NHl0ZjN5eXk4QkFDZFBub1JHbzZuMHRkdTNiNCtFaEFRQVFNdVdMZkhkZDk5QnBlS3ZIU0t5eE44TVJFNXV5cFFwYU5xMEtieTl2VEZtekJqOCtPT1BBSURidDI4REFGcTBhRkZsMTI3Um9nVXlNakpRV0ZoWVpkY2dJdWZBUUVMazVMeTl2VTFmdDJqUkFubDVlVEFZREJCQ0FBQWtTYXF5YXh2UGJid1dFWkV0RENSRVRpNG5KOGYwZFZKU0VyeTl2YUZTcWRDOGVYTUFRRnBhbXMxajNkM2RBUUQ1K2ZsV3oxZVcxTlJVZUhsNXdjM05yYnhsRTFFZHcwQkM1T1ErL3ZoajVPYm1JaWtwQ1JzMmJNREFnUU1CRlBXV2VIdDc0OUtsU3phUGJkT21EVHc5UFJFZEhRMEFLQ2dvd0taTm0reSs5cVZMbDlDK2ZYc0FRRXBLaW1uU0xCRlJTUXdrUkU2dVk4ZU9lUEhGRnpGcTFDajQrZm5odGRkZU0rMExEZzdHNGNPSGJSN3I0ZUdCSlV1V1lNZU9IUmcwYUJDbVRwMktaNTU1eHE3ckNpRVFFeE9ENE9CZ0FFQjhmRHo4L1B3cTk4MFFFZFZFc2l3TFdaWTVPRTAxbHZFOXFvUUxGeTRJV1paRmJtNnV6VGFwcWFtaVY2OWU0dXJWcXc2Ly9vRURCOFRnd1lPRlZxc1ZRZ2l4ZVBGaWNlN2NPWWRmcHp6NE80T281bUlQQ1ZFZDFxeFpNOHlmUHg4ZmZQQ0JRMWZDWkdSazROTlBQOFdTSlV0TTgwZm16NStQVHAwNk9ld2FST1JjWEpVdWdJaVVGUlFVWkhaek5FZG8wcVFKdnYvK2U0ZWVrNGljR3dNSmtaUHEwS0dEUTI1dVJrUlVIVGhrUTBSRVJJcGpJQ0VpSWlMRk1aQVFPYW1ZbUJpTUhqMGFPcDFPNlZKS2xaYVdoa0dEQnVHWFgzNVJ1aFFpVWhBRENaRVR5c3pNeE9MRml6Ri8vbnlIM3lYMSt2WHJHRHg0Y0psUCs3VlhzMmJOTUduU0pDeFlzSUJQQWlhcXd4aElpSnpRbGkxYjhMZS8vUTN0MnJWeitMbXpzckp3L2ZwMWg1NnpmLy8reU12THc4R0RCeDE2WGlLcVBSaElpR3FaaElRRXFOVnFuRGh4QWtPR0RJR2ZueC9lZlBOTlpHWm1tdG9jT0hEQXRKVFgySDd2M3IwSURnN0dzODgraTlPblQyUExsaTBJREF4RVVGQ1E2UW5BeHJaNWVYa1cxelAyaUl3Wk13WUE0T2ZuQjdWYWJXcW4xV29SRVJHQndNQkErUHY3NDkxMzN6VTk5MmI3OXUwSURBeEVkblkyQU9EY3VYUG8yYk1ua3BPVEFRQXFsUXE5ZS9mR2dRTUhBQUIvL3ZrbkJnOGV6QjRUb2pxRWdZU29sdHF6WncraW9xS3dlL2R1cEthbVl2bnk1UUNBOVBSMEpDY240Nm1ubmpKcmYvWHFWWHovL2ZmbzNyMDc1cytmajZTa0pPemJ0dzhCQVFGWXNXS0YzZGY5OHNzdkFRQW5UNTQwVzFhOGVQRmlYTGx5QmR1MmJVTjBkRFF5TWpJUUdSa0pBQmd5WkFnZWZmUlJyRisvSGdhREFSRVJFWGo5OWRmeDBFTVBtWTV2Mzc0OUVoSVNBQUF0VzdiRWQ5OTlCNVdLdjZLSTZnciszMDVVUzAyWk1nVk5temFGdDdjM3hvd1pZK3JsdUgzN05vQ2loK2NWTjN6NGNIaDZlbUxBZ0FGSVQwL0htREZqNE9ucGlXZWZmUlovL1BFSDlIcDloV3ZKeU1qQUR6LzhnTGx6NTZKbHk1Wm8zTGd4Um80Y2lTTkhqZ0FBSkVuQ2dnVUw4TjEzMytIamp6OUcvZnIxTVh6NGNMTnp0R2pSQWhrWkdRNjlZeXdSMVI2OE1ScFJMZVh0N1czNnVrV0xGc2pMeTRQQllJQVFSWTlxa1NUSnJIM2p4bzBCQUo2ZW5nQ0E1czJiQXloNmdCNkFTZ1dTVzdkdVFRaUIwTkJRaTMwNm5RNXVibTVvMjdZdCt2VHBnNisrK2dxZmZmYVpSWDNHMThiNmlhaHVZU0FocXFWeWNuSk00U0lwS1FuZTN0NVFxVlNtb0pHV2xvYUdEUnVXNjV6dTd1NEFnUHo4Zk5PNWpmTkFTdE8wYVZNQXdMNTkrOUNxVlN1cmJXN2N1SUhqeDQralQ1OCsyTEJoQTJSWk50dWZtcG9LTHk4dmg2OEtJcUxhZ1VNMlJMWFV4eDkvak56Y1hDUWxKV0hEaGcwWU9IQWdnS0xlRW05dmIxeTZkS25jNTJ6VHBnMDhQVDBSSFIwTkFDZ29LTUNtVFp2TTJuaDVlUUVvbXBocW5LVGFzbVZMeUxLTUR6LzhFSC8rK1NmMGVqMSsrZVVYbkQ1OUdnQmdNQmp3M252dllkaXdZVmk0Y0NGKytlVVhpMmZkWExwMENlM2J0d2NBcEtTazROVlhYeTEzL1VSVWV6R1FFTlZTSFR0MnhJc3Z2b2hSbzBiQno4OFByNzMybW1sZmNIQXdEaDgrWE81emVuaDRZTW1TSmRpeFl3Y0dEUnFFcVZPbjRwbG5uakZyNCtQamc1Q1FFRXlmUGgwdnZmU1NhWHQ0ZURoVUtoV0dEQm1DSGoxNllOR2lSYWJobHkrKytBSnBhV2tZUDM0ODZ0ZXZqK25UcDJQRmloWDQ4ODgvQVJRTjA4VEV4Q0E0T0JnQUVCOGZEejgvdjNMWFQwU2tDRm1XaFN6TEhIQ21Hc3Y0SG5Xa0N4Y3VDRm1XUlc1dXJzMDJxYW1wb2xldlh1THExYXNPdlhaVk9YRGdnQmc4ZUxEUWFyVkNDQ0VXTDE0c3pwMDc1L0RyOEhjR1VjM0ZIaElpSjlTc1dUUE1uejhmSDN6d1FZMWZ0WktSa1lGUFAvMFVTNVlzTWMwZm1UOS9QanAxNnFSd1pVUlVuVGlwbGNoSkJRVUZtVzZPVnBNMWFkTEVZajRKRWRVOURDUkV0VXlIRGgzTWJraEdST1FNT0dSRFJFUkVpbU1nSVNJaUlzVXhrQkFSRVpIaUdFaUlpSWhJY1F3a1JFUkVwRGdHRWlJaUlsSWNBd2tSRVJFcGpvR0VpSWlJRk1kQVFrUkVSSXBqSUNFaUlpTEZNWkFRRVJHUjRoaElpSWlJU0hFTUpFUkVSS1E0QmhJaUlpSlNIQU1KRVJFUktZNkJoSWlJaUJUSFFFSkVSRVNLYzFXNkFLSzZRSzFXSzEwQ0VWR054aDRTb2lva2hEaW1kQTFrVGdoeFd1a2FpTWdTZTBpSXFsQjhmSHlnMGpVNGdpekxBZ0RpNHVJa3BXc2hJdWZFSGhJaUlpSlNIQU1KRVJFUktZNkJoSWlJaUJUSFFFSkVSRVNLWXlBaElpSWl4VEdRRUJFUmtlSVlTSWlJaUVoeERDUkVSRVNrT0FZU0lpSWlVaHdEQ1JFUkVTbU9nWVNJaUlnVXgwQkNSRVJFaW1NZ0lTSWlJc1h4YWI5RVpLWmJ0MjVlT3AzdUtXdjdaRm51WHZ5MW01dmJwZGpZMk96cXFZeUluQmtEQ1JHWnljdkxjM0Z6Yy9zUmdKdVYzU2VMZmEzTHk4dHJXVTFsRVpHVDQ1QU5FWmxKU0VqSUFIQzRySFpDaUVQMzJ4SVJWUm9EQ1JGWkVFTHN0S09aUFcySWlPekNRRUpFRmxRcTFXNEErbEthNk4zYzNIWlhWejFFNVB3WVNJaklna2FqU1FWd3ZKUW14MDZmUHAxV1hmVVFrZk5qSUNFaXF5UkpzamtrVTlvK0lxS0tZQ0FoSWx1K0F5Q3NiQmNxbGVxNzZpNkdpSndiQXdrUldhWFJhRktFRVArMnN1dkVtVE5uYmxWN1FVVGsxQmhJaU1nbUcwTXpISzRoSW9kaklDRWltNFFRdTBwdWt5VEpZaHNSVVdVeGtCQ1JUZkh4OFVrQXpoYmJkRWFqMFZ4WHFoNGljbDRNSkVSVXF1TERObmJlTUkySXFOd1lTSWlvVkhxOTNoUkN1TnlYaUtvS0F3a1JsZXJjdVhPL0FrZ0FjQ0V1THU2cTB2VVFrWFBpMDM2SnlCNDdKVW15ZGs4U0lpS0hZQ0FocWtLK3ZyNnhraVIxVmJvT1J4QkNRSmJsTUtYcnFDd2h4TEg0K1BoQXBlc2dJbk1jc2lHcVFzNFNScHlKSkVrQlN0ZEFSSmJZUTBKVURUUWFqZElsRUFDMVdxMTBDVVJrQTN0SWlJaUlTSEVNSkVSRVJLUTRCaElpSWlKU0hBTUpFUkVSS1k2QmhJaUlpQlRIUUVKRVJFU0tZeUFoSWlJaXhUR1FFQkVSa2VJWVNJaUlpRWh4RENSRVJFU2tPQVlTSWlJaVVod0RDUkVSRVNtT2dZU0lpSWdVeDBCQ1JFUkVpbU1nSVNJaUlzVXhrQkFSRVpIaUdFaUlpSWhJY1F3a1JFUkVwRGdHRWlJaUlsSWNBd2tSRVJFcGpvR0VpSWlJRk1kQVFrUkVSSXBqSUNFaUlpTEZNWkFRRVJHUjRoaElpSWlJU0hFTUpFUkVSS1E0QmhJaVVseHNiQ3lFRUVxWFFVUUtZaUFocW1FU0V4TlJXRmhZYmRkYnVYS2wzVzMxZWowV0xsd0lnOEZndGowdkx3K0xGaTFDUVVGQmhXcVlPbldxMlRuVDA5T3hmUGx5YUxYYUNwMlBpR29mVjZVTElDSnpuM3p5Q2VyWHI0OGxTNWJnaHg5K3dMSmx5NnkydTNmdkhqUWFEWUNpUUJBYUdscnFlWk9UazNIMjdGbUw3WnMzYjhiTW1UTUJBTC84OGd0ZWYvMTFzLzA1T1RrNGVmSWtBT0RXclZ1SWpZMkZTcVd5T0VkQlFRRThQRHdzenQrclZ5K3oxOGVQSHkrMVRnQm8yTEFoRWhNVE1YMzZkQVFIQnlNeU10SnF1K0kvQXlJaXhjaXlMR1JaWmo4djFWakc5Mmg1Wkdkbml4ZGVlRUdzVzdldTFIYWRPM2N1MTNsNzlPaGgrdnIwNmRNaU1EQlFCQVlHQ2xtV1RWOWIwNzE3ZDlQWEowK2VGRk9tVERIYm41eWNMQUlEQTBWeWNyTFE2L1ZpN05peDRzNmRPNmI5eGI5L1d6OExXWlpGWVdHaDJiYTB0RFF4ZS9ac1VWQlFZUE43S3UvUGxyOHppR291OXBBUTFUQU5HelpFWkdRa0dqUm9VSzdqWnMyYWhULysrTVBtL3VMREtWMjZkRUZNVEF3QVFLMVdtNzR1emRpeFkzSHAwaVZJa2dSL2YzL2N1M2NQWjg2Y3dmdnZ2NCtSSTBmaUwzLzVDd0RnaFJkZXdJY2ZmbWl6WnljeE1SRVRKMDYwMk42N2QyOEF3RGZmZklQbm5uc09HbzBHNGVIaFpkWkZSTTZCZ1lTb0JucnNzY2ZLZll5dFlRMGpmMzkvdTg0VEZCUmtkZnNYWDN5QmhRc1hvbHUzYmdnS0NrSndjREFpSWlKdzVzd1o2UFY2SEQxNkZIZnYza1Z1Ymk2eXM3Tngvdng1ZE9yVXllSTg3ZHExc3hpMk1ZWWlGeGNYaS9hZE8zZEdreVpOVEs4ek1qS3NEajBSVWUzR1FFSlVneXhjdUJCSGpoeEJRVUVCenB3NUE2QW9TRmo3b0RaT0FqMTgrREErL2ZUVE1zK2RuNStQa0pBUUFNRGR1M2VoMSt0Tis0eTlFekV4TVdaelJnQ1lqZ0dLZWpmR2pSdUhQLy84RTMvNXkxL1F0MjlmUFBIRUUyamR1aldhTjIrT3BrMmJvbEdqUnRpelp3OCsvL3h6ckZtenhtb3R5Y25KY0hGeFFhdFdyY3FzMjh2TEM0Y09IYktvbFlpY0N3TUpVUTBTRmhhR3NMQXdkT25TeGJUTjFzVE55Wk1uQXdENjl1MExYMTlmSERwMENFT0hEaldGRjdWYWpXKy8vZGJVMjVLU2tvTEV4RVFFQkFRQWdLa0h3OS9mdjlRaG14MDdkZ0FvbWppYmxwYUdSeDU1QkVlT0hNRmYvL3BYZE83Y0daMDdkN1k0cG4vLy91alRwNC9wZGNrUUVSMGRqWnMzYnlJc0xLek1uMGwyZHJaWnIwMTJkbmFaeHhCUjdjTmx2MFMxMUxwMTYweGZlM2g0NFBMbHl4ZzllclRaUEpMMzNuc1BXVmxaMkx4NU0wYU9ISW5FeEVRQVFHRmhJYVpQbjI3WGRSSVNFckJnd1FMOCt1dXZhTml3b2FrSFJhMVdBeWdLUHYzNzl6ZjdKeUFnQUEwYk5qU2RJeVlteGl6MGhJYUc0dGl4WTBoT1RpN3orc1llRXVNL1hsNWVkdFZOUkxVTGUwaUlhcW0wdERTY08zY09mZnIwUVlNR0RSQVdGb2JEaHcvajRzV0x1SExsQ29DaUpiZjkrdldEcjY4dnRtelpZaG9pdVhQbkRwbzJiUW9BMEdxMUNBb0tRb3NXTGJCMTYxWUFRRlpXRmhvMWFnU2dhQ213cTZzck9uWHFoQUVEQnVEVlYxOUZUazRPWnN5WUFRQndkM2ZIL3YzN3pXcno4L01ydFhZdkx5OE1IejRjMTY1ZHcwTVBQZVM0SHdvUjFWb01KRVExbE1GZ3dPWExsMjN1Ly9YWFg3Rmh3d1lFQkFUZzdObXppSW1Kd1U4Ly9ZUjI3ZHBoNk5DaEFJQkpreWJCeThzTGE5ZXV4Ylp0MnpCMDZGQTg5TkJEdUhMbENwS1RrM0hwMGlXNHU3dWJ6ZEVZUG53NFhuNzVaZFBOMlJvM2Jvd0ZDeFlBQUNaTW1JQzR1RGhjdW5RSnYvLytPenAyN0ZqaDcyL3ExS2wydFNzNVpHTnRQZzBSMVg0TUpFUTFqUEh1cEdQSGprWFhybDNoNnVxS1c3ZHVtVTBBTlJnTStQSEhIL0hVVTA5aC8vNzkyTE5uRC9yMzc0OUpreWFoVWFOR1NFdExNOTI4TERRMEZQNysvbGkvZmoyR0RoMktMbDI2d05QVEV3TUhEc1NDQlF1ZzErdVJucDV1NmpHWk1XT0dxZmVqcE8rLy94NlptWm1ZUEhreXBreVpnazJiTnRuMVBaVzhPVnB4S1NrcGNIRnhzYmpabWxISlNhMUU1SndZU0locW1JU0VCRFJ1M0Joang0NUZRRUFBY25KeUVCSVNZdmFCYlRBWThNZ2pqeUE4UEJ3K1BqNTQvdm5uQVFDblRwM0M2NisvRHBWS2hYNzkrcG5hUC96d3d3Z0xDOE9jT1hPUW1abUpOOTU0QTh1WEw4Zmt5WlB4NVpkZllzS0VDY2pNekRUcmZSQkNRSy9YUTYvWHc4ZkhCd01HRE1DMzMzNkxmLzd6bi9EMjlrYkhqaDNSdG0xYjZIUTZ2UERDQ3phL245RFFVTHo5OXRzQWl1NHhZalIvL253Y1BIZ1FraVJoNE1DQmtDVEo2dkY3OSs0MWUzM3YzajE0ZUhqZzJyVnJjSGQzTDhkUGxvaW9pdkN1aTFUVFZlUk9yVUlVM2EyMW9nd0dnekFZREtXMnVYSGpodFh0ZXIxZTZIUTZVVkJRSVBMejgwMy82SFE2OGU5Ly8xdWtwcVphSEROanhneTd0dG1xVmEvWFcyd3ZmbGZaa3NhUEh5KzZkdTBxZXZic0tkYXVYV3ZYZFl6NE80T281ckwrSjBrdFlmekZFaGNYVjZ1L0QzSmV4dmNvbjdkU014aFhCdkYzQmxITncyVy9SRVJFcERnR0VpSWlJbEljQXdrUkVSRXBqb0dFaUlpSUZNZEFRa1JFUklwaklDRWlJaUxGTVpBUUVSR1I0aGhJaUlpSVNIRU1KRVJFUktRNEJoSWlJaUpTSEFNSkVSRVJLWTZCaElpSWlCVEhRRUpFUkVTS1l5QWhJaUlpeFRHUUVCRVJrZUlZU0lpSWlFaHhEQ1JFUkVTa09BWVNJaUlpVWh3RENSRVJFU21PZ1lTSWlJZ1V4MEJDUkVSRWltTWdJU0lpSXNVeGtCQVJFWkhpR0VpSWlJaEljUXdrUkVSRXBEZ0dFaUlpSWxLY3E5SUZFTlVGYXJWYTZSS0lpR28wOXBBUVZTRWh4REdsYXlCelFvalRTdGRBUkpiWVEwSlVoZUxqNHdPVnJzRVJaRmtXQUJBWEZ5Y3BYUXNST1NmMmtCQVJFWkhpR0VpSWlJaEljUXdrUkVSRXBEZ0dFaUlpSWxJY0F3a1JFUkVwam9HRWlJaUlGTWRBUWtSRVJJcGpJQ0VpSWlMRk1aQVFFUkdSNGhoSWlJaUlTSEVNSkVSRVJLUTRCaElpSWlKU0hBTUpFUkVSS1k1UCt5VWlNMnExK2tFQXJ4YmZKb1F3N3B0Ym92bFhHbzBtcFpwS0l5SW54a0JDUkdieTgvUFRQRHc4NWdCb1hIS2ZFR0pwc1plWkJRVUZLNnF2TWlKeVpoeXlJU0l6Rnk5ZTFFcVN0S2VzZGtLSTNSY3ZYdFJXUjAxRTVQd1lTSWpJZ3NGZzJGbFdHMG1TeW14RFJHUXZCaElpc3RDb1VhT0RBSEpLYVpMajVlVjFxTHJxSVNMbngwQkNSQmFPSFR1V0QyQmZLVTJpNzdjaEluSUlCaElpc3FxMElSa2hCSWRyaU1paEdFaUl5S3I4L1B6OUFLejFndHpUNi9YN3E3c2VJbkp1RENSRVpOWEZpeGR6QVB6THlxNS9YYmh3SWJlNjZ5RWk1OFpBUWtTbHNUWTB3K0VhSW5JNEJoSWlzc2xnTUVRRDBCWGJwSk1rS1ZxcGVvakllVEdRRUpGTjU4NmR5d1J3MlBoYUNIRklvOUZrS1ZnU0VUa3BCaElpS2xXSkZUVWNyaUdpS3NGQVFrU2xVcWxVdTR0OVhlWXQ1WW1JS29LQmhJaEtwZEZvVWdIRUFEaHkvMnNpSW9majAzNkpxRXozYjVJbWxLNkRpSndYQXdrUmxVcVc1U2NCTEJCQ1BDakw4ckc0dUxqTFN0ZEVqdVByNnhzclNWSlhwZXNneHhCQ0hJdVBqdzlVdW82SzRKQU5FZG1rVnF1SEFqZ3RoSGp3L3FiVHZyNitRNVNzaVJ5TFljUzVTSklVb0hRTkZjVWVFaUt5b0ZhcjNZUVE0VUtJbVFEUW8wY1BBTUNKRXljYVNKSzBYYTFXcndBd1Y2UFI2RW83RDlVZUdvMUc2Uktva3RScXRkSWxWQXA3U0lqSWpGcXRmbEFJY1FUQVRCY1hGOHlhTlF1clY2L0c2dFdyTVd2V0xMaTR1RUFJOFpZUTRraVhMbDFhS1YwdkVUa0hCaElpTXBGbHVhY1FJZzVBeitiTm15TXFLZ29qUm95QUpFbVFKQWtqUm94QVZGUVVtalZyQmdBOTlYcDl2RnF0OWxlNGJDSnlBZ3drUkFRQWtpekxNd0VjQmRCS2xtVnMzYm9WVHovOXRFWERwNTkrR2x1M2JvV3ZyeThBdEJKQ0hMdC9yRlM5SlJPUk0yRWdJYXJqZXZUbzBWQ1c1VzBBVmdCd0dUbHlKTmF1WFd2c0JiR3FlZlBtV0xkdUhVYU9IQWtBTGdCV3lMSzhyVWVQSGcycnAyb2ljallNSkVSMW1DekxUOTY3ZCs4MGdHR2VucDRJRHcvSHpKa3o0ZXBhOW54M1YxZFh6Snc1RStIaDRmRDA5QVNBWWZmdTNZdTl2MHlZaUtoY0dFaUk2aWpqa2w0QS8vZm9vNDlpMDZaTjZOdTNiN25QMDdkdlgyemN1QkdQUHZvb0FEd0pMZzBtb2dwZ0lDR3FZOVJxdFpzc3l5dUVFTjhDYUJBVUZJU05HemVpVFpzMkZUN25vNDgraW8wYk55SW9LQWdBakV1REk5VnF0WnVEeWlZaUo4ZEFRbFNIV0Z2U3UzVHBVdU9RUzZWNGVucGk2ZEtsWEJwTVJCWENRRUpVUjVTMnBOZFJ1RFNZaUNxS2dZVEkrZG05cE5kUnVEU1lpTXFMZ1lUSWlWVmtTYStqY0drd0VaVUhBd21SazZyTWtsNUg0ZEpnSXJJWEF3bVJFM0xVa2w1SDRkSmdJaW9MQXdtUkU2bUtKYjJPd3FYQlJGUWFCaElpSjFHVlMzb2RoVXVEaWNnV0JoSWlKMUFkUzNvZGhVdURpY2dhQmhLaTJxM2FsL1E2Q3BjR0UxRnhEQ1JFdFpTU1Mzb2RoVXVEaWNpSWdZU29GcW9KUzNvZGhVdURpUWhnSUNHcWRXcmFrbDVINGRKZ29ycU5nWVNvbHFqSlMzb2RoVXVEaWVvdUJoS2lXcUEyTE9sMUZDNE5KcXFiR0VpSWFyamF0S1RYVWJnMG1LanVZU0FocXJscTdaSmVSK0hTWUtLNmc0R0VxQVp5aGlXOWpzS2x3VVIxQXdNSlVRM2pURXQ2SGFVMkx3MFdkbEM2UnFLYWdJR0VxQWFwVFV0Nk16TXpxLzJhWEJwTWpxVEVlN2lrbkp3Y3BVdW9NUmhJaUdxQTZsN1NhekFZOE9tbm44SmdNRlQ0SEgzNjlJRmVyN2U2NytiTm05aTRjV09GejEwYUxnMytudzRkT2pUcDFxMmJsMUxYWDc5K1BYYnYzbTIyVFFpQnQ5OStHN0d4c1dVZWYvZnVYY3llUGJ0QzE2NHA3MkdEd1lDSWlBam9kRHJUdG9TRUJPemZ2Ny9NWS9WNlBRWVBIb3hidDI3Wlg3UVRxN3Q5d0VRMXhQMGx2ZDhBNk9uaTRvSVpNMllnTkRTMDBxdG85SG85dW5idGlnY2ZmQkFBY092V0xlemN1Uk0rUGo0d0dBejQvUFBQTVduU0pMTmovdnp6VCtOY0RlVG01c0xGeFFYMTZ0VXo3VDkwNkpCZDEvYnk4c0ttVFp2UXBVc1hQUG1rNDBkVmpFdURPM2JzaUZXclZrR3YxNzhGb0V1WExsMkduVGx6cHM3OGRuZHpjK3VtMCttK2wyWDVnQkJpWjJGaDRkNkVoSVNNNnJyK2hRc1hNSDc4ZUxOdEsxZXVSTE5temJCanh3NjBiZHNXTFZxME1PM1RhclZ3ZDNjM2UzM2t5Qkd6NDR1M3FRM3Y0ZlBuenlNaElRRnVidi9Mdzk3ZTNuanZ2ZmNRRkJSa2RhajFoUmRlQUFBVUZoWWlLeXZMNG5zQVlCSDA2Z0lHRWlJRjNWL1MreTJBVnMyYk4wZDRlTGpEVjlGRVIwZmordlhyR0R0MkxGcTNiZzBBcHI4cVZTcnpUdEtXTFZ1YWZtR1BIRGtTYjd6eEJycDM3MjdXeHMvUER5ZFBualRicGxhcnpUNW9qTWFORzJleFRhdlZRcVBSVlB3YnVzKzROUGlwcDU3QzdObXprWmFXWmx3YVBGU2owZnhjNlFzNFVKY3VYUkFSRVlIQXdFRFR0bVBIam1IQmdnWDQrZWRLbCtvQllKQWtTWVBjM053S1pWaytBbUNuRU9MNytQajRPNVU5dVRYYnRtM0RybDI3OE1jZmYrREdqUnR3ZFhYRjExOS9qWWlJQ0JRV0ZtTCsvUGxJU1VuQnZIbno4TzY3NzZKdDI3WUFpdDQ3UjQ0Y1FlUEdqVzJlMjFxYm12d2UzcjE3TndZT0hJaisvZnRidEJzNGNLRHA2d1lOR21ENzl1MEFnTnUzYjF0Y3YyUjlkUkVEQ1pFeUpGbVdad0JZRHNCRmxtVXNXN2FzeWxiUkhEbHlCTUhCd1hCeGNRRlE5SmVaU3FXeTJRdHovZnAxSkNjbm8zUG56dVc2aHFlbko1S1RrOUc4ZVhONGVIaWdzTEFRU1VsSmVPeXh4d0FBZVhsNTZObXpaK1cvb1dLTVM0UG56cDJMK1BoNDQ5TGdkK0xpNGxZQnFCRVRSZ2NNR0lBTkd6YVlBb2tRQWxGUlVYajU1WmNkZlNsWEFNOENlRmFTcEhXK3ZyNC9TcEswVXdpeEt6NCsvcWFqTHZMeXl5K2pRNGNPaUlxS3d1clZxM0hqeGcyTUhUc1crZm41cHYwQWtKNmVqZ1VMRm1ESWtDRUlDUW1wMURWcjRuczRQVDBkUjQ4ZXhUdnZ2SU5odzRiWmZSMmRUbGRxKytMRFAzVUpBd2xSTmV2Um8wZkRlL2Z1clFjd0RDajZLMjdhdEdsVnVvcG0zNzU5K09DREQweXZjM056WVRBWWNQdjJiWGg3ZTF1MDM3NTlPM1E2SFlLRGcwM3R3OFBERVJBUVlQWDgwNlpOZzd1N08wNmNPSUZGaXhaaHdZSUY2TldyRjY1ZHU0YTMzbm9MWGJ0MnhSdHZ2SUVHRFJwZzJyUnBEdi8rakV1RFAvcm9JMnpldk5tNE5MajdBdzg4TU9IRWlSTjNIWDdCY2hvL2ZqeGVldWtsbkRwMUN0MjdkOGZ4NDhlUm5KeU0wYU5IVitWbFZaSWtCUUFJa0NUcEkxbVdUMHFTdEZPdjErODhkKzdjdGNxZS9Qang0d2dNREVSSVNBaFdybHlKZnYzNlljU0lFUmJ0a3BLU0hQSUJXeFBmdzE5KytTVUFvSDc5K29pUGo4ZWlSWXRzMXI5aXhRcFRxSEZ6YzhPMzMzNXJzeTE3U0lpb1d0eTdkMjgzZ0VBQUNBOFByL0pWTlBuNStjakt5akxyMms1SlNRRUFKQ1ltV3Z3eXo4aklRSFIwTkxadDIyYnFIbi8rK2VkTG5XQWJHaHFLTld2VzRQRGh3d2dQRDRjc3l3Q0F4eDkvSER0MjdNRG16WnN4WXNRSVRKdzRFV01VZnlCb0FBQWdBRWxFUVZUR2pISHNOM2lmY1dsd2h3NGRNR2ZPSEtCb2FYQUxXWllEN2pjUk52NWQyajVISElOSEhua0UvZnIxdzRZTkc5Q3RXemRFUlVYaGxWZGVnWmRYMFh4VVdaYnYyRHJXdUN4WWtpUnI1L2VBL2Z5RUVINHFsZXBEV1piakFPeFVxVlE3S3pvcDlPalJvMWkvZmowMmJ0d0lIeDhmUkVaR1l1L2V2UUNBaHg5K0dHM2J0c1hreVpNUkdSbUpOV3ZXbUk2ek5yUlIxZ2R3VFh3UEp5VWw0ZURCZzZiamZYMTk3Wjczd1I0UzZ4aElpSnhjdlhyMU1HM2FORVJHUmlJcUtnb0FjT25TSlRScTFBaXhzYkVXUXlpZmZmWVpBZ01Ea1pXVmhkYXRXeU14TVJIMTZ0V3orY3Y4di8vOUwyYk9uSW4vKzcvL3c5YXRXeTNtQjdpN3UyUGN1SEVZTUdBQXdzUERjZkRnUVh6eXlTZlZjdXQ3SVlRa1NaSnhHWVZVNHQvRkp4OVVlVEVUSmt6QWtDRkRzSGJ0V3FTa3BPQ1ZWMTRwdnJ1NXJlT3E2T2NrSkVrU09wMU9HSWRBeWlNOVBkMDBwK1BtelpzSUNRbUJxNnVyNmEvK1ljT0c0ZHExYTVnOGVUS1NrcEpNeDVXY081U1dsb2JnNEdDeitSUnF0ZHJpZWpYeFBkeStmWHU4OGNZYldMNThPUUN3aDhRQkdFaUlxdGtERHp6d2duSElaczZjT2RVeVpOTy9mMzlFUkVRZ1BUMGRUWnMyeGJGanh6QisvSGhzM2JvVk0yZk9OSTNMWDdod0FZY09IY0xISDMrTTJiTm5ZL2p3NGZqMTExOUxuZXZRcGswYnZQdnV1NWc1YzZiWlg3OGxWMVFBUmQzOENRa0pWZkloVzFoWWlEVnIxbURMbGkzR1RkOXF0ZHJ4Rnk5ZUxNK05Ic3hDeTlDaFF5VUF1SFBuamdRQWQrL2VOUldlbjU4dkFVQkJRWUVFQUsxYnR6WjdyZFZxalcxekFjREh4d2ZCd2NINC9QUFBNVzNhTk5TdlgvOS9GNVdreGdDZzErdWw0djl1MEtDQjZYb2w5eGtNQmttU3BONEF0dG41dlowVlF2eGdNQmkrUDMvK2ZMeHhvN0Vub0R5YU5tMXFXdFliRWhLQ1hidDJZZENnUVhqMTFWZExQYzdhZTZJa2pVWURyVlpyc2IybXZZZWZlT0lKZUhsNW1RSkplWHRJakN0dGJPMnZpeGhJaUtyWi9Ua05MOHV5ZkJMQThzMmJON3RldkhnUjRlSGhWVGFwMWMzTkRWNWVYcmh6NXc1U1UxTng1Y29WckZpeEFyR3hzZGkvZnorZWYvNTVBRVUzYVpvN2R5N2F0V3VIRFJzMllNcVVLVkNwVkpnL2Y3N05jN3U0dUtCNzkrNVdWeTNzMzcvZjRxOU5hMzhCVjFacWFxcHhVaXNBRkFKNEp5NHVialhLUDZuVmJGakV1Q3JDSGxldlhpMnpUVWhJQ1A3MXIzOWg4T0RCWnRzMUdrMlcvU1granl6THBSMW5BSEFjUlN0dXZuUGtwTmFTY25OelVhOWVQWHoxMVZjQVlITTR3cDVWTnBtWm1lalRwNDlGYjBwdGVBOEhCd2ZqZ1FjZXNOaCs3OTQ5MC9ET3JsMjdzSFhyVnZ6d3d3K1lNV01HOXV6WmcvLzg1eitZUFh1MjZZK1N3NGNQWTgrZVBSZzBhSkRObXAwUkF3bVJNa1JjWE53cXRWcDlWZ2l4UFQ0K3ZsVm9hQ2dpSWlJY3Z1ejMwMDgveGJGanh5QkpFbHEzYm8xcDA2WmgxS2hSOFBUMHhKZ3hZekJ2M2p6NCsvdWpjZVBHZU9hWlowekhaV2RubzdDd0VCRVJFV2E5TjUwNmRYSm9mWlVWSHgrUE9YUG1JQzB0RFFCU0pFa2FWdE9XL1JvWi85b3VmczhLQjlNQk9DSkowazZEd2JDN3FwYjluajU5R3J0MjdVSnFhaXFTazVNeFpzd1laR1ZsV1YwaTZ3aTE1VDJja1pGaE5xL0V5RGdFazV1Ymk3VnIxK0w3NzcvSE45OThneGt6Wm1EUW9FRzRlUEVpZHU3Y2llSERoMlB5NU1tWU9YTW0zbm5uSFRScjFndzlldlNva2xwcklnWVNJZ1ZwTkpxZjFXcTFMSVQ0SmkwdHJlZHJyNzJHR1RObVlNU0lFUTRiMWdnSkNVR1BIajN3eEJOUFlQWHExU2dzTERSMXJjdXlqTzdkdStPdHQ5N0NSeDk5WkJwRzJMOS9QMWF2WG8wbFM1Ymc4Y2NmTnp2ZnFsV3JrSjZlRHBWS1pYRVBpT29raE1EV3JWdXhhdFVxNHowcGZuUnhjUmxlbDI2TWRsK0JKRW4vTWhnTU80VVFlOCtkTzFmbDkwUHYxS2tUL3ZyWHY4TEx5d3REaGd6Qjl1M2JNV3pZTUd6WXNBRkFVUTlKYVhNa3lzdFozc1BidDI5SFlHQWc2dGV2RHpjM04yUm5aOFBMeXd0ejU4NkZKRWxJU2tyQ3hZc1g4ZGhqajJIcDBxWFl0MjhmQXdrUlZSK05ScE9pVnF2N0FGaG1NQmplV3JGaUJSSVNFdkQzdi8vZCtDQzVTbW5WcWhVYU5XcUVKVXVXNFBMbHkvanNzOC9NL2xxY04yOGVwa3laZ2xHalJtSHo1czFZdFdvVnpwMDdoMDgrK2NRMENhKzRpUk1uNHVMRmkramV2YnNwTk5tYWhHZHRSVVZRVUJEZWYvLzlTbjFQZVhsNWVQLzk5MDAzd0JKQ1JLcFVxbmxuenB5cFU0UHZPcDB1MXN2THEwVjFMMjMyOFBDQWg0ZmxBaCs5WG8vOC9IelVxMWNQU1VsSlVLbFVwbnVUR0ZWa2xVMXRlUThiREFhcmMwT01jMEw2OXUxcjZpVWJPblFvWG56eFJSU2ZWQ3lFd091dnZ3NVhWMWUwYjk4ZTdkdTNMKzNIUWpXSkxNdENsdVVhY2VNaklrZFFxOVZEWlZtK0s4dXllT21sbDhSdnYvMW16OE5pcmRMcjlXTFFvRUZDQ0NHeXNyTEVraVZMUkdabXB0VzJlWGw1SWlZbVJnZ2hSR1ptcHRCcXRUYlBxOVZxUlg1K2ZvWHJxcXpmZnZ0TmhJU0VpUHYvLzkrdDZRL1hzK2Q3VXJJKzQrL1JpdnJzczgrRUVFSnMyclJKWExseVJYejk5ZGZpMTE5L0ZmLzR4ei9FeUpFanhkcTFhOHQxdm95TURGTTl0ZUU5L05aYmI1bStuanAxcXRVMjA2Wk5jOGkxeWxMYlB4T3JmdDFkRlRMKzRPUGk0bXIxOTBGVW5DekxUd0xZQ2VCSlQwOVBMRnk0c01ZKzhiZTZIVDU4R0dGaFljakx5d09BeTVJa2hXZzBtaXRLMTFVYUljb09IRkoxcklHMndmaDcxQkczOHlkbEdTZmIxdGJQUkQ3dGw2aUdpWXVMdS96QUF3OTBBL0J0WGw0ZTVzeVpnNVVyVjZLd3NGRHAwaFJUV0ZpSUZTdFdZTTZjT2NZdzhtMUJRVUhYbWg1R2lNaCtEQ1JFTmRDSkV5ZnV4c1hGdlF4Z0pvREN6WnMzWS9Ma3ljYVZKSFZLYW1vcUprK2ViTHkvU0NHQW1YRnhjUytYOC80aVJGVERNWkFRMVZ3aUxpNXVsU1JKZ1FCdXhjZkhJelEwRk9mT25WTzZybW9USHgrUEVTTkdHTzh2a2lKSlVtQk5lbWllUFNRN0tGMGpVVTNBUUVKVXcyazBtcDhsU1pJQi9KU1dsb2JYWG5zTlc3WnNnUjFURTJvdElRUzJiTm1DaVJNbkdudUZmblJ4Y1pGcjZ2MUZpS2p5R0VpSWFnR05ScE1pU1ZJZlNaSldHQXdHckZpeEF2UG16VFBPcDNBcWVYbDVtRGR2SGxhc1dBR0R3UUFoUktRa1NYM3I0UDFGaU9vVUJoS2lXa0tqMGVnMEdzMHNTWktHQWNnNWRPZ1FSbzhlamQ5Ly8xM3AwaHptOTk5L3g2aFJvNHozRjhrUlFneU5qNDkvVzZQUjFLbjdpeERWUlF3a1JMV01ScVBaRHFBcmdNdS8vLzQ3Um84ZWpjT0hEeXRkVnFVZFBud1lvMGVQeHJWcjE0Q2lKYjFkNHVQamR5aGNGaEZWRXdZU29sckltWllHYzBrdkVRRU1KRVMxbGpNc0RlYVNYaUl5WWlBaHF0MXE3ZEpnWjFqU1MwU093MEJDNUFScTA5SmdMdWtsSW1zWVNJaWNSRzFZR3N3bHZVUmtDd01Ka1JPcHlVdUR1YVNYaUVyRFFFTGtoR3JhMG1BdTZTV2lzakNRRURtcG1yQTBtRXQ2aWNoZURDUkVUa3pKcGNGYzBrdEU1Y0ZBUXVUOHFuMXBNSmYwRWxGNU1aQVExUkhWc1RTWVMzcUpxS0lZU0lqcWtLcGNHc3dsdlVSVUdRd2tSSFZNVlN3TjVwSmVJcW9zQmhLaU9zcFJTNE81cEplSUhJR0JoS2dPcTh6U1lDN3BKU0pIWWlBaHF1TXFzalNZUzNxSnlORVlTSWdJS01mU1lDN3BKYUtxd0VCQ1JDYWxMUTNta2w0aXFrcXVTaGRBUkRXTFJxTkpVYXZWZlFBc014Z01iNjFZc1FLeHNiRUFnQk1uVGdBQWhCQ1JLcFZxM3Brelo3aUtob2djZ29HRWlDemNYNjQ3UzYxV254SkNiRGh4NGtTRCs3dHloQkJqdVlyRythalZhcVZMb0RxT1F6WkVaRk94cGNFSkFCSzRwTmY1Q0NHT0tWMERPWTRRNHJUU05WU1VwSFFCbFNITHNnQ0F1TGk0V3YxOUVOVjAvSCtOYWpOWmxrOEI2QWJBTHk0dTdwVFM5WkIxN0NFaElpSWl4VEdRRUJFUmtlSVlTSWlJaUVoeERDUkVSRVNrT0FZU0lpSWlVaHdEQ1JFUkVTbU9nWVNJaUlnVXgwQkNSRVJFaW1NZ0lTSWlJc1V4a0JBUkVaSGlHRWlJaUloSWNRd2tSRVJFcERnR0VpSWlJbEljQXdrUkVSRXBqb0dFaUlpSUZNZEFRa1JFUklwaklDRWlJaUxGTVpBUUVSR1I0aGhJaUlpSVNIRU1KRVJFUktRNEJoSWlJaUpTSEFNSkVSRVJLWTZCaElpSWlCVEhRRUpFUkVTS2MxVzZBQ0txZVlRUXd0WXVheHNsU1pLcXNCd2lxZ1BZUTBKRVJFU0tZeUFoSWlJaXhUR1FFQkVSa2VJWVNJaklxb1NFQktqVmFyejU1cHMyOTJtMVdnVXFJeUpueEVCQ1JLV0tqNDlIZEhTMDBtVVFrWk5qSUNHaVVvMGRPeGFSa1pGSVQwOVh1aFFpY21JTUpFUlVxdUhEaCtQUlJ4L0ZzbVhMbEM2RmlKd1lBd2tSbFVxU0pDeGN1QkEvL2ZRVGpodzVvblE1Uk9Ta0dFaUlxRXcrUGo2WU9uVXFsaTFiaHV6c2JLWExJU0lueEVCQ1JIWjU1WlZYOE5CREQrSEREejlVdWhRaWNrSzhkVHdSMlVXbFVtSFJva1VJRFExRjY5YXRsUzZIaUp3TWUwaUl5RzV0MnJUQnBFbVQ4T1dYWHlwZENoRTVHZmFRMURFZE8zYXNyMUtwV2loZFIyM2k0ZUdSSGhzYnk0a1Q5NDBlUFJveE1URzRlUEdpMHFVUWtSTmhJS2xqWEYxZC93T2dqZEoxMUNZNm5RNEJBUUVQSER0MkxGL3BXcXBUaHc0ZG9ORm9MTGFyVkNwczNMaFJnWXFJeUpreGtOUTliZTcvTzBuSkltb1JId0M0ZS9kdUV3QXBDdGRDUk9TMEdFanFxTGk0dURaSzExQWIrUHI2M3BJa3FhVktwUkpLMTBKRTVNdzRxWldJaUlnVXh4NFNJcklnU1pKVS9MVXN5d0lBNHVMaUpPdEhFQkZWRG50SWlJaUlTSEVNSkVSRVJLUTRCaElpSWlKU0hBTUpFUkVSS1k2QmhJaUlpQlRIVlRaRVpFYXRWamMzR0F4OXJlM3o5ZlY5dWZocmxVcDFXS1BScEZaUFpVVGt6QmhJaU1pTVRxZTc1K3JxK2prQXo1TDdKRW42dXRqTFBKMU81MTE5bFJHUk0rT1FEUkdadVhEaFFpNkEvV1cxa3lUcGgvdHRpWWdxallHRWlDd0lJWGFXMWNaZ01KVFpob2pJWGh5eWNXSWRPM1pzN2VycXVzRGFQbG1XMXhWL1hWaFl1UGpDaFFzM3FxY3lxdW5jM2QzMzZYUTZMUUIzRzAwS1BEMDk5MVZuVFVUazNOaEQ0c1RhdFd1WElvUjRFY0NrWXY4WW1iWUpJVjVzMTY0ZG4yUkxKckd4c2RrQURwYlM1T0NKRXlmdVZsYzlST1Q4R0VpYzJQYnQyL1VxbGVvN081cnUycjU5dTc3S0M2TGF4dWFRakNSSkhLNGhJb2RpSUhGeWRvN3o4OE9GTEhoNGVPd0JVR2hsVjZGV3E5MVQzZlVRa1hOaklIRnlLcFhxdUJBaXZaUW1hWTBhTlRwZWJRVlJyWEh5NU1sMEljUlJLN3RpRWhJU01xcTlJQ0p5YWd3a1RrNmowZWdrU2RwZFNwUGR4NDRkcy9aWE1KR3RvUm4ycUJHUnd6R1ExQUdsamZlclZDcCt1SkJOYm01dTN3TVF4VFlaQ2dzTHYxZXFIaUp5WGd3a2RVQldWdFpoQU5sV2RtVm5abVllcWU1NnFQYUlqWTM5RThCUHhUYjlkT0hDaGR0SzFVTkV6b3VCcEE2NGV2VnFnUkFpMnNxdXZWZXZYaTJvOW9Lb1ZpbmV3MmJQRGRPSWlDcUNnYVNPNEZ3QXFpaWRUcmZMK0xYQllOaFZXbHNpb29waUlLa2pKRW42RjRDOFlwdnlKRWs2b0ZROVZIdGN1SERoaGhEaUhJRDQ4K2ZQSnl0ZER4RTVKd2FTT2tLajBlU2gyQVBUSkVuNjRmNDJvaktwVktvdGtpUnRVYm9PSW5KZWZKWk5IU0tFMkNsSjBrc0FINHhXWFh4OWZXTWxTZXFxZEIyVkpVVFJRaHRabGo5VXVKUktFMEljaTQrUEQxUzZEaUl5eHg2U09zVGQzZDMwTURRK0dLMTZPRU1ZY1RhU0pBVW9YUU1SV1dJUFNSMFNHeHViTGN0eU5BREJCNk5WTDQxR28zUUpCRUN0Vml0ZEFoSFp3RUJTOSt5VUpFbVUzWXlJaUtqNjFQbEE0aXhqL09VaGhJQXN5MThxWFVkMTRad0JJcUthcjg3UElhbHJZYVF1NHB3QklxS2FyODcza0JoeGpOODVjYzRBRVZIdFVPZDdTSWlJaUVoNURDUkVSRVNrT0FZU0lpSWlVaHdEQ1JFUkVTbU9nWVNJaUlnVXgwQkNSRVJFaW1NZ0lTSWlJc1V4a0JBUkVaSGlHRWlvM0dKalkwMlBveWNpSW5JRUJwSktTa3hNUkdGaFliVmM2OGlSSS9qa2swOHN0b2VFaE1CZ01OaDFEajgvdjByWE1YWHFWTFBycGFlblkvbnk1ZEJxdFpVK054RVIxVTI4ZFh3bGZmTEpKNmhmdno2V0xGbUNIMzc0QWN1V0xiUGE3dDY5ZTZiYjArZmw1U0UwTkxUVTh5WW5KK1BzMmJPbTEwSUlyRisvSHUrODg0NUYyNlNrSklzZWkvNzkrMXM5cjFhcnRib3ZMQ3dNWGJ0MlJhOWV2Y3kySHo5K3ZOUTZBYUJodzRaSVRFekU5T25URVJ3Y2pNaklTS3Z0aXY4TWlJaUlpbU1ncWFRbFM1WmcxS2hSK095enp6QnAwaVE4Ly96elZ0dDE2ZExGOUxXbnB5ZDI3OTVkNm5uOS9mM05YdS9idHc5dDI3YkYwMDgvald2WHJtSGN1SEZtKzRPQ2dzeGV4OFRFV0Qydm41OGY5dS9mYi9PNk9UazVwdEJnNzNOZzNOemNFQkVSZ2ZEd2NEejMzSE1ZUEhpdzFYWjhyZ3dSRWRuQ1FGSkpEUnMyUkdSa0pCbzBhRkN1NDJiTm1vVS8vdmpENXY2Q2dnTFQxNW1abWZqaWl5OFFGUldGVFpzMjRkS2xTMmFCUTYxVzQ5Q2hRM0J4Y1NuL04xQ0d4TVJFVEp3NDBXSjc3OTY5QVFEZmZQTU5ubnZ1T1dnMEdvU0hoenY4K2tSRVZEY3drRGpBWTQ4OVZ1NWpiQTFyR0JYdklZbU9qc2J0MjdjeGZ2eDRaR1ZsWWR1MmJYWmR3OC9QRDk3ZTNtYmJkRG9kWG5qaEJkUHJra05ESmJWcjE4NWkyRWF0VmlNbUpzWnFBT3JjdVRPYU5HbGllcDJSa1ZIcStZbUlpQUFHa2twWnVIQWhqaHc1Z29LQ0FwdzVjd1pBVVpDdzlrRnRuQVI2K1BCaGZQcnBwMldlT3o4L0h5RWhJUUNBTFZ1MjRJVVhYc0RjdVhNeGF0UW90R3paMHRSRFlWUjh5T2FUVHo3QmswOCtDUUFXUTBOK2ZuNW0yK3laNUpxY25Bd1hGeGUwYXRXcXpMWmVYbDQ0ZE9pUTZYWEpPb21JaUt4aElLbUVzTEF3aElXRm1jMFBzVFZ4Yy9Ma3lRQ0F2bjM3d3RmWEY0Y09IY0xRb1VOTjRVV3RWdVBiYjc4MTliYWtwS1FnTVRFUkFRRUJBSUR0MjdmRHpjME5MNzMwRWdEYmMwUWNvV1NJaUk2T3hzMmJOeEVXRmxibXNkbloyV2JoS0RzNzIrSDFFUkdSODJFZ3FTYnIxcTB6ZmUzaDRZSExseTlqOU9qUldMWnNHUjUrK0dFQXdIdnZ2WWUxYTlkaTc5NjkrT0tMTHpCczJEQUVCQVRndDk5K1EyUmtKSHg5ZlRGNjlHaDRlbnBpM2JwMU5sZlNGSiswV255U2JYWjJOclJhTGZyMDZZTUhIbmdBQUt3dTFUV0dIZU1rMU5EUVVBd2NPQkRKeWNsNDZLR0hTdjArMlVOQ1JFUVZ3VUJTVGRMUzBuRHUzRG4wNmRNSERSbzBRRmhZR0E0ZlBveUxGeS9peXBVckFJQmV2WHFoWDc5KzhQWDF4Wll0VzB4REpBMGFOTURJa1NQUnRtMWJ0RzNiRmo0K1BnQ0EyN2R2Vy9UR0ZPK3QrZkRERDlHalJ3OEF3TTgvLzR5b3FDaGN2bndaanovK09ONS8vMzIwYk5rU0owNmNLTE4yTHk4dkRCOCtITmV1WFNzemtCQVJFVlVFQTRtREdBd0dYTDU4MmViK1gzLzlGUnMyYkVCQVFBRE9uajJMbUpnWS9QVFRUMmpYcmgyR0RoMEtBSmcwYVJLOHZMeXdkdTFhYk51MkRVT0hEc1ZERHowRWIyOXZ2UEhHR3dDS2VqUXVYNzZNVHAwNmxWbFRqeDQ5a0plWGg5V3JWK09QUC83QVJ4OTloSDc5K21IT25EbVlPWE1tSmsyYVpISGZFVnVtVHAxcVY3dVNRemIycnZ6UjYvWFl1M2N2K3ZYcmgzcjE2dGwxREJFUk9ROEdra295RG5tTUhUc1dYYnQyaGF1cksyN2R1bVUyQWRSZ01PREhIMy9FVTA4OWhmMzc5MlBQbmozbzM3OC9KazJhaEVhTkdpRXRMUTBxVmRGTmMwTkRRK0h2NzQvMTY5ZGo2TkNoNk5LbEM5NTg4MDBjTzNZTUdvMEdGeTVjd0JOUFBJRXZ2dmlpekxyMjdObURUWnMyWWRpd1laZzdkeTRrU1FJQXRHM2JGbXZXck1IOCtmT3hjK2RPVEpnd0FSMDdkalFkVzFwSVNVbEpnWXVMaTZuZWtrb08yZGpyeXBVcmlJcUt3b3N2dmxqdVk0bUlxUFpqSUtta2hJUUVORzdjR0dQSGprVkFRQUJ5Y25JUUVoSmk5b0Z0TUJqd3lDT1BJRHc4SEQ0K1BxWjVIYWRPbmNMcnI3OE9sVXFGZnYzNm1kby8vUEREQ0FzTHc1dzVjNUNabVluRXhFU2twNmRqK1BEaFdMWnNHYnk4dkV4dFM4NGpNUmdNS0N3c3hPalJvOUdoUXdlc1g3OGVMVnEwc0tpN2VmUG1XTGR1SGFLam83Rm8wU0lzWDc0Y2p6MzJHRUpEUS9IMjIyOERLTHJIaU5IOCtmTng4T0JCU0pLRWdRTUhtc0pOU1h2MzdqVjdmZS9lUFhoNGVPRGF0V3R3ZDNlMytYTThmLzQ4QWdNRGJlNG5JaUtxc1dSWkZySXNWK29wYjhaelZFWjJkbmFGanpVWURNSmdNRlRvMkZPblRsbHNPMzM2dEJCQ0NLMVdhL1dZTld2V1ZPaGFRaFRWcXRmckxiYjM2TkhENWpIang0OFhYYnQyRlQxNzloUnIxNjYxMlc3MjdObmk3Tm16RmE3TmxzcStSM3g5ZlcvSnNpeTZkT2xTOXBybktucC9rZU00NG5jRzFUNnlMSis2LzkrK3U5SzFrRzNzSVhHQWhnMGJWdmhZV3owTjl1aldyWnZGTnVPa1ZqYzNONnZIVEpzMnJjTFhreVRKYXIwLy8veXp6V1BXcjE5djE3bDVsMWNpb3JxTlQvc2xjZ0s1dWJrMm56cjlqMy84dzY1ejNMMTdGN05uenk3WGRROGVQSWgvL3ZPZjVUcUdpTWdhOXBCUXVjWEd4cUpyMTY2VjZ0MGh4L3I0NDQ5eDkrNWRMRjY4MkdMZkR6LzhnSGZmZmRkaXUxYXJOWnZYbzlWcWNlVElrVkxibE5TNWMyZUVoNGVqZS9mdXBhNzhXcnAwS1E0Y09HQzYvMDFKdDIvZnh0R2pSODNtUnhGUjNjSkFVZ2w1ZVhuNDV6Ly9pVGZlZU1OaWlDUXZMdzg5ZS9iRVR6LzlCRTlQVDR0akl5SWlNR3ZXTExObHNZbUppWmcxYXhZKysrd3pQUGpnZ3hiSENDR1FscGFHLy83M3YyalZxcFhwZmlSR0dSa1pTRTVPUnIxNjlmRDQ0NDg3Nkx1ME5IWHFWSncrZmRwVWUzcDZPajcvL0hOTW56NjkxQTh2cWpyVHBrM0RoQWtURUJVVmhZa1RKNXBOZHM3UHo3ZVkvTHgvLzM3NCtmbmh5SkVqYU55NHNjM3pGbTlqTUJqUXQyOWZpemI1K2ZtWU9YT20xZU9OTjltN2NlTUcvdjczdjZOMzc5NklqbzZHaTR1THFTYWRUb2Z1M2J0Yi9mK0VpT29PQnBKS2NIRnh3Wmt6WnhBV0ZtYjFMMU5idG0zYmh1M2J0K1BpeFl1bWJmMzc5OGYyN2R1UmxaV0Z1WFBubXJaUG16WU5uVHQzeHRDaFE1R1ptWW5HalJ1Ym5tWGo0K09ESVVPR0lDOHZEenFkRGw1ZVhtalJvZ1g4L2YzeCtPT1BRNnZWd3MvUHorSkp4RGs1T1diYmNuSnlUQUdqNUpMZmtnL1dzNlpodzRaSVRFekU5T25URVJ3Y2JQUEJnYlp1cTArVjUrbnBpWlVyVitMdTNic0F6Ty9XNisvdmIvYTZvb1FReU1yS3N1dS9vVjZ2UjlldVhVMnZiOXk0Z2RhdFd3TUFPblRvZ01tVEowT24wMkhRb0VFb0tDaUF1N3M3WEYzNTY0aW9MdU52Z0VydzhQREFoeDkraUpkZmZobi8rdGUvekpidVdtTXdHTEIyN1ZvY09uUUlPM2Jzd01hTkc3Rmd3UUpJa29RMzMzd1RUejc1SkxadjM0NVZxMWFoWjgrZVpuZGR6Y3pNdEhwL2p6dDM3dURvMGFNMjd3dWlVcW5NUW9YeGc2TDROdU10NG9HaWNHTDh3Q20rdlRSdWJtNklpSWhBZUhnNG5udnVPUXdlUE5ocU8zdlBSeFhUc21WTHRHelowdFR6VUZoWUNGZFhWelJvMEFCcXRkcjA1T2YwOUhTN0p4c1hKMGtTZ29PREFaVCtTQUEvUHo5ODhNRUhwclo2dlI2M2J0MHlCUklmSHgrc1dyVUtKMCtlQkZBVVZOazdRa1FNSkpYMGw3LzhCZXZYcjdkcmlFU2xVdUhSUngvRjVzMmI4ZnJycnlNckt3dGp4b3dCQUJRVUZDQXpNeE5qeDQ2RlRxZkRiNy85WmhaSXlqcHZWVWxNVE1URWlSTXR0aHMva0w3NTVoczg5OXh6MEdnMFhDbWprUFhyMTJQcjFxM1Fhclg0K2VlZnNYLy9mbVJuWjJQMDZORjQ5OTEzOGZUVFR5TW9LTWpVU3pKbzBDRFR5akJyejBPeTlRUm9sVXFGcFV1WEFyQjh1R05LU2dyZWUrODkzTHAxeTNRZm5xVkxsNkozNzk0UVFxQ3dzTkRzdVVwR0d6ZHVoQkFDT1RrNTZOMjdOMGFNR0lFSkV5WlU2dWRCUkxVVEEwa2w1T1Rrb0xDd0VON2UzbmFIZ2dFREJnQW9tc1JYV2plNnRRK0trSkFRQUVYZDM2ZFBuN2JyZWdhRHdlcGZzL1krOUs1ZHUzWVd3elpxdFJveE1URldid3ZmdVhObk5HblN4UFE2SXlNRFo4K2V0ZXRhVkRFVEprekFoQWtUNE8vdkQrQi9rMU9uVHAyS1RaczJvWFhyMW1iL3JZWU1HWUlXTFZwWURMMmtwYVVoT0RqWTFITUIyTmVydFcvZlBrUkVST0RaWjUvRm1qVnJ6SG83WW1KaWNPclVLWHo2NmFmWXVIRWpBR0RyMXEzbzA2Y1BXclpzYVdyWHRXdFhSRWRIczZlRXFBNWpJS21FOTk5L0gxZXZYa1ZTVWhKT256Nk56WnMzNDZ1dnZqSnJVL0t2UXVOZmxoa1pHVlo3SGtxemE5Y3VBT1poSlRjMzEzU040cmVzMzdwMUsrclZxd2VWU21YMjE2eHh5S2I0dHJJK2RKS1RrK0hpNG1KMk8zeGIrTFJmNWJtNnVxSlJvMGJZdm4wN1pzK2VEWjFPWnpaeGRmVG8wUURLWGtFREFCcU54dW9Ub1l2Nys5Ly9qbzgrK2dqUFBQT00xZjNYcjE4M1BkRWFBT3JWcTRkeDQ4WmgzYnAxZVBqaGg1R2ZudytEd1dCekJRNFIxUTBNSkpVUUVSRUI0SDhmNksrKytpcGVmZlZWQVA5YlpWT1ZmL1VaREFZMGJOZ1EwZEhSQUlvbUx4cS9Cb3JHNW0zZElLMDBKVU5FZEhRMGJ0NjhpYkN3c0RLUExmbHd2ZXpzN0hKZm55b3VMUzBOSTBlT05MMmVPblVxdEZvdGNuTnpUVUcyWmN1VytQTExMKzFhWlpPWm1ZaytmZnBBbzlHWUh2cG96Yng1ODZ4dVAzNzh1RVVnQ1FrSmdVNm53KysvLzQ2SEgzNFlkKy9lUmYzNjlibU1uS2lPWXlCUlNKTW1UUkFWRldWemY4a2htOExDUXRPUVRWcGFHb0NpRC92Uy9xb3NLQ2lBVnFzMUN3aEcxcllaR1h0UGpFRXJORFFVQXdjT1JISnlNaDU2NkNHYnh3SHNJVkdhaTRzTFB2endRN1J2M3g0QWtKV1ZoWEhqeHFGdjM3NllQWHUyM1U5ZnRtYktsQ21ZTW1XS3hYYTFXbzM5Ky9mYkRONVpXVm1Jam83Rzd0MjdMZll0WGJvVWVyMGVlWGw1Nk4rL1AyYlBuczFuR2hIVlVRd2tDc25JeU1DNGNlUHNhbXN3R09EcDZXa2Fzdm5nZ3c4QUFKY3VYVUtiTm0xc0hwZWRuWTEyN2RwaHk1WXRwbTNHSVp2aW9hR3NJUnN2THk4TUh6NGMxNjVkS3pPUWtETHk4dktnMVdyeHlpdXZZUGJzMmREcjlUaDA2QkRXckZtRFo1NTVCcTZ1cmhneFlnVGVmUE5OOU9qUm8xcHJNNzVmaTB0UFQwZjkrdlhoNXVhR3paczNtK2FaRUZIZHhVRGlRQmN2WGtSbVpxWmR2L0MvK3VvcnZQSEdHMWFYOHZicTFjdXM5eVFsSmNWc0F1Qjc3NzBIQU5pelo0L05jWHNBZHZWbzJHdnExS2wydFNzNVpHUHZYK1I2dlI1NzkrNUZ2Mzc5VUs5ZXZRclZXSmY5K3V1djhQSHh3YUpGaTdCMzcxNHNYcndZVFpvMHdheFpzOUNuVHg4QVJaT2hWNjVjaVlNSEQ1cUczOHF6eXFZNHZWNlAvUHg4WkdkblE1S2tjZzhOaG9lSDQvRGh3d0FBYjI5dkxGcTBxRnpIRTVIellTQ3BKT09FdjRVTEYrTHExYXRZdUhCaHFlMURRME1CRk4xa0tpOHZ6L1M2dUx5OFBOTXY2T0hEaDhQRnhjWFVCVzhVR3h1TDJOaFlxN2NFTnpwMzdwekZjZllvZVhPMDRsSlNVdURpNG1KelZWSEpJUnQ3WGJseUJWRlJVWGp4eFJmTGZTd0JuVHAxd3RkZmZ3MVhWMWZjdVhNSC9mdjNSOGVPSGMzbVpiUnUzUnFSa1pHNGZ2MDZBTmgxZ3pQakhKS1Nzck96MGJkdlgwaVNoS0Nnb0FvRkVvUEJBSVBCd0J1aUVSRUFCcEpLUzBoSWdLZW5KOXEzYjQvMzMzKy96T1cvWDMvOU5WSlRVeEVWRllYZXZYdGJYV25UcTFjdmZQMzExd0NLZ3N1WU1XTXdZOFlNMC83ejUvNHhHODRBQUNBQVNVUkJWTTlqenB3NVdMQmdnYzFuZnhRV0ZtTGZ2bjM0K09PUHJlNFhRa0N2MXlNakl3TXFsY3Iwd1JVYUdvcTMzMzRiUU5FOVJvem16NStQZ3djUFFwSWtEQnc0ME9ZRXhMMTc5NXE5dm5mdkhqdzhQSER0MnJWU1YzU2NQMytlY3djcXlmakJIaEFRVUdxN1J4NTV4TzV6Tm03YzJHcHdhZEtrQ2M2Y09RT2c0dmZCVWFsVVZYb1BIU0txWFJoSUtrbXRWbVBQbmoxbTk5NEFBSGQzZDh5YU5jdmlRMWl2MTJQMTZ0Vm8zNzQ5aGcwYlp2V2MzYnAxTTMwdFNSSUdEQmdBWDE5ZjA3YnIxNjlqeG93WkZzOFY2ZHk1cytuclM1Y3VvWFhyMWhaelRDUkp3Z01QUEFDRHdRQi9mMzhVRmhiQzM5L2Y5TUZnRENOQVVlK00wWklsUzdCNDhXSUlJU3crUklwUHJLMWZ2Nzdadm1uVHBpRWhJUUVlSGg2bUZValduRDkvM3ViUGcyb21oZ2tpY3FSYXZjNU9sbVVCQUhGeGNSWCtQb3puY01abnJKUjhaazFKeGp0b1ZtUnBjRzFobkxCYjBmZUlyNi92TFVtU1dycTR1RHg0NXN5WlcrVTkzcG5mWDdWUlpkOFBWRHZKc253S1FEY0FmbkZ4Y2FlVXJvZXM0NTg0VHF5ME1BS2dRcE1SaVlpSXFnSURDVGxVYkd3c2hCQktsMEZFUkxVTUEwa1ZXNzkrdmNVTm9ZUVFlUHZ0dHhFYkcxdm04WGZ2M3NYczJiUExiQ2VFUUdwcUttSmpZNUdVbEdTeFB5TWpBLy81ejM5dzllcFYrNHV2Z0tsVHA4SmdNSmhlcDZlblkvbnk1V1hlZnB5SWlPbzJUbXF0WWhjdVhNRDQ4ZVBOdHExY3VSTE5talhEamgwNzBMWnRXN1JvMGNLMHIrVHpSWXdQU2l1dVpKdWhRNGNpTXpNVGpSczNSc3VXTGRHN2QyLzQrUGhneUpBaHlNdkxnMDZuZzVlWEYxcTBhQUYvZjM4OC92amowR3ExOFBQenN4aldLVG52SkNjbkI2ZFBuNGFMaTR2RmN1Q1NEOTJ6cG1IRGhraE1UTVQwNmRNUkhCeU15TWhJcSszdTNidkhlUlpFUkhVWUEwa1YyYlp0RzNidDJvVS8vdmdETjI3Y2dLdXJLNzcrK210RVJFU2dzTEFROCtmUFIwcEtDdWJObTRkMzMzMFhiZHUyQlFDN25pOVNzazFtWnFiVmUzL2N1WE1IUjQ4ZXRia2FRcVZTbVlVSzQxMWNpMjhyZmhmWG5Kd2NVMml3NXltd0FPRG01b2FJaUFpRWg0Zmp1ZWVldytEQmc2MjJzL2Q4UkVUa25CaElxc2pMTDcrTURoMDZJQ29xQ3F0WHI4YU5HemN3ZHV4WTVPZm5tL1lEUlVNYUN4WXN3SkFoUTB6UHFuR2txbHlhbVppWWFQVStLc2JuMTN6enpUZDQ3cm5ub05Gb0VCNGVYbVYxRUJGUjdjZEFVb1dPSHorT3dNQkFoSVNFWU9YS2xlalhyeDlHakJoaDBTNHBLUWs2bmE1UzF6S0dtUnMzYnVEMDZkTjJIV013R0t3Ky9NN2VCK0sxYTlmT1l0aEdyVllqSmliRzZpM2pPM2Z1YkhhL2xveU1ESnc5ZTlhdWF4RVJrWE5qSUtsQ1I0OGV4ZnIxNjdGeDQwYjQrUGdnTWpMU2RDZlRoeDkrR0czYnRzWGt5Wk1SR1JtSk5XdldtSTZyeVBORmpBL2VLMzVzYm00dW5uLytlUURBclZ1MzBLcFZLd0RBMXExYlVhOWVQYWhVS3RPVGZZSC9EZGtVMzFiV1VFcHljakpjWEZ4TTV5NE5ud1JNUkVTMk1KQlVrZlQwZEZ5L2ZoMWp4NDdGelpzM0VSSVNBbGRYVjN6NzdiY0FnR0hEaHVIYXRXdVlQSG15MmFxWWtoTTcwOUxTRUJ3Y2pKTW5UNXEyMlRQZndtQXdvR0hEaG9pT2pnWUErUHY3bTc0R2lpYVJWdVFlSkNWRFJIUjBORzdldkdsNldGdHBTajU0THpzN3U5elhKeUlpNThSQVVrV2FObTFxV3RZYkVoS0NYYnQyWWRDZ1FhWGVQaDJ3WEVGampVYWpNVnRHVzFoWWFCcXlTVXRMQTFEMFlWLzhsdTRsRlJRVVFLdlZtZ1VFSTJ2YmpJeTlKOFpRRkJvYWlvRURCOXIxWkdIMmtCQVJrUzBNSk5Va056Y1g5ZXJWdzFkZmZRVUFOcC9iWXM4cUcrTVRXRFVhRFF3R0F6dzlQVTFETmg5ODhBR0FvbWZabEh5T1RYSFoyZGxvMTY0ZHRtelpZdHBtSExJcEhocks2bzN4OHZMQzhPSERjZTNhdFRJRENSSFIvN2QzNy9FNTEvOGZ4NStmYTJOTU5vV21iem1Vb3BMWXRSU1JqSkRUWkMxVWZzVTNTaXA4cllOTVVrM0MwSkVPa3I0ZEtCckxSczcwNVNkOHR6bjBWZnBPT1RhSGJkZ1lacnMrdnovV2RmMTIyUkhiUG5QdGNiL2R1clhyODNsL3JzOXJYTFhuM3AvMzUvVUJDa01nS1NPYk4yOVdkSFMwVWxKU2RQRGdRUTBjT0ZBblRwelEzLy8rOTFJOVQzSnlzZ0lDQWx5dlgzbmxGVW5TOTk5L3I3dnZ2cnZRNDBveW8xRlN3NFlOSzlHNDh5L1pGTFR3RlFCUU9SRkl5a2lMRmkzVXBFa1QrZm41S1N3c1RQUG56MWZmdm4wMWUvWnNTYmt6Sk03MUpKY2lJU0ZCelpvMWM5dTJhZE1tYmRxMFNXUEdqQ24wdUsxYnQrWTdyaVRPYjQ2V1YzSnlzcnk4dkFxOTFmajhTellBQURnUlNNcUlqNCtQZkh4ODhtM1B5Y25SbVROblZLMWFOZTNkdTFjMm04M1ZtOFNwcEhmWm1LYXBCUXNXYU9USWthNXQyN1p0MDBzdnZhU3hZOGZLejgrdndOcXlzN01WRnhlbjk5OS92OEQ5cG1rcUp5ZEh4NDRkazgxbWsySGtQaGoxNFljZjF2UFBQeThwdDhlSVUwUkVoSll2WHk3RE1OU3JWeS9YK1BNNTd6QnlPbjM2dEh4OGZMUm56NTVpMTgwQUFEd2JnYVFjZE8vZVhaSVVFaEtpcEtRa0pTWW1hdHk0Y2ZyNjY2KzFjK2RPdCs2bEpXbWY3bHhEWWhpR3VuZnZyc0RBUU5lK2ZmdjJhZVRJa2JydnZ2dmNqcm5qamp0Y1grL2N1VlBYWFhkZHZqVW1obUdvZXZYcWNqZ2NhdGV1bmJLenM5V3VYVHZYakljempFaFN2Mzc5WEY5UG1EQkJrWkdSTWswejMreEkzb1cxTldyVWNOdjMzSFBQYWNlT0hmTHg4U2wyc1M4QXdMTVYvS3ZzWmNKdXQ1dVNsSkNRY05IZmgvTTlLdHR6Vk01L1pzMzVUTk5VZG5iMlJkMGFYSkU0RitWZTdHY2tNRER3a0dFWUFWNWVYdGRzMmJMbDBJVWVYMWsvWHhYVnBYNGVjSG15MiswL1NicExVcHVFaElTZnJLNEhCZU5wdjVWVVVXRkV5cDB0dWR6RENBRGc4a0VnQVFBQWxpT1FBQUFBeXhGSUFBQ0E1UWdrQUFEQWNnUVNBQUJnT1FJSkFBQ3dISUVFQUFCWWprNnRmeW51cWJiQXBlRHpCUUJGcS9RekpLWnByclc2QnBRdDB6UTNXM2p1dFZhZEd3V3o4dk1Bb0hDVmZvWWtNVEV4Mk9vYXlsTnB0TnRIeVhuSzU0dlBEWUN5VnVsblNBQUFnUFVJSkFBQXdISUVFZ0FBWURrQ0NRQUFzQnlCQkFBQVdJNUFBZ0FBTEVjZ0FRQUFsaU9RQUFBQXl4RklBQUNBNVFna0FBREFjZ1FTQUFCZ09RSUpBQUN3SElFRUFBQllqa0FDQUFBczUyMTFBUUFxbHNEQXdJYUdZU3lUVkUzU09VazV6bjEydS8xWFNWNlNxa2c2WXhoR2wvajQrSDNXVkFyQWt6QkRBc0JOWW1MaVh1V0drSWFTYnBUVU5NL3Vwbjl0YXlncGh6QUNvTFFRU0FEa1k1cm1keVVZczZBOGFnRlFPUkJJQUJTazJFQmlHRWF4WXdDZ3BBZ2tBUEpKVEV6Y0xtbDNFVU9TRWhJU2RwUlhQUUE4SDRFRVFFRk1GVEZMOHRmc2lGbCs1UUR3ZEFRU0FBV3kyV3lGQnBLY25Cd3Uxd0FvVlFRU0FBWDY5Ny8vdlVYUy9nSjI3ZHU2ZGV1L3k3c2VBSjZOUUFLZ01LYWs2QUsyUjR2TE5RQktHWUVFUUZIeVhacmg3aG9BWllGT3JSN3M5dHR2djg3YjIzdHNRZnZzZHZ1SGVWOW5aMmRIYnQrKy9VRDVWSWJMUmVQR2pmODNLU25wc0dFWUFYOXRPaFFmSC8rL2xoWUZ3Q014UStMQm1qWnRtbXlhNWdPU25zcnpqNU5ybTJtYUR6UnQyalRaaWhwUnNjMmZQei9IWnJNdGRMNDJUWE9oSkllRkpRSHdVQVFTRDNiK0Q1TWlSTStmUHorbitHR29qQndPUjk1TE5GeXVBVkFtQ0NRZTdyd2ZKb1hoaHd3S1piUFoxa2s2TGVtMHY3Ly9PcXZyQWVDWkNDUWV6bWF6clROTk02MklJYW44a0VGUjR1UGp6MG1hSjJudTJyVnJzNjJ1QjRCbklwQjR1UGo0K0hPR1ljUVVNU1NHSHpJb2ptRVkzeFhWS0EwQUxoVjMyVlFDaG1GOFo1cm1vSUwyOFVPbWJBVUdCbTR5RE9OT3ErdTRWS1pweWpSTjJlMTJxMHU1WktacHJrMU1UQXkydWc0QTdwZ2hxUVJPbkRpeFVsSjZBYnZTang4L3ZxcTg2NmxNUENHTWVCckRNRHBZWFFPQS9KZ2hxUVNTa3BMT0JnWUd4aHFHOGNoNXV4WW5KU1dkdGFTb1NpWStQdDdxRWlBcEtDakk2aElBRklJWmtrcWlrTzZhWEs0QkFGUUlCSkpLd2pDTUh5Umw1dG1VYVJqR01xdnFBUUFnTHdKSkpSRWZINThwYWFuenRXRVlTLzdhQmdDQTVRZ2tsWWhwbXE1TE5DVnNtQVlBUUxrZ2tGUWlWYXRXalhOKzdldnJHMWZVV0FBQXloT0JwQkxadEdsVHVxUllTWXMzYk5pUVlYVTlBQUE0Y2R0djVmT2RZUmltMVVVQUFKQVhnYVNFUEtYanBpUm54ODA1VnRkeHFlaTRDUUNlZzBzMkplUXBZY1NUMEhFVEFEd0hNeVFYaUk2YkZRTWROd0hBc3pCREFrQ1N0SHYzYmprY0RxdkxBRkJKRVVpQUNtakZpaFg1dHUzYXRVdDc5KzR0Y0h4NmVyclMwM09mbnpoLy92d0N4NWltcVcrKythYkFmYi84OG9zR0RScWsvL3puUDhYV05tdldMTVhFeE9SNzcrZWZmMTZiTm0wcTl2aU1qQXk5K09LTHhZN0xHNDRjRG9lZWZmWlpaV2RuRjdnZndPV1BRQUpVUUdQR2pNbTNMVGs1V2NPSEQxZEdSdjQ3dGovODhFTkZSMGRMa2laUG51eTJiOENBQVpKeWY0Q2Z2MCtTOXUzYnA1RWpSMnJNbURGcTNyeTVKT253NGNPRlhwN2N2bjI3R2pWcTVMWnQrdlRwcWwyN3RoWXNXS0NqUjQrNjdjdkt5c3IzZXRXcVZVV09TVTVPMW9BQkEzVHMyREZKdVlGbjQ4YU5iaUZrNHNTSmV1Kzk5d3FzRWNEbGh6VWtRQVhXdVhObjVlVGt1RjZmUFh0V3ZYdjNkcjFldlhxMXNyS3l0R0xGQ2prY0RuM3p6VGR5T0J6cTFxMmJKR25wMHFYYXRXdFhvZSsvZCs5ZURSczJUTTg4ODR6dXYvOSsxL2JqeDQ5cnpKZ3hHamR1bk5xMmJTdEptamR2bnFLam83Vi8vMzRkT0hCQTN0N2VtanQzcmlaUG5xenM3R3hGUkVRb09UbFpMNy84c3NhTUdhTWJicmhCa3RTbVRSdXRXclZLdFdyVktyU084OGRjYzgwMXV2ZmVlL1hNTTg5bzFxeFo4dkh4Y1J2LzdydnZLajQrWHA5ODhrbEoveWdCVkhBRUVxQUM2ZGl4bzZUYzJZeU9IVHZxeElrVGhjNVV0R3JWU3BLMFlNRUMzWFBQUFJvM2JweHIrOUtsU3dzOEpxK0VoQVJGUkVRb1BEeGM5OTEzbjJ1N2FacHEwS0NCSWlJaTlOSkxMMm55NU1tNisrNjcxYjkvZnpWdjNsd2ZmL3l4M25ubkhSMDRjRUNEQmczU21UTm5KRW45Ky9lWEpLV2xwV25zMkxFS0N3dFRhR2pvUmY5WlBQWFVVOXE5ZTdjKyt1Z2pEUjgrM0xWOTl1elpXcjkrdlQ3NjZDUFZybDM3b3Q4ZlFNVkNJQUVxa05XclYwdktEUldyVjYvV0R6LzhvT3pzYkwzenpqdnk4L1BUa0NGRE5IUG1URjEvL2ZWNjQ0MDNKRW0zM0hLTGF4YWpwTmF2WDY5Ly9PTWY4dlgxMWZ2dnY2K3BVNmZxekprenlzN09sczFtVS9YcTFlWHI2NnNHRFJwbzlPalJldSs5OTlTaVJRdXRXN2RPd2NIQkNnME4xZlRwMDNYLy9mZnJrVWNleWZmK2UvZnUxYmx6NXk3NXoyUDgrUEg1dG9XRmhlbkJCeCtVdjcvL0piOC9nSXFEUUFKVVVGbFpXYnJwcHBzMGFOQWdYWGZkZFJvMmJKZ2thZURBZ1JvN2RxeXFWS21pZSs2NVIyKzk5WlpPblRybE9zN2hjS2huejU1RnZ2ZHR0OTJtc1dQSHFrbVRKcXBaczZaOGZYMVZvMGFOZkpkR0pHbm16Sm42OHNzdjFhSkZDNjFaczBhelpzM1NQLy81VHpWczJGQlRwMDdWNHNXTEpVbjE2OWZYRFRmY29LRkRoMnJxMUtsNjk5MTNYZS9odklTVVY1czJiUXF0Ny9ubm45ZTJiZHZjdGwxMTFWWHEwYU9IMjdhMHREUnV4UWM4QklFRXFDQk0wOVN2di82cUhUdDJ5T0Z3cUVlUEh1cmF0YXQ2OWVxbHZuMzd1c1pWcjE1ZFU2Wk0wWnR2dnFrOWUvYmt1M09tVmF0V2lvMk5kWHQ5dmxxMWFybXRSU25LNE1HRGxaV1ZwYlMwTk8zYnQwK0RCZzNTbjMvK3FkRFFVSGw3ZSt2YmI3K1ZKUFh0MjFkNzl1elIwS0ZEM2U0R09qOHdwS2FtcWt1WEx0cTRjYU5yMi9sOVphS2lvb3F0S3lNalF4MDZkQ2pSOXdDZzRpT1FBQldFODliWmxpMWJ5bWF6NmJ2dnZsTnljckpHamh5cHp6NzdyTUJqeG80ZEswbnEzYnUzYS9GcjNobVM3Ny8vdnREelpXVmxxVTJiTnJyaWlpc0tIWFB5NUVsdDNMaFJOV3JVVUkwYU5WeTM5WWFHaGlvNk9sb2hJU0Y2L1BISGkveStzckt5VkxWcTFTTEh4TWZINTd2VEJrRGxRaUFCS2dpYnphYTR1RGhKMHZMbHkrWG41eWMvUHorM0JhcXRXclhTbGkxYjhoMTcvUGh4clZ1M3pqVW1OalpXSFR0MmxHa1cveHpGMWF0WHk4dkxLOS8ybkp3YzNYbG40VTlNT0hYcWxLcFZxNmJQUC85Y2t0eG1jZklxeVYwMng0OGZWNmRPblZ5ektXdlhydFdFQ1JPS3JSMkE1eUNRQUI2dW9BQnpNVFp2M3F6bzZHaWxwS1RvNE1HREdqaHdvRTZjT0tHLy8vM3ZwZkwrZVhYbzBLSFl5ekZjc2dFOEM0RUU4RUFPaDBNNU9UbXkyZjYvOStHZVBYdUt2WFJTbEJZdFdxaEpreWJ5OC9OVFdGaVk1cytmcjc1OSsycjI3Tm1TY21kSW5PdEpBT0JDRVVpQUNpUTVPVmsrUGo3eTlzNzlUL1BlZSs5MTIrOXdPTnkyZGVyVVNlUEdqVlBMbGkzZHhvV0hoNnRObXpZeURFTVBQZlNRZnYvOWQxV3BVa1g5K3ZYTGQ4NjhEZEdLNHVQalUrQmRPRGs1T1RwejVveXFWYXVtdlh2M3ltYXp1WHFUT0YzSVhUWXBLU2w2K09HSFMxUVRBTTlCSUFFcWtCZGVlRUc3ZHUxUzE2NWRKY20xTHFRNDc3enpqdHZyNmRPbnU3NmVQMysrSEE2SERNT1FZUml1N1laaHFFV0xGcG8xYTViYlRJcVR3K0hRNE1HRDNZNXg2dDY5dXlRcEpDUkVTVWxKU2t4TTFMaHg0L1QxMTE5cjU4NmQ2dE9uajJ0c1NXN0xkYTRoa2FRNmRlb1UrQ3lmODJWbVptcmt5SkhGamdOd2Vjai9mNXJMaU4xdU55VXBJU0doekw4UDU3bm9lVkF4T0c4VExldS8rOERBd0VPR1lRUjRlWGxkczJYTGxrTVhlanlmbTRxbHZENDNxRmpzZHZ0UGt1NlMxQ1loSWVFbnErdEJ3WGk0SGdBQXNCeUJCQUFBV0k1QUFsUlFHelpzME5TcFU5MjJmZjMxMTVvM2IxNkI0NTNQd2JrUWUvZnVWWGg0dUNUcHlKRWpKVnBNT21qUUlLMWN1ZktDenJOMDZWSzN6cXhTN21MWWpJd01IVHg0VVAvNXozKzBZY01HL2ZMTEwwcFBUeSswU1ZwUVVKRGIwNDhCZUE0V3RRSVZWUFBtelRWNThtUTFhZEpFdlhyMVVscGFtcjc2NnF0OEMxaWRYbnZ0TmRmVGdvT0RnM1h0dGRlNjdmL3R0OSswZWZObXQyMHJWNjdVVlZkZEpVbGFzV0tGYnJubGxtTHJPblRva09yV3JWdmk3OFBoY09pamp6N1M5T25UbFoyZHJaNDlleW9uSjBkVnFsUlJ0V3JWNU8vdnI1bzFhNnA2OWVwcTE2NmRQdnZzTTExLy9mVjYrdW1uUzN3T0FKYy9BZ2xRZ1N4WnNrVHZ2ZmVlNi9XcFU2ZjB3UWNmYU1hTUdaSnlXN2svOTl4emJzZms3ZVRxNU8zdHJTKy8vTkp0VytmT25kMWVtNmFweFlzWGEvejQ4WEk0SEZxd1lJR09IVHVXYnliRGVleW9VYVBrY0RpVWtwS2lwNTkrdXNBN2MvSmF1SENoNnRhdHErWExsNnRGaXhhcVg3Kyt0bS9mcmlGRGhxaDU4K2J5OS9mWGM4ODlwOW16WjJ2bnpwMGFQMzY4Sms2Y3FGdHZ2VlVEQnc1VTkrN2QxYkJodzZML3dBQjREQUlKVUlGMDc5N2RkVXR0U1lXSGh5c3BLVW1abVpucTNidTNZbUppbEoyZG5hK0RhbnA2dXR2cmpSczM2dURCZzJyWnNxWGk0dUpVdTNadExWeTRzTkQyOUZKdWp4Q0h3NkcxYTllV3FNbGFWbGFXWnMrZXJmZmVlMC9mZnZ1dHRtelpvc0dEQjJ2TGxpMTY5TkZIMWJ4NWN4MDZkRWhUcGt6UmM4ODlKNXZOcHNhTkcrdWhoeDV5UFRHNFZhdFdxbG16cHVzOW5jSHE5T25UQllZbkFKY25BZ2xRd1R6MDBFUDUxbEI0ZVhrcE9qcGE0ZUhocm5VbER6LzhzT2JPbmV0NmZlKzk5eW9tSmtZUkVSR3FWcTJhdkwyOVZiOStmWjA3ZDA1NzkrNVZqUm8xOVBqamo3dWVQZlB4eHg5THltM0IvdDU3NzJuU3BFbkYxbmIwNkZINStmbVZ1T1ByaGcwYmxKeWNySC84NHg5S1MwdlRQLy81VDQwWU1VSy8vLzY3NjRuRW8wYU5raVRObkRsVE1URXhtanAxcWdZUEhxeWpSNCs2M3NlNVBpWW9LTWpWbzZSZHUzWWxxZ0hBNVlGQUFsUXdCdzRjeVBlYnY3T3JxZk5wdTVLVWxKVGtOc2JoY0dqRmloV0tqNDkzUGVYWCtTVGV1WFBuU3BKcjBlcXlaY3QwK3ZScFNibUxTd2NNR0tBV0xWcTQzdXY4enFwejVzeFJRRUNBVHA0OHFmVDA5RUs3ckRyTm16ZFBEUnMyMU4xMzM2MGxTNVlvS2lwS2Q5MTFsNjYrK21yTm5UdFh2WHIxY3RWVWtPclZxM081QnFoa0NDUkFCZFM3ZDIrMzEwWGRXYkpxMVNyOStPT1BPbjM2dEpZdFc2YnM3R3dOR1RMRWJZd3ptT3pidDArU0ZCTVRveUZEaHVqbGwxOVdyVnExTkdEQUFMZnhCYTFMa2FTNzdycXIyQ1p2YmRxMGNWMWk4Zkh4MFlvVks1U2RuYTN1M2Jzck1URlJreVpOVW1wcWFxRjM5TXlkTzFjLy8veXpQdmpnQTMzNDRZZEZuZ3VBNXlDUUFCVlFURXlNMit1aVppVG16NSt2b0tBZzFhaFJRMUZSVVZxelpvM2F0Mjh2U2ZycHA1OTA4dVJKVnl2Nk5XdldTSktlZlBKSnRXelpVaSsvL0hLcDFwMlZsYVdzckN4WElEbHg0b1FtVEppZzY2Ky9Ybzg4OG9oNjl1eXAxMTkvWFlNSEQ4NTNiS05HalRSeDRrUkowci8rOVMrM0daSzhDM0pMK3V3ZEFKY1hBZ2x3bVhQT0lqanZxdm40NDQ5ZDYwT2szS2Y4enBrengvWDZ5eSsvMUtlZmZuckI1eW51TW8yVTI2UEUxOWRYVmFwVWtTVDUrL3ZyN2JmZlZ2MzY5Vld2WGozWmJEWjk5TkZIcWwrL3ZnWU9IS2pPblR2TDRYQm8xS2hScnJidVV1NmFrYnhoeWJsdUpDZ29TRC84OElNazFwQUFub1pBQWxSQW9hR2hicTh2cEJtWWMyM0dIMy84b1JFalJ1aTY2NjVUVkZSVXZyNGtSVGwvRFVsa1pHU0o3bWo1NVpkZlhJdFZuVzY2NlNadDI3Wk4zM3p6alJvMGFLRE5temRyNXN5WkdqcDBxRTZkT3FWMTY5YXBVYU5HQ2dzTGt5VDk5Ny8vVlVaR2hnSURBeVZKYjcvOWRyN3oyR3cyUlVWRmxmajdBVkR4RVVpQUNpZzZPdHJ0dFhOMll2MzY5U1U2ZnYzNjlabzRjYUplZi8xMVRabzBTYXRXcmRJVlYxeWgzcjE3eTh2THE5ampDMXREY3I2TWpBeFhnN1BzN0d6RnhjWHB4aHR2ZE8zLzczLy9xMmVmZlZhdFdyVlNVRkNRWW1OajlkQkRENmxHalJxNjc3NzdGQmtacVRwMTZxaC8vLzdLeWNtUmw1ZVhGaTllckU2ZE9ybjZuTFJ0MnpiZmVRM0RLSEE3Z01zWGdhU0NXNzE2dGViTW1hTlBQLzNVTlExZUVhV21wbXJRb0VHS2lvcFNreVpOckM3SEl6Z2NEbVZsWmNuaGNNZ3djaDlPdTN2M2J0bHNOcVdrcE1qSHgwZVNsSm1aS1lmRElXOXZieDA0Y0VBZmZQQ0JkdS9lclhmZmZWZU5HemVXSkQzMjJHUDY5Tk5QRlJZV3BsNjlldWwvL3VkL1N1WHpORzNhTkMxZXZGaFNia2hvMEtDQkpreVk0TnAvNDQwM2F0bXlaYTd2SnpVMVZZY09IZElERHp3Z3U5MnUyTmhZL2ZMTEwvcmlpeTgwZXZSbzNYVFRUWktrcDU1NjZwSnJBM0I1SVpCVVlNZVBIMWRrWktSbXpweFo2bUZrMzc1OUdqRmloTDc1NXBzUzk1UW9TdTNhdGZYVVUwOXA3Tml4bWpkdlhyRmRQRkc4YytmTzZaRkhIcEdVMjV0RXlwMzVpSW1Ka1krUGo0WVBIeTVKR2pCZ2dGSlRVeFVhR3FxY25CdzFiZHBVcjczMldyNi8xeWVlZUVLdFc3ZldybDI3WEorbko1NTRJdDk1QzlwV21GZGZmVld2dnZxcUt6UTVnNU5UM3RjMm0wMkRCdy9XN3QyN0ZSWVdwaXV1dUVLU1ZLOWVQUVVIQit2czJiTktTVW5SdGRkZUs5TTBDenlmczNrYUFNOWpGRCtrNHJMYjdhWWtKU1FrbFBuMzRUeFhjYmM4bHFZUFB2aEF1M2J0MHJ2dnZsdnE3NzFqeHc0TkhEaFFHemR1TEpWQUl1WCtCaHdTRXFKbm4zMjJ6TytFY0M2QUxPdS8rOERBd0VPR1lRUjRlWGxkczJYTGxrTVhlcndWbnhzVXJydytONmhZN0hiN1Q1THVrdFFtSVNIaEo2dnJRY0g0VmNOQ3p6NzdyTWFQSCsrMmJkaXdZWm95WllxazNPWlZ6dHNkZCt6WW9hQ2dJQzFldkZoZHVuUlIxNjVkdFhuelpuMzExVmNLRGc1VzU4NmQ5ZU9QUDdxTnpjek1kTDJ2YzV1ekErakFnUU1sNWE1TnlIdDNRMVpXbGlaUG5xemc0R0MxYTlkT1k4YU0wY21USnlYbDNsNGFIQnpzYWtHK2RldFczWFBQUFRwNDhLQ2szTitBTzNiczZKcWlQM3o0c1ByMDZTT0h3MUdhZjJ3QUFBOUVJTEZRU0VpSTFxNWRxM1BuemtuS1hZZXhaY3NXaFlhR0tpMHRUUWNQSHRTdHQ5N3Fka3hTVXBJV0xWcWsxcTFiS3lJaVFudjM3bFZjWEp3NmRPaWdhZE9tbGZqY3p0dEFOMjdjNlBiYmUyUmtwSDc5OVZmTm16ZFBzYkd4T25ic21LczFlVmhZbUs2Ly9uck5talZMRG9kRGt5ZFAxalBQUE9OMjkwYXpaczIwWThjT1NWSkFRSUFXTGx6SUZQdGx6alJON2Rtengrb3lBSGc0ZmxKWXFFT0hEcExrdXAxeTJiSmxhdDY4dVJvM2Jxd2pSNDVJVXI3SHZQZnIxMCsrdnI3cTNyMjcwdExTTkhEZ1FQbjYrcXByMTY3YXYzLy9CZDBlZXI1ang0NXB5WklsR2oxNnRBSUNBbHdkUEZldFdpVXBkejNBMkxGanRYRGhRcjMvL3Z1cVVhT0crdlhyNS9ZZWRldlcxYkZqeDVTZG5YM1JkYUJpT1hmdW5CNTg4TUVMUG03OSt2VktUVTB0ZzRvQWVDSVd0VnFvYXRXcTZ0cTFxNVl2WDY3MjdkdHI2ZEtscmgvd3prVjk1eThTckZXcmxpVEoxOWRYa2xTblRoMUpjdDF4Y1NtQjVOQ2hRekpOczhDVzN1Zk9uVk9WS2xWMHd3MDNxRk9uVHZyODg4LzF5U2VmRkxxSXNiQkZpU2hmclZxMUt0RzRXclZxdVpxUGxaWWZmL3hSYTlhczBTdXZ2RktxN3d2QU14RklMQllTRXFLaFE0ZnF0OTkrMC83OSsxMXJScHhCSXpVMTFlM1I2eVhoWEtSNjVzd1pWM0J4cmdNcHlsVlhYU1ZKaW91TFU3MTY5UW9jYytEQUFhMWJ0MDZkT25YUzdObXpaYmZiM2ZhbnBLVEl6OCt2UXQraVhKazRIQTZ0V3JWS2htSEkzOTgvMy83RXhFUTFiZHJVOVRtUkN1L0lldjcycWxXcmF0MjZkY3JKeWRHZGQ5N3ArdnljTDIvYjk3UzB0RkpkU0EzQWN4QklMTmFzV1RQVnExZFBVNlpNVWJkdTNWd3pIWFhyMXRYVlYxK3RuVHQzcWxHalJoZjBubzBhTlpLdnI2OWlZMlAxMkdPUDZlelpzL3JpaXkvY3h2ajUrVW5LWFpoNjg4MDN5OC9QVHdFQkFiTGI3WXFLaXRJTEw3eWdPblhxYVBmdTNUcCsvTGp1dlBOT09Sd092ZkxLSytyYnQ2OGVlK3d4OWVuVFI0c1dMZElERHp6Z2V0K2RPM2VxV2JObWtxVGs1R1NOSGozYTliaDdXR2ZpeEltcVdyV3FYbm5sRlZkWTNMMTd0MGFNR0tIcDA2Zm5XOWljTnpRY09YSkVEejMwa05hdFcrY2FrNUdSb1M1ZHVyaWR3em5EY3VUSUVmMzU1NTlxMmJLbEpHbkxsaTFxMHFTSi9QMzkzYzREQUhteGhxUUNDQWtKVVVKQ1FyNTI0VjI2ZE5IS2xTc3YrUDE4Zkh3MFljSUVMVml3UUNFaElSbzJiSmp1dnZ0dXR6RU5HelpVYUdpb1Jvd1k0YlkrWU5La1NiTFpiQW9MQzFQYnRtMDFmdng0MStXWHp6NzdUS21wcVhyaWlTZFVvMFlOalJneFF0T21UZFBodzRjbDVWNm1XYjE2dGVzSFZXSmlZb21lZjRLeU4zNzhlSjA0Y1VMUFBQT01UcDQ4cWZUMGRMM3d3Z3NhTW1SSXNTSGhqei8rS0xMdHZKZVhsNzc5OWxzZE9YSkUwNmRQMStPUFA2NWR1M2JwOTk5LzEvNzkrN1Z6NTA3MTdkdFhYM3p4aFJZdVhNanNHUURQWTdmYlRXZWZoL0k2VjNsS1NVa3g3NzMzWGpNcEthbGN6M3V4bGkxYlp2YnAwOGZNeXNveVRkTTBJeU1qemExYnQ1Ykp1Y3JyN3o0d01QQ1EzVzQzVzdWcVZmQTFyR0pZOGJrNS84L3AyTEZqcG1tYVpuWjJ0aGtSRVdIMjY5ZlBmT0tKSjh6WFgzKzkwR1BPUHRSejR3QUFFcTlKUkVGVW5qM3JldjNxcTYrYTdkcTFNMWVzV09IYWxwNmViclp1M2RyMSt2MzMzemU3ZGV0bXpwNDkyeng1OHFUNXd3OC9tRDE2OURENzkrOXZIamh3d0V4T1RqWkhqUnBsdnZubW0yWDBuWlpNZWY0L0F4V0gzVzcvNmErLys5WlcxNExDY2NtbUFxdGR1N1lpSWlMMHhodHZhTmFzV2ZMMnJyaC9YY2VPSGRPTUdUTTBjZUpFMTIvQUVSRVJGbGVGdkx5OHZQVEtLNitvVDU4Kyt1T1BQMHEwMkhUbHlwVmFzMmFOM243N2JVVkdSbXJIamgwYU1XSkV2bkg5Ky9mWGswOCtxZlQwZEwzNTVwdmFzMmVQUHYzMFV4MDllbFRoNGVGNjlORkhGUlVWNWJyRkhRRE94eVdiQ3E1ejU4NmFNMmRPaFE0amtuVGxsVmRxMGFKRnV1V1dXNnd1QllYSXpNelU4T0hEMWJoeFk0V0dodXJKSjUvVTd0MjdDeHlibFpXbGp6LytXSys5OXBvbVQ1NnNvS0FnelprelI5dTJiZFB3NGNQZG11NUp1WGQzZmZqaGh3b05EZFcxMTE2cnp6NzdUQUVCQWJydHR0czBhOVlzL2ZycnJ4b3dZSURpNHVKMC9Qang4dmgyQVZ4bUt2WlBPUUNsNHVEQmczcmhoUmQwelRYWDZLMjMzbEtWS2xYazdlMnRJVU9HYU1hTUdicjU1cHZkeGsrZlBsMDdkdXpRckZtejFMUnBVMG1TdjcrL1pzeVlvZkR3Y0NVbUpyckdybGl4UXVQR2pWUGJ0bTExOXV4WkxWaXdRQXNXTE1oWHcrblRwN1ZtelJvRkJBVGtXOU1FQUFRU3dNUHQzcjFiNGVIaDZ0bXpwMGFOR3VYcW5Cc2VIcTZzckN5OStPS0xpbzZPZHB1Rkd6RmloR3JVcUNFdkx5KzM5L0wxOWRYTW1UT1ZrWkhoMnRhK2ZYc3RXYkpFZm41K3V2UE9PN1Y2OWVwOE5UaHZEUzZMNXpJQjhBd0VFc0RETlc3Y1dGRlJVYnJqamp2eTdSczllclFPSERpUTc1Smd0V3JWOG9VUmg4T2g5UFIwWFhIRkZmcnp6ejlkYTRWOGZIems0K056U1UzNUFJQkFBbml3cWxXcnFsdTNiaVVhR3gwZHJXdXV1YWJJTVQxNjlOQ1pNMmRVcFVvVlBmTElJd1dPeWRzSURRQktpa0FDZUREbmM1SXV4T0xGaXd2c0ZXS3oyYlJod3dZNUhBNFpobEhnWXdPNmRldW15TWpJZk1jNkhBNk5HemZ1Z21zQlVIa1FTQUM0K2R2Zi9sYmsvc0tlM215ejJRb01JOFh0QXdDSjIzNEJBRUFGUUNBQkFBQ1dJNUFBQUFETEVVZ0FBSURsQ0NRQUFNQnlCQklBQUdBNUFna0FBTEFjZ1FRQUFGaU9RQUlBQUN4SElBRUFBSmFqZFR4UURvS0NncXd1QVFBcU5HWklnREprbXVaYXEydUFPOU0wTjF0ZEE0RDhtQ0VCeWxCaVltS3cxVFdVQnJ2ZGJrcFNRa0tDVWR4WUFMZ1l6SkFBQUFETEVVZ0FBSURsQ0NRQUFNQnlCQklBQUdBNUFna0FBTEFjZ1FRQUFGaU9RQUlBQUN4SEg1SUxSTWROQUFCS0h6TWtKVVRIellxSGpwc0E0RG1ZSVNraE9tNENBRkIybUNFQkFBQ1dJNUFBQUFETEVVZ0FBSURsQ0NRQUFNQnlCQklBQUdBNUFna0FBTEFjZ1FRQUFGaU9RQUlBQUN4SElBRUFBSmFqVXlzQU43ZmZmdnQxM3Q3ZVl3dmFaN2ZiUDh6N09qczdPM0w3OXUwSHlxY3lBSjZNUUFMQVRkT21UWk9Ua3BJZU1Bd2pvSURkVHptL01FM3pjTk9tVFovWnZuMTdPVllId0ZOeHlRYUFtL256NStmWWJMYUZKUmdhUFgvKy9Kd3lMd2hBcFVBZ0FaQ1B3K0g0cmdURFNqSUdBRXFFUUFJZ0g1dk50czQwemJRaWhxVDYrL3V2SzdlQ0FIZzhBZ21BZk9MajQ4OFpoaEZUeEpDWXRXdlhacGRiUVFBOEhvRUVRSUVNd3lqMGtvek5adU55RFlCU1JTQUJVS0FUSjA2c2xKUmV3SzcwNDhlUHJ5cnZlZ0I0TmdJSmdBSWxKU1dkTlUwenRvQmRpNU9Ta3M2V2UwRUFQQnA5U0R3WURhNXdxZjY2YlBQSWVadTVYQU9nMUJGSVBCZ05ybkNwRE1QNHdUVE5URW0rZjIzS05BeGptWlUxQWZCTVhMTHhZRFM0d3FXS2o0L1BsTFRVK2Rvd2pDVi9iUU9BVWtVZzhYQTB1TUtsTWszVDlma280ZWNKQUM0WWdjVEQwZUFLbDZwcTFhcHh6cTk5Zlgzamlob0xBQmVMUU9MaGFIQ0ZTN1ZwMDZaMFNiR1NGbS9Zc0NIRDZub0FlQ1lDU1NWQWd5dVVndStLK2h3QndLWGlMcHRLNE1TSkV5djkvUHpTSmZtZHQ0c0dWMlVzTURCd2syRVlkMXBkUjJrd1RWTjJ1MzJPMVhWY0t0TTAxeVltSmdaYlhRY0FkOHlRVkFJMHVMS09wNFFSVDJJWVJnZXJhd0NRSHpNa2xRUU5ycXdWSHg5dmRRbVFGQlFVWkhVSkFBckJERWtsWVJqR0Q1THk5bytnd1JVQW9NSWdrRlFTTkxnQ0FGUmtCSkpLaEFaWEFJQ0tpa0JTaWREZ0NnQlFVUkZJS2hFYVhBRUFLaXJ1c3FsOHZqTU13N1M2Q0FBQThpS1FsQkFOcmlvZUdsd0JnT2Zna2swSmVVb1k4U1EwdUFJQXo4RU15UVdpd1ZYRlFJTXJBUEFzekpBQUFBRExFVWdBQUlEbENDUUFBTUJ5QkJJQUFHQTVBZ2tBQUxBY2dRUUFBRmlPUUFJQUFDeEhJQUVBQUpZamtBQUFBTXNSU0FBQWdPVUlKQUFBd0hJRUVnQUFZRGtDQ1FBQXNCeUJCQUFBV0k1QUFnQUFMRWNnQVFBQWxpT1FBQUFBeXhGSUFBQ0E1UWdrQUhBQkFnTURHMXBkQStDSkNDU0FCMXE5ZXJVZWUrd3huVHQzenVwU2lwU2FtcXFRa0JEOTl0dHZWcGRTSkx2ZGZtTmdZT0JMZ1lHQm13ekQyR04xUFlBbklwQUFIdWI0OGVPS2pJeFVSRVNFcWxTcFVxN24zcmR2bi9yMDZhT3NyS3dTamE5ZHU3YWVldW9walIwN1ZnNkhvNHlydXpDQmdZRzNCZ1VGamJQYjdkc2svZGN3akxjTXc3alQ2cm9BVDBVZ0FUek1WMTk5cGR0dXUwMU5tell0OTNPZk9IRkMrL2J0dTZCanVuWHJwc3pNVEMxZnZyeU1xaW94SXlnb3lHNjMyeWZZN2ZaZkRNUDRqMm1hcjBtNjNlckNnTXFBUUFKY1pwNTk5bG1OSHovZWJkdXdZY00wWmNvVVNkS3laY3ZVdVhObjE3NnNyQ3hObmp4WndjSEJhdGV1bmNhTUdhT1RKMDlLa25iczJLR2dvQ0F0WHJ4WVhicDBVZGV1WGJWNTgyWjk5ZFZYQ2c0T1Z1Zk9uZlhqanorNmpkMndZWVBDd3NMVXBrMGJEUjgrWE1lUEgzZWRhK0RBZ1pLa05tM2FLQ2dvU0dscGFXcmR1clUyYk5qZ0duUG16Qm0xYjk5ZUd6ZHVsQ1RaYkRaMTdOaFJ5NVl0a3lRZFBueFlmZnIwS2E4WkU1dmRibThkR0JnWUZSUVV0TnMwelhoSll5VGRYQjRuQi9EL3ZLMHVBTUNGQ1FrSjBadHZ2cWx6NTg2cFNwVXFTazFOMVpZdFd4UWVIcTYwdERRZFBIaFF0OTU2cTJ0OFpHU2tEaHc0b0huejVzbkh4MGN2di95eXBrNmRxbGRmZmRVMUppa3BTWXNXTGRLa1NaTVVFUkdoNE9CZ3hjWEZhZnIwNlpvMmJacmF0Mi92R3Z2OTk5L3I0NDgvVm5aMnRrYU9IS2twVTZab3dvUUprcVE1YytabzRNQ0Iycmh4bzZwV3JTcEpDZzRPMXBJbFM5UzJiVnRKMHFwVnExU3JWaTIxYnQzYTlaN05talhUa2lWTEpFa0JBUUZhdUhCaDJmMEJTZ29NREd4dnM5bkNUTk1NbFhTdFlSZ3lUYlBFeDl2dDlqMWxWaHpLQWd1Ukx3TUVFdUF5MDZGREI3MzU1cHZhdUhHajJyZHZyMlhMbHFsNTgrWnEzTGl4ZnYzMVYwbFMzYnAxSlVuSGpoM1RraVZMOVBYWFh5c2dJRUNTTkdEQUFMMzg4c3R1Z2FSZnYzN3k5ZlZWOSs3ZEZSc2JxNEVEQjhyWDExZGR1M1pWZEhTMGNuSnlYR09mZnZwcFhYWFZWWkp5WjBUZWVPT05JdXNOQ3d2VDhPSERsWm1aS1Y5Zlh5MWV2Rmlob2FFeURNTTFwbTdkdWpwMjdKaXlzN1BsN1YzMi8xc3lETU4wT0J5bXpXWXpMeVNJNU1FUHVNdVBJenM3KzNlcmkwRGhDQ1RBWmFacTFhcnEycldybGk5ZnJ2YnQyMnZwMHFYcTE2K2ZKTGwreTNmK3NEOTA2SkJNMDlURER6K2M3MzN5M29GVHExWXRTWkt2cjY4a3FVNmRPcElrSHg4ZlNYSUxKRmRmZmJYcjY3cDE2eW96TTFNT2gwTTJXOEZYZ0lPQ2duVE5OZGRvOWVyVkNnb0swclp0MnpSeDRrUzNNYzU2THpJY1hMQ0VoSVIvU2ZxWHBIOEVCUVdGbUtiWjNUQ00rMDNUckYrUzR4ME94L1ZsV3lGS1cvWHExZE1URWhMU3JLNERoU09RQUplaGtKQVFEUjA2VkwvOTlwdjI3OS92V2pQaURCS3BxYW1xV2JPbWF5WWpMaTVPOWVyVks1Vnpueng1MGhWYzl1N2RxNnV2dnJyUU1PSVVGaGFtdUxnNEpTY25xMlBIanJyeXlpdmQ5cWVrcE1qUHo2L2M3d3FTNUlpUGoxOGthWkVrNDQ0NzdtanBjRGdlbFBTZ2lsaEhzblhyMWozbFZCOVFhYkNvMVlNNUhBNmRPblZLQnc4ZTFNOC8vNnoxNjljckxZMWZFRHhCczJiTlZLOWVQVTJaTWtYZHVuVnp6V1RVclZ0WFYxOTl0WGJ1M0NrcGR6MkczVzVYVkZTVURoOCtySnljSFAzMjIyL2F2SG56UlovNy9mZmYxNmxUcDdSMzcxN05uajFidlhyMWN1M3o4L09USkczZHVsWHA2ZW11N1QxNjlORFBQLytzbUpnWVBmamdnL25lYytmT25XcldySmtrS1RrNVdZOC8vdmhGMTNjSnpILy8rOStKQ1FrSll4TVNFbTR4VGJPWllSampKRzJ6b2hpZ3NtR0d4QVAwN05uVDlYVnNiS3dlZlBCQlpXUmt5TXZMUzZtcHFXcmV2TG44L2YzbDcrK3ZldlhxNmFxcnJsS25UcDFjaXc2clY2K3U2T2hvM1hISEhicjIybXZkM3Z2UFAvL1VsaTFieXZYN1FjbUVoSVRvN2JmZjFvc3Z2dWkydlV1WExscTVjcVc2ZCs4dVNabzBhWkxlZXVzdGhZV0Y2ZHk1YzdyaGhoczBZc1NJaXo3djdiZmZyZ2NlZUVCbno1NVZ0MjdkTkdUSUVOZStoZzBiS2pRMFZDTkdqTkFWVjF5aEZTdFdTSkpxMXF5cDRPQmcvZkxMTDdMYjdXN3ZaNXFtVnE5ZXJTZWVlRUtTbEppWXFEWnQybHgwZmFVbE1URnhwNlNka3Q0SUNncHFiSnJtZzZacFBrZ3ZFZ0Q1Mk8xMjAyNjNsOHRGWitlNUtxTDc3Ny9mN2Q5NTllalJvOEJqZ29PRDgzM2R0bTNiZk9QYXQyOWZHaVdXdXZMNnV3OE1ERHhrdDl2TlZxMWFYZFQxRGlzK055a3BLZWE5OTk1ckppVWxsZXI3YnQrKzNiVGI3ZWFwVTZjdTZ2aCsvZnFaYytmT3piZDkyYkpsWnA4K2ZjeXNyQ3pUTkUwek1qTFMzTHAxNnlYVldwalMrTnpRT2g0b0c4eVFlQmlIdzZIKy9mdTdYaDg5ZWxSOSsvWjF2YTVaczZZKy9mUlRLMHBET2FsZHU3WWlJaUwweGh0dmFOYXNXZVZ5MTBwUlRwdzRvV1hMbHJuYXhPZDE3Tmd4elpneFF4TW5UblN0SDRtSWlMQ2l6QkpMVEV6Y2EzVU5nQ2Npa0hpQTFOUlVoWWFHS2pVMVZUYWJUZDkrKzYxNjl1eXAyTmhZOWV6WlU5OSsrNjBrdVgyZGtaR1I3ODZMTTJmT3FHZlBuakpOVTBlT0hGRkFRSUJPblRwVjd0OFBMbDNuenAzZG1xTlo2Zjc3NzFlOWV2VTBiZG8wMTJKWXB5dXZ2RktMRmkyeXFESUFGUW1CeEFQVXJsMWIwZEhSNnRhdFc0bVB5VHRUNGx5RFVxMWFOY1hHeGlvN08xdWRPM2RXYkd5c0ZpeFlVQ1kxNC9MVHZIbHp4Y2ZIWC9CeHpvNnNBRkFVQW9tSG1UVnJscFlzV2FJalI0NG9ORFRVOVc5SnJxK2pvNk1sS2Q5dnEwN2UzdDZ1dHQxaFlXSGxVemdBb0ZJamtIaUFsSlFVOWU3ZFd5a3BLUm84ZUxBR0R4NnNuajE3S2pvNjJ2VnZTVzVmWjJSa3FIZnYzbTd2YytiTUdkY3NTMlptcHR1TVMzaDR1TzY3Nzc1eStvNEFBSlVOZ2NRRDFLbFRSekV4TVJkOHlTWW1Ka2FTMUxGalIwbTVsMnlXTGwwcVNYcjAwVWMxWThZTStmdjdsMzdCQUFDY2g4Wm9IcWh2Mzc3eTlmVlYzNzU5WFhmWk9MYzk5dGhqeFI1Lzh1UkpOV25TUlB2Mzc5ZWZmLzZwZDk5OTE5Vm9Dd0NBc3NBTWlRZElTVWxSejU0OWxaS1NJa211TzJrazl6dHI4c3JJeU1nM28yS2FwdWJQbjYrNWMrZnFtV2VlVVVKQ2dtNjc3VFo5L3ZubnFsMjd0dHNUWkFFQUtFMEVFZzlRcDA0ZHhjYkc2dW1ubjVZa3Q3NGo1L2NoR1RwMHFEcDI3S2lhTld1NkxzOTA3TmhSS1NrcE9uUG1qTDc2Nml0Tm16Wk5EUm8wMEtoUm8xd1BPNnRmdjBUUEhBTUE0S0lRU0R4QVZGU1VKR25tekptU1ZPQ015UGxlZXVrbDE5Y2Zmdmloamg0OXFwWXRXMnI2OU9tdTU1RTgvL3p6R2oxNnRQNzJ0NzhwS0Npb0RDb0hBQ0FYZ2NRRE9COUtkaUc2ZHUzcStycEpreWFTcEU4KytjVHRxYTBOR2pUUTExOS9mZWtGQWdCUURCYTF3cVc0UjhnREFGQlcrQWtFQUFBc1J5QUJBQUNXSTVBQUFBRExFVWdBQUlEbENDUUFBTUJ5QkJJQUFHQTVBZ2tBQUxBY2dRUUFBRmlPUUFJQUFDeEhJQUVBQUpZamtBQUFBTXNSU0FBQWdPVUlKQUFBd0hJRUVnQUFZRGtDQ1FBQXNCeUJCQUFBV003YjZnS0F5aUFvS01qcUVnQ2dRbU9HQkNoRHBtbXV0Ym9HdUROTmM3UFZOUURJanhrU29Bd2xKaVlHVzExRGFiRGI3VnNsdFhBNEhJRmJ0MjdkYW5VOUFEd1BNeVFBQU1CeUJCSUFBR0E1QWdrQUFMQWNnUVFBQUZpT1FBSUFBQ3hISUFFQUFKYmp0dDhMUklNckFBQktIek1rSlVTRHE0cUhCbGNBNERtWUlTa2hEMnB3OWJZa0pTUWtqTFM2RmdBQW5KZ2hxWHhHL1BVUEFBQVZCb0VFQUFCWWprQUNBQUFzUnlBQkFBQ1dJNUFBQUFETEVVZ0FBSURsQ0NRQUFNQnlCQklBQUdBNUFna0FBTEFjZ1FRQUFGaU9RQUlBQUN4SElBRUFBSllqa0FBQUFNc1JTQUFBZ09VSUpBQUF3SElFRWdBQVlEa0NDUUFBc0p5MzFRVUFsNE9jbkp4R0xWdTJyR1oxSFJacVpIVUJBRHdiZ1FRb21ZMDJHeE9LQUZCV0NDUkFFUXpEK0VMU1ExYlhVVUg4NmVQajg3dlZSUUR3VEFRU29BZ0pDUWt2U0hyQjZqb0F3Tk14QncwQUFDeEhJQUVBQUpZamtBQUFBTXNSU0FBQWdPVUlKQUFBd0hJRUVnQUFZRG1QdU8wM0tDaG9rZFUxWEM1TTA3UzZCQUFBOHJuY0E4a2hTZlZNMCt4dGRTR1htVU5XRndBQVFGNlhkU0F4RENOWTBzMVcxM0VaK3RYcUFnQUFBQUFBQUFBQUFBQUFBQUFBQUFBQUFBQUFBQUFBQUFBQUFBQUFBQUFBQUFBQUFBQUFBQUFBQUFBQUFBQUFBQUFBQUFBQUFBQUFBQUFBQUFBQUFBQUFBQUFBQUFBQUFBQUFBQUFBQUFBQUFBQUFBQUFBQUFBQUFBQUFBQUNnUXZrL0lVQWVQR1lybFZnQUFBQUFTVVZPUks1Q1lJST0iLAogICAiVHlwZSIgOiAiZmxvdyIsCiAgICJWZXJzaW9uIiA6ICIxOCIKfQo="/>
    </extobj>
    <extobj name="ECB019B1-382A-4266-B25C-5B523AA43C14-3">
      <extobjdata type="ECB019B1-382A-4266-B25C-5B523AA43C14" data="ewogICAiRmlsZUlkIiA6ICIxMDE1NDA1MDI1OTIiLAogICAiR3JvdXBJZCIgOiAiNTgxMTgwNjM4IiwKICAgIkltYWdlIiA6ICJpVkJPUncwS0dnb0FBQUFOU1VoRVVnQUFBTWdBQUFMMENBWUFBQUJKZjNoaEFBQUFDWEJJV1hNQUFBc1RBQUFMRXdFQW1wd1lBQUFnQUVsRVFWUjRuT3pkZTF4VDlmOEg4TmNaTjBHRkZQT1NGOHhicVhrYklIakJDeUlKaGFabHlpKzhmZzNGVzZhbHBpbWFsOVRTMUVJdzhRNWVzRXdSOFlwNHdSUVZ2Q0tpYUFraHFJZ01ZY0RZOXZuOVFUc3hHSWNOMFEzMmZqNGVQTmpPUGp2N2JPekZ1WDB1QUNHRUVFSUlJWVFRUWdnaGhCQkNDQ0dFRUVJSUlZUVFRZ2doaEJCQ0NDR0VFRUlJSVlRUVFnZ2hoQkJDQ0NHRUVFSUlJWVFRUWdnaGhCQkNDQ0dFRUVJSUlZUVFRZ2doaEJCQ0NDR0VFRUlJSVlRUVFnZ2hoQkJDQ0RFaW5MNHJZSWljbkp5c2k0cUtQZ2JRQjRBRGdNWUE2Z0V3MFd2RkRJY0N3SE1BR1FDdUFEaHJabWIyZTJ4c2JJNStxMVgxS0NBbE9EazVOWkxKWlA0Y3g0MEJZS1h2K2xRelVzYllkbk56ODhXeHNiR1A5VjJacWtJQitaZTl2ZjMvTWNZMkFxakRjUnljblozUnAwOGZ2UGZlZTJqY3VER3NyYTFoYW1xcTcyb2FCTGxjanB5Y0hHUmtaT0RXclZzNGUvWXNMbDY4Q01ZWUFPUnlIRGN4TGk1dWw3N3JXUlVvSUFBbkZvc1hBbGdFQUI5KytDRW1UWnFFSmsyYTZMZFcxVXg2ZWpxQ2dvSVFFUkVCQU9BNHpqOHVMbTRKQUtiZm1yMGNvdzVJeDQ0ZHpTMHNMRFlEOExHd3NHQXJWcXpnK3ZUcG8rOXFWV3RuejU3RjNMbHpXV0ZoSVFkZ1oyRmg0WVNFaEFTWnZ1dFZXVVo5ME5tOGVmTWZBZmphMnRvaU1EQ1FjM0J3MEhlVnFqMDdPenYwN05tVE8zUG1EUEx6ODd1WW1wcldTVTlQUDZidmVsV1cwVzVCdW5Yck5wamp1SU52dlBFRzI3bHpKL2ZXVzIvcHUwbzF5cU5IanpCcTFDaVduWjNOQVJnY0h4OS9TTjkxcWd5ajNJSTRPam8yWjR3ZEEyQzVhdFVxcm1QSGp2cXVVbzFUdDI1ZHRHblRoanR5NUFnQURHcldyTm11UjQ4ZVZidlR3Q0o5VjBBZkZBcEZJSUI2UGo0KzZOV3JsNzZyVTJQMTZ0VUxuMzMyR1FEVSsvY3pyM2FNYmhlcmE5ZXVqaUtSNkZLTEZpMndkKzllbUp1YjY3dEtOWnBNSnNPSUVTT1FrcElDeHBqajFhdFhyK2k3VHJvd3VpMklTQ1Q2RmdER2poMUw0WGdOek0zTk1XYk1HQUQvZmZiVmlWRnRRYnAyN2RwVkpCSmRiZFNvRVE0ZVBBZ3pNek45Vjhrb0ZCVVZZZkRnd1hqeTVBa1lZMTJ2WHIxNlhkOTEwcFpSYlVGRUl0RTBBUER4OGFGd3ZFWm1abWJ3OGZFQkFIQWNOMTNQMWRHSjBRU2tYNzkrcGdDR2lFUWlmUGpoaC9xdWp0SHg4dktDU0NRQ2dNSERodyt2Tm1kUGpTWWdFb21rSndEYnJsMjd3dHJhV3QvVk1UclcxdGJvMHFVTEFEUzRmLzkrVDMzWFIxdEdFeENPNHo0Q0FHcEtvaitxejE3MXQ2Z09qQ1lnQUx3QUNvZytxVDU3eHRoZ1BWZEZhMFlSa0s1ZHU3NEJvRTM5K3ZWaFoyZW43K29ZTFRzN085U3JWdzhBMnRqYjI5dm91ejdhTUlxQW1KaVl2QWNBclZxMTBuZFZqQnJIY2Z6ZmdPTzQ5L1JjSGEwWVJVQUFkQWFBMXExYjY3c2VSay8xTjJDTWRkWnpWYlJpTEFIcEJOU2NMWWhDb1lDL3Z6K1VTcVhhY3FsVWlrV0xGcUd3c0ZCUE5hdVlLaUJLcGJLVG5xdWlGYVBvUThvWWF3dkE0STQvRGh3NGdDVkxsbWhkUGk0dURnQ1FrWkdCMk5oWTFYVUZYa2hJQ0FvTEMyRmhZVkdsOWF4S0xWcTBBQUJ3SE5kV3oxWFJpbEVFQk1BYkFBenUrc2VRSVVQZzVlVUZBT2pldlR2T25Ea0RTMHRML25GTnl3QWdOVFcxek5idzBhTkgyTE5uRDBKQ1FxQlVLakZod2dTc1dyVUtEUm8wZVBWdlJBY2wvZ1p2NkxNZTJqS1dnTmdBUU8zYXRmVmREelVjeDhIRTVMK0x5aUtSU08yK3BtWGp4bzNEN2R1M3dYRWNldmZ1amZ6OGZGeStmQm5mZmZjZGZIeDhvT3I0TldUSUVQejQ0NDlZc1dMRjYza3pXaXJ4TjZnV1o3RW9JTlhNMXExYjRlL3ZEeWNuSnd3Y09CRHU3dTVZdFdvVkxsKytESVZDZ2Vqb2FMeDQ4UUo1ZVhuSXljbkI5ZXZYVlZld0RRSUZ4RERWbUlBQVFGSlNFc2FQSDQvSGp4L2pyYmZlZ3B1Ykc5cTJiWXRtelpxaFFZTUdxRisvUG14c2JCQWVIbzdObXpkai9mcjErcTR5cjA2ZE9xcWJGQkFpek43ZVh1MitpNHRMbVRJbGwvbjYrbUxVcUZGNDl1d1pXclJvZ2Fpb0tMUnIxdzRPRGc3UU5PQ0VoNGNIQmd3WVVQVVZOeUxHRWhBSmdEZno4dklNcXBPVTZxeVVUQ1pEang0OWNPblNKYlhqRFh0N2U1dzdkdzVXVnY4TjhuajkrblhVclZzWHVibTV1SERoQWg4eWUzdDdOR3pZVUczOTJkblp1SERod210NEo5ckx6YzFWM1pUb3N4N2FNcnFBL052VXdhQThmZm9VMXRiV1pRN1FOZW5TcFFzOFBUMHhac3dZNU9ibVlzYU1HUUNLZSs3OU8wQUNyMGVQSHEra3ZpOGpMeTlQZGJOYUJNUllMaFJLQUxVL2prRzVlUEVpZEJsWlpjS0VDV2pjdURGa01obisrdXV2VjFpenFrY0JNVXpaQUpDVFkzaWp6ang0OEFDQmdZSHc5dmJXK2prSERoeEFkblkySmsyYUJEOC9Qeng0OE9BVjFyQnFsZmdiWk91ekh0b3lpbDBzanVQdU1jWUdQSHo0RUk2T2p2cXVEdS9nd1lOWXMyWU5mSDE5dFI1K2FQZnUzUWdMQzhQR2pSdlJzR0ZEZE83Y0dhMWF0VUpSVVJHR0RCbnlpbXY4OGxKU1VnQUFqTEY3ZXE2S1Zvd2lJQUJ1QWpDNC83U05HalhDMnJWcjBhMWJONDJQKy9yNmx1azczN0psU3dRSEI4UFcxaFlBMEtGREJ3REZaN3QrK3VrbnRiSmZmdm5sSzZqMXk3bC8vejRBUUNRUzNkUnpWYlJpRktPYTJOdmI5MmFNblhOd2NNREdqUnYxWFIyajV1dnJpN2k0T0loRW90NVhybHc1cisvNlZNUW9qa0VVQ3NVdHdQQzJJTWFHTWNiL0RSaGp0L1JjSGEwWVJVQ3VYYnVXRFNBNUt5c0xEeDgrMUhkMWpOYkRody94L1BsekFFaU9pNHVqczFnRzVoQlFQSDhGMFEvVlo4OXhYTGllcTZJMW93a0lZK3dBUUFIUko5Vm5yL3BiVkFkR0V4QWJHNXMvQVdSZXUzYk5JSytIMUhTcWxzVUFNbHUzYnYybnZ1dWpMYU1KeU9uVHArVUF3cFZLSlQrUEhubDlEaDA2cE9vaUhMNXYzejZGdnV1akxhTUpDQUFvbGNxZmdlS3VxVVZGUmZxdWp0R1F5V1FJQ1FrQkFEREdES2Z0dlJhTUtpRFhybDI3QmlEODhlUEhpSXlNMUhkMWpFWmtaQ1NlUEhrQ2p1TU9WcWVSM1FFakN3Z0FNTWFXQU1DMmJkc2drMVhieVZlckRabE1odTNidHdQNDc3T3ZUcXJOS050VkpTTWo0MUdUSmswY0pSSkp1OExDUW9Oc0VsNlRyRnUzRGpFeE1RQndPRDQrZnJXKzY2TXJvOXVDQUlDSmlZa2ZnT2NoSVNFNGY5N2dXenRVVytmUG4wZG9hQ2dBUEpmTDVaUDBYWi9LTUlxMldKcUl4V0l2QU9FMERmU3JRZE5BVjNQcDZlbDNtelJwOGtaQlFVR1A0OGVQdzk3ZUhtKysrYWErcTFVajNMNTlHeE1uVHNUejU4ODVBRC9GeDhmL3JPODZWWmJSQmdRQTZ0ZXZIMjFxYXRveVB6Ky9TMlJrSkd2YnRpMW5hS012Vmpkbno1N0Y5T25UV1c1dUxnZGdaMkZoNGZTblQ1OVdtK3NlcFJudExsWUpuTDI5L1FMRzJHSUErT0NERCtEbjU0Y21UWnJvdTE3VlNucDZPZ0lEQTNINDhHRUFBTWR4QytQaTRwWUNZUHF0MmN1aGdQekwzdDcrL3hoakd3SFU0VGdPenM3T2NIRnhRYWRPbmRDNGNXTllXMXZEMU5SWStwY0prOHZseU1uSlFVWkdCbTdldklsejU4N2g0c1dMWUl3QlFDN0hjUlBqNHVKMjZidWVWWUVDVW9LVGsxT2pvcUtpaFFER0FyQ3FvRGhSSndXd3pjek03THZZMk5qSCtxNU1WYUdBYU9EazVHUmRWRlQwTVFBWEFBNEFHZ09vRHlNL1ppdEJBU0FMUUFhQUt3RE9tWm1aL1I0YkcwdXRRSW4raU1WaUpoYUxxL1UrZlhWamxCY0tDZEVXQllRUUFSUVFRZ1JRUUFnUlFBRWhSQUFGaEJBQkZCQkNCRkJBQ0JGQUFTRkVBQVdFRUFFVUVFSUVVRUFJRVVBQklVUUFCWVFRQVJRUVFnUlFRQWdSUUFFaFJBQUZoQkFCRkJCQ0JOQ2dEUWFxYytmT3pVeE5UYjh0dFhqaXY3L1Y1cktXeStWTGI5eTQ4Yy9ycVpseG9ZQVlxT0hEaDVza0p5ZW5jUnpYU0tnY1kreHhtelp0bWxhbldadXFFeHJHeGtEZHZuMmJOVzNhdERXS2h4MFNzak1xS29ybWxIdEY2QmpFZ0NtVnl0KzFLS1pOR1ZKSkZCQURKaEtKempER3NnU0tQTE94c1RuejJpcGtoQ2dnQml3dUxxNkk0N2lEQWtVTy9qdDdMM2xGS0NBR2p1TzRjbmVoUkNJUjdWNjlZaFFRQXllUlNFNEMwRFRtYlU1MmRuYlU2NjZQc2FHQUdMams1T1JDeHBpbXMxU0hrcE9UQzE5N2hZd01CYVFhS0djM2kzYXZYZ01LU0RYQWNkeFJGTSsvb1NMbE9PNll2dXBqVENnZzFVQmNYSndVd0JIVmZZN2pJdjlkUmw0eENrZzF3UmpqZDZtMHZJQklxZ0FGcEpvd056Yy9yTHB0WldWMVdLZ3NJVVpKTEJZZkVvdkY0ZnF1aHpHaGFWdXJsOTg1anFNcDJGNmpHdFBjdlZ1M2JyRWN4M1hYZHoxSTFXQ01uYjU2OVdwL2ZkZWp4aHlEVURocUZvN2ordW03RGtBTjNNV0tpNHZUZHhYSVM3SzN0OWQzRlhnMVpndEN5S3RBQVNGRUFBV0VFQUVVRUVJRVVFQUlFVUFCSVVRQUJZUVFBUlFRUWdSUVFJaFdZbU5qd1pqeE5RTXorb0FrSlNWQkxuOTlJK2Y4OU5OUFdwZFZLQlR3OS9lSFVxbFVXeTZWU3JGbzBTSVVGaGFXV2Y3VFR6K2hxS2lvekxxa1VpbnM3ZTBobFZhdW45WGt5WlBMMU1NWTFMaW1Kcm9LQ0FoQTdkcTFzV3paTWtSR1JtTEZpaFVheStYbjUvUE5XS1JTS2J5OXZRWFhtNWFXaGl0WHJwUlpIaElTZ2krLy9CSUFjUGZ1WFV5Wk1rWHQ4ZHpjWEZ5NGNBRUFrSkdSZ2RqWVdJaEVvakxyS0N3c2hJV0ZoZHB5RXhNVFhMNThHWXNYTDhiU3BVc0Y2MWRTMzc1OTFlNmZPVU5qMGRVNFlyR1lpY1ZpcHF1Y25CdzJaTWdRRmhRVUpGak93Y0ZCcC9YMjZ0V0x2MzNwMGlYV3YzOS8xcjkvZnlZV2kvbmJtamc3Ty9PM0wxeTR3UHo4L05RZVQwdExZLzM3OTJkcGFXbE1vVkN3Y2VQR3NhZFBuNm85N3VMaXdvNGNPYUwydkx5OFBDWVdpMWxlWGw2WjF5ejV1WlgzR1lyRllpYVh5d1hlY2RWUi9TMzEvWjBDYUF1Q3VuWHJZdlhxMWFoVHA0NU96NXMxYXhaU1UxUExmYnprN28ram95Tk9uVG9Gb0xnaG51cTJrSEhqeHVIMjdkdmdPQTY5ZS9kR2ZuNCtMbCsrak8rKyt3NCtQajU0NjYyM0FBQkRoZ3pCanovK3lHLzUzbnJyTFFRSEI2Tk5telk2dlorU2twS1M0T3ZyVzJhNXE2c3JBR0R2M3IxbzNMaHhwZGRmblJoOVFBQ2dkZXZXT2o5bjllclZnby8zN3QxYnEvVU1IRGhRNC9LdFc3ZkMzOThmVGs1T0dEaHdJTnpkM2JGcTFTcGN2bndaQ29VQzBkSFJlUEhpQmZMeThwQ1RrNFByMTYramRldldrTXZsYU5pd1labmRNbDI4ODg0N1pYYXpWTUUyTVRHdUNRR01PaUQrL3Y2SWlvcENZV0VoTGwrK0RLRDRpNjNwUzZBNlFEMTU4aVEyYk5oUTRib0xDZ293Yk5nd0FNQ0xGeStnVVB3M2ZZZnFQL0dwVTZmVWpqa0E4TThCaXYrVGp4OC9IbzhmUDhaYmI3MEZOemMzdEczYkZzMmFOVU9EQmcxUXYzNTkyTmpZSUR3OEhKczNiMGF0V3JXUW5KeU1odzhmNHRLbFN3Z0pDY0gyN2R2VjZ2WGhoeCtxM1M5dmE1YVdsZ1lURXhPajJWTFVlSlU5Qm1GTS9maWl2SFZNbkRpUnY1MlptY2wyNzk2dHRrOHVGb3RaY25JeWYvL1JvMGNzT2pxYXYzL3QyalhHbVBxeENXUHF4eHlNTWFaUUtCaGp4Y2NNYm01dVRLbFVzaE1uVHJCRml4YVZXLytDZ2dLV2s1T2pWcGZTeHdzVkhZT1VQRVppakxHZ29DQzJjT0ZDd1hXK0tvWjBER0wwcDNtMUZSUVV4Tisyc0xCQVltSWlSbzhlclhZY3NtREJBa2drRW9TRWhNREh4d2RKU1VrQUFMbGNqaSsrK0VLcjE3bDU4eWErL2ZaYjNMdDNEM1hyMXVXM01LcE9SUGIyOXZEdzhGRDc2ZGV2SCtyV3JmdFM3Ky9VcVZOcVd4TnZiMitjUG4wYWFXbHBMN1hlNnM2b2Q3RjA4ZXpaTTF5N2RnMERCZ3hBblRwMXNIanhZcHc4ZVJJSkNRbTRjK2NPZ09MVHBZTUdEVUszYnQwUUdocks3NTQ4ZmZvVTlldlhCd0RJWkRJTUhEZ1FiNzc1Sm5idDJnVUFrRWdrc0xHeEFWQjg2dGZVMUJSZHVuU0JwNmNueG93Wmc5emNYTXlZTVFNQVlHNXVqaU5IanFqVnJVZVBIbFgrZnEydHJURml4QWo4L2ZmZmFOcTBhWld2djdxZ2dQeExxVlFpTVRHeDNNZnYzYnVITFZ1Mm9GKy9mcmh5NVFwT25UcUZjK2ZPNFoxMzNzSHc0Y01CQUJNblRvUzF0VFVDQXdPeFo4OGVEQjgrSEUyYk5zV2RPM2VRbHBhRzI3ZHZ3OXpjSENkT25PRFhPMkxFQ0l3Y09aSy9XUG5HRzIvZzIyK0w1KzZjTUdFQzR1UGpjZnYyYmZ6MTExL28zTG16VHU4cElTRUIyZG5aNk5Xcmw2NGZCNERpaTRQYVVpZ1VPSFRvRUFZTkdvUmF0V3BWNnZVTWtkRUhSQ2FUQVNnK3JkcTllM2VZbXBvaUl5TkQ3ZUJVcVZUaTdObXo2TkNoQTQ0Y09ZTHc4SEI0ZUhoZzRzU0pzTEd4d2JObnovaXpSdDdlM3VqZHV6ZUNnNE14ZlBod09EbzZ3c3JLQ2w1ZVh2ajIyMitoVUNpUWxaWEZiMUZtekpqQmJ4MUtPM0RnQUxLenN6RnAwaVQ0K2ZsaDU4NmRXcjhmZjM5L0pDY253OS9mWDZ2UG9mVEZ3cExTMDlOaFltSWllR2JzenAwNytQWFhYL0hSUng5cDlYclZoZEVINU9iTm0zampqVGN3YnR3NDlPdlhEN201dVJnMmJKamFsMEdwVktKRml4Wll1WElsN096cytETkJGeTlleEpRcFV5QVNpVEJvMENDK2ZQUG16YkY0OFdMTW1UTUgyZG5abURwMUtuNzQ0UWRNbWpRSjI3WnR3NFFKRTVDZG5hMTJ0b3d4Qm9WQ0FZVkNBVHM3TzNoNmVpSXNMQXdiTjI1RXc0WU4wYmx6WjdScTFRcEZSVVVZTW1TSTRQdXhzckpDeDQ0ZDhkMTMzMmwxdXRmYjJ4dGZmZlVWZ09KckhDcno1OC9IOGVQSHdYRWN2THk4d0hIbGp4SjEvZnAxOU8rdjkxRjZTSGxlNWl4V3lUTkF1bElxbFV5cFZBcVcrZWVmZnpRdVZ5Z1VyS2lvaUJVV0ZyS0NnZ0wrcDZpb2lQMzU1NThzTXpPenpITm16SmhSNGJLc3JLd3laWXFLaWxob2FDZ3JLaW9Tckd0cFNxV1NQN01tWlBiczJlektsU3M2cmJzOGhuUVdxOFlNSEtmNlFHblluK3BQZGNZdVBqNWU3OTlQT3MxTGlBQUt5R3YwK1BGai9pQWFBSEp5Y3BDVkpUVEw4NnRockgwN0tzUG9BNkpVS2l2ZFIwTGwyclZyaUkrUHI3RGNnZ1VMMUM3RzdkaXhRNnN6VXlVcGxVb0VCd2VyQlUxWHBmdDJaR1ZsNFljZmZuaXBkZFpVUm44V0t5SWlBcUdob2ZqNTU1L1JzR0ZEQU1YN3dDVmI5K2JtNWdvZTJ6eDQ4QUFCQVFINDQ0OC9ZRzF0cmJITXpaczNJWkZJNE83dURxQzRmZFp2di8yR1dyVnFsV2tQZGZCZytWT2p5K1Z5QkFZR1lzU0lFVEEzTnkvemVHWDZkdFN0V3hkSlNVbjQ0b3N2NE83dVhtNUR6Sko5WW95RjBRZkV5OHNMOGZIeDhQUHp3KzdkdTZGUUtHQmhZYUgyeFNvNVZxeTl2VDBzTFMwMXJzdlQwMVB0ZnNrdlZHQmdJTDc0NGd2RXhjVWhMUzBOOSs3ZGcxd3V4ODgvLzR5MmJkc0NBSUtEZzNIanhnMjFkU2lWU21Sa1pQRE4yeXRTTXN6YWpuRnJabWFHVmF0V1llWEtsZmpnZ3c4d2RPaFFqZVVNYWN6YzE4WG9BOEp4SEw3OTlsdGtaR1RBM053YysvZnZSNGNPSGNxVWVmSGlCZC9lS1NZbXBzTDFLaFFLZE85ZVBPQjhkSFEwVEUxTjRlenNEQjhmSDlqYjIrUFNwVXY0OGNjZjRlL3ZqK0RnWU1USHh5TThQQnpidG0xVFcwOWVYaDY4dkx6Sy9PZFdLcFZxTFlSRklwSEc2eFRhOU8zNDRJTVBFQmNYaDVVclYxYjR2b3lOVVFkazllclZPSHo0TUN3c0xIRGt5Qkg4OXR0dkNBZ0l3QysvL0tKV3pzUERBNE1IRDRaU3FjVG8wYU8xV3JkSUpNTHMyYk1CQU9IaDRVaE1UTVNISDM2SXQ5OStHMjV1YnZEdzhFQ0hEaDF3NjlZdFRKZ3dBYm01dVZpL2ZqMS9oYjBpcWkrNHlzcVZLK0htNWxhbW5LNTlPeHdjSEZDdlhqMysvdlBuenpWMkhUWVdSaDJRV2JObVlkYXNXWHhqdjA2ZE9tSGJ0bTJ3czdOVEs3ZGt5UkwrZHUvZXZiRnYzNzR5NjhyUHo5ZTQ2L1hCQng5ZzVjcVZ5TS9QeC8vOTMvOWh6cHc1YU5HaUJRRGc0Y09IU0VwS2dsS3BoRnd1eDdWcjE5Q2tTWk15ZmMwMU9YMzZ0Tll0ZUhYcDIyRnRiYTNXVnF4MEVJMk5VUWVrdEhmZWVRY3VMaTR3TVRGUk8waVhTQ1N3c0xEQXlaTW5FUk1UQTZsVUNvbEVnaVpObWdBb0hzVEJ4Y1ZGY05kcjJiSmwrUGpqajlHaVJRdGN2SGdSSVNFaFNFdEx3NFFKRStEcDZZbTdkKzhpSUNBQXExZXZocGVYRjcvMXFZelNYK3FJaUFnOGV2UUlpeGN2cnZDNU9UazVhcjBjYzNKeUtsMlBtb0FDVXNxQ0JRdnd4eDkvSURBd0VFRHh2djZJRVNQZzVPVEVsNG1KaWNIYXRXc1JHUm1wMVRwUG5EaUI0OGVQdzh2TEMxT21URUgvL3YweGN1UkkyTnZiWStYS2xUQXpNMFB2M3IyeGZ2MTZwS1dsdmZTWHNtVC9kNkM0clpXWGx4ZlMwdElxYkxwT1d4QjFSbjhkcERRM056ZGtaV1hoNU1tVEFJcXZWY2hrTXJXbTN3a0pDUkNMeFdXZTI3ZHZYN1dmUC83NEEwRHhsMjcwNk5IbzFxMGJKaytlakk4KytnaTllL2VHcWFrcGV2YnNpV1BIam1IUW9FRll2SGd4bWpadGl2YnQyMWZwZXlyWnQ0UG9ocllnLzBwSlNjSHg0OGN4WWNJRUxGMjZGRk9uVGtWaVlpSU9IejZNalJzM3dzcktDa0R4ZFlnVEowN0ExdFlXVXFtVVh3NlVmODNCeWNrSlRrNU9rTWxrU0V4TVJFSkNBbXJYcm8yc3JDejA3OThmN3U3dXlNckt3dDI3ZDEvWis5TzJiMGZwWFN4dEIybWcvaUExVkVaR0JvcUtpakJod2dSK1FEZExTMHMwYmRvVTI3ZHZ4OGNmZjR3MzMzeVRMeDhhR29yMjdkdWpWYXRXR0RseUpNYU9IVnR1UjZhaW9pS1ltSmdnSkNRRUowK2VSSHA2T2pwMDZJQVJJMFpBSXBGZzE2NWRTRXBLZ2xnc1JwOCtmZURpNHNJL1YzWGdyaG9sVVhXVlcvVzdxS2lvekpWdjFZWERsK25iVVhvWFMxdlVINlNHeXNyS2dsZ3N4cHc1Yy9EWFgzOWg1c3ladUhidEdrYVBIbzN2di84ZWdZR0I4UFQwaEl1TEM5cTJiWXQ5Ky9aaCsvYnRzTFcxUlpjdVhSQVdGb2JBd0VDWW01dkQwZEVSUVBGMUU5VTFpdDI3ZDZOang0N28zcjA3MnJWcnAvYkY3Tk9uRDE2OGVJRno1ODdoNU1tVFdMRmlCYjcvL252MDY5Y1BvYUdoV0x0MkxWKzJkTGRhVGNNRnhjWEZ2WFRmamtPSERxbmR6OC9QaDRXRkJmNysrMitOVis1VnFEK0lnWHVaL2lDTU1YYjI3RmsyYXRRb3RudjNicGFibTZ2MldGcGFHZ3NNREdSZmZmVVZlL2p3b2VCNkZBb0ZrOHZsVEtGUWFOV1BvcVNjbkJ3bWs4bDBycnUyeXV2YlVYcWtsWkwrOTcvL3NlN2R1ek1YRnhjV0dCaFliam5xRDJMZ3FEOUl6VUg5UVFpcEppZ2dBalJOSTFEVFpXZG42N3NLQm9VQ1VvNklpQWpNbWpWTHArZm9PcCtIQ21NTW8wZVB4dlhyMXdFVW4yb2RNMmFNem5WV0twWFlzR0hEUzgzak1XREFBTFZHa01iTzZNOWlsV2ZBZ0FIWXNHRURuang1Z29ZTkcyTFlzR0ZJVDAvWFdIYlBuajJ3czdQVGVUNFBsU3RYcnVEUm8wZjhCY0tpb2lMY3VuVkxyY3o5Ky9mUnVuVnJ2cFd3cXBsTFJrWUdmdi85ZDlqWjJVR3BWR0x6NXMyWU9IR2kybk1mUDM0TUh4OGZBTVd0ZzAxTVROU3VWVlRtdEM2cFpsNzJMSlltcGNleExTZ29ZR0t4bUJVVUZQRExYRjFkV1ZwYUdtT3Njdk41TU1iWXRHblQyTmF0Vy9uN21abVphdThsT2pxYTllalJnNldtcGpLNVhNNC85dkRoUSticTZzcVBtVnRZV01qRVlySGdLQ3VmZmZZWnUzRGhRcG5scWpHQ1grY1l2T1V4cExOWXRBWFJvSFJqdlowN2Q2SmR1M2I4c3BKYkNKbE1Cbk56ODByUDU1R1FrSUR6NTg5ajBhSkZHdXR5NjlZdExGaXdBUFBtelVPelpzM1Vkbitpb3FMZzd1N09YKzJXeStYbDlnc0JpbHNMcEtXbHdjSEJvWElmakJHaWdHaWcydVZJVEV6RW9rV0wrUGxEVEUyTFA2NlMrL2hGUlVVd056ZXYxSHdlblR0M3hnOC8vQUNndUZkZmFiR3hzZmpxcTY4d1pjcVVNdE1XQU1EaHc0ZlZtdUxuNWVWQnFWVHl1NFdsN2R1M0QwVkZSWHkzMzd5OFBLeGN1Ukw5K3ZXcjVDZFY4MUZBeXZINDhXUE1talVMQ3hjdXhJWU5HOUN0V3pmMDd0MGJJcEdJUDU1Z2pLR29xSWcvdHRCMVBvL3UzYnNMVGlENjFWZGZZYzZjT1JyRFVWQlFBSWxFb3JZMVV4MGpKU1VsbFFuSTgrZlBFUkVSZ1QxNzlxQlpzMllBaXVjS2FkbXk1Y3QrVkRVYW5jWFNJQ1VsQlo5Ly9qbWVQbjJLSzFldTROcTFhM3pyWFZOVFUrVG41d1A0cjEyVW1aa1pwRklwbmoxN2hoWXRXdURPblR0bzE2NGRIQndjOFBISEg4UEp5UW10VzdkR3ZYcjFJQktKNE9IaHdVOGFXbnJYS2pVMWxlKzNFUlFVcERFY0FGQ3JWaTFNbXpaTmJZQ0YyN2R2dzhiR0JyR3hzV1hLYjlxMENmMzc5NGRFSWdGUUhLSmF0V3BSUUNwQUFTa2xOemNYWThhTXdmRGh3eUVTaVhENzltMjBhZE1HUlVWRmVQandJUUNnUVlNR0FJcm5JVFEzTjRkSUpLclVmQjRCQVFIOFhJSlpXVmxZdW5RcHZMMjkrVzYzSFR0MkZLeXJoNGNIYnQrK3pZK3RkZnIwYWZ6dmYvOURkSFMwMnJIS2pSczNjT0xFQ1l3WU1RTHo1czNEcmwyN3NHZlBIb3djT2JKcVA3d2FpQUpTU3AwNmRiQjU4MmFNR2pVS0lwRUl2L3p5Q3hvMWFvU2twQ1FjT25RSVhidDI1UStLVlEzNUFLak41M0h1M0RtK1JhMXFQbytTUHlvbCszNWJXbHJDMnRvYWUvZnV4YlJwMDhyVUt5RWhBVnUyYkZGYlptWm1CbXRyYXp4OStoUjM3OTdGblR0M01IVG9VTFJ1M1ZydGRYSnpjekYzN2x5ODg4NDcyTEpsQ3c0Y09JREV4TVFhMS9MMlZhQ0FhTkNxVlN2K3RrZ2t3dmp4NDlHZ1FRUHMyclZMN1V1Vm01dXJkajFod29RSmFOeTRNV1F5R2Y3NjZ5K2RYdFBTMGhMVHAwOHZ0OGZmMzMvL2pmUG56L1AzTjJ6WWdFOC8vUlFjeDZGWnMyWllzV0lGUm8wYUJTc3JLNHdkT3hZLy8vd3pmMVc4WjgrZUdEQmdBSURpczNKeXVSeExseTdsVHpvQXhRR3ZpRUtod0lFREIxQlFVS0RUZTZ2T0tDQmFTRWxKd2JScDA5Q3VYVHU0dXJwQ0lwRkFKcFBod29VTGFnTWhsSjdQNDhHREI1VjZQZFZXS1NNakEwRHhsZlpMbHk2cHpjWTdiTmd3eko4L0gvdjI3Y1A2OWVzaGw4djVxKzlpc1JqT3pzNllPWE1tOHZMeStPY2NPWElFZm41K21EOS9mcGxwb3RldVhZdXNyQ3lJUktKeSs0cW8rbnpVcEE1UkZhR3pXQlZJU2tyQ3BFbVRZR1ptaHUrLy94NHltWXp2cDEyN2RtMHNXN1lNUUhHL2o4ck01NkZKblRwMThORkhIL0VEdUNtVlNqUnAwa1R0Z0x4eDQ4YXdzYkhCc21YTGtKaVlpRTJiTnFsdEViNzU1aHY0K2ZsaDFLaFJDQWtKd2RxMWEzSHQyalVFQkFSb25QYmExOWNYQ1FrSmNIWjJMdmM2Q3ZYNXFNWmV4WlYwWjJkbmxwZVh4MGFOR3NYKy92dHZmbmxoWVNHVFNxVnFmU3RlWmo2UGZmdjJhZDBQUktGUXNNR0RCelBHR0pOSUpHelpzbVVzT3p0YlkxbXBWTXBPblRyRkdHTXNPenRiOERWa01wbGFDd0ZOcXJMUGh4QkR1cEt1OS9iMlZlVlY5QWRSWFNWbmpBbk9ya1NxRnZVSHFTWlVYVXdwSE1hTEFrS0lBQXBJT2FwaTNoQmRYbXZWcWxWcUhiUnUzcnhaWmo1MDh2clJXYXh5VkdiZUVFOVBUNzZkVTBKQ0FuOGwvTmF0VzNqdnZmZjRjbzhmUDFhYkErVDY5ZXU0ZWZPbVdvUEZoZzBiWXNHQ0JSZzRjS0RhMlNrVmUzdDcyTmpZbEZ0L2lVUlM1bmpzL2ZmZkx6UHVzSXBjTG9kQ29jRDI3ZHZMWGFjeG9vQ1VROWQ1UTFSS05qNHM3M1pwQnc4ZWhKZVhGenc4UERUV1E2Vk9uVHBxQTJlWG5uaW5KR09jeStOVm9JQ1Vvekx6aHRqYTJwWnBEbkxuemgyOCsrNjdhc3ZHamgzTDM4N0t5a0owZERTKy92cHJmUHJwcHpyVlVkUFlXS1JxVVVBMHFNeThJUTBiTm9TVmxWV1p2dVNhQWxLU2FzS2MyclZyNCtyVnErVjJuUGUydXl3QUFDQUFTVVJCVkFLQU5XdldxRjNrRStvcVczSUxNblBtVEdSblp5TXpNN1BjcGl4NWVYbElUazdHK1BIak1XellzSEpiRVpOcTZsVmRLR1NNc1R0MzdxaGRLTlNGbTV0YnVZLzkvZmZmN1AzMzMyZDkrdlRSZWIwWEwxNFVmUHpPblRzNnI5TlFHTktGUXRxQ2FFR2JlVU5VbkoyZDFYYkZtamR2anZIangvUDMwOVBUK2JOVGh3OGZ4dFNwVS9sZWhkcHNRU0lqSS9ISEgzOUFvVkJBS3BWcU5ZbU82bGlsUjQ4ZTZOU3BFNy84NXMyYmF2Y2ZQWHFFaUlpSUN0ZG5UQ2dnV3RKbTNoQVZUV2VkTlBIeDhZRzF0VFVma0c3ZHVnbk9jQXNBMDZaTnc3UnAweEFZR0lpY25Cek1tVE5IeDNkQ2RFRUIwWktibXhzMmI5Nk1reWRQd3MzTlRlTzhJYnJTTkdXMHU3dTd4cW5jOHZQemNmejRjZjcrdlh2M2NQUG1UYld0VjBuWjJka0lEUTFWRzJ5aVljT0crUFhYWC9uN0gzNzRZWm43UkIwRnBBTGF6aHVpVXE5ZVBiVXZYV21hVHVXVzlQejVjN1VncUpRZTNYM05talhscmtPcFZLSnYzNzc4TlJtVnJLd3N0Umx2bnoxN3BuYS9vcmxBYXVvY0lFSW9JT1hRZGQ0UWxlZlBuMnVjZHZsVmtrZ2tzTEt5Z3BtWkdaUktKY0xEdzlHMGFWTSt2TG01dVpnNWMyYUZNMWMxYXRRSXZyNis1UWE4cHM0QklvUUNVZzVkNWcxeGRuYkc3dDI3K2YvQTVRMHhDaFFIYU15WU1YQjFkZFU0dktoU3FkVFlmMFJvbkdCdmIyODhlZklFUUhFUFNEczdPeXhZc0lCL2ZQcjA2ZVUrVjlNRnpOOSsrdzJmZlBKSm1lWFVINlFhZXhXbmVSblRidDZRMmJObnY5UzhIak5uenVSdlQ1NDhXV09aYWRPbVZiaWV5c3hKb2d2cUQxS04wZndnTlFmMUJ5R2ttcUNBRUNLQUFxS2xhOWV1SVQ0K1hxZm5yRjI3RmdrSkNWcVZGYnBBV05IRlF3Qll0MjZkenJ1WHUzYnQ0Zy91aVdZVUVDMDllUEFBWDMvOU5YSnljc290bzFRcU1YSGlST1RtNWdJb3ZqQlhjaVNTNU9Ua2NrOEJMMTI2dE56MUNqMm0wckpsUy80cXY3YWVQWHVHclZ1M0NwWjUvLzMzNGV2cnEvRm4vUGp4bFpyb3B6cWgwN3dhMk52YmE3eWFEUlIzaWlvcFB6K2YvOCt0R3RqNjBxVkxjSFYxeFNlZmZJSnQyN2JoL1BuejZOV3JGMjdmdnEzV2xndjRyOG02VXFrc3QvbTY2akZUVTFNY1BIZ1FQWHIwS0hkSzV0SVhGR1V5R1NJakk5V2EyQU5RR3dFK0xDeXN6R0RYMUp1eEdBV2tIREV4TVJXV1VjMzJWRksvZnYxdzh1Ukp1THE2d3R6Y0hMTm56K2JIOHIxNDhXS1pqa3lxSnV1T2pvN2xObDh2K1pocXdPd0xGeTVVV0QrcFZBb1hGeGMwYXRRSVI0NGNnVktwUkdwcUt1enM3TkNqUnc4K0JJNk9qb2lNakVScWFpcGF0R2hSNFhxTkNRVkVnMisrK1VhcmNpS1JDTE5uejFaYjV1SGhnZURnWUR4Ly9oejE2dFdEbTVzYmdPTCtGdWZQbjhmTW1UTTFya3VwVkZiWURBVW9iZ2k1Wk1rU3lHUXk5T2pSbzl6ampvS0NBcVNtcHFyTkg3Snk1VW84ZmZwVVl6T1ZKMCtlWU9yVXFaZ3padzU2OWVwRmZVaitSUUhSWU8zYXRWaTdkbTJaNWZuNStScDN2VDc0NEFOKzE2bFJvMGJvMWFzWFFrSkMxQWFoM3Jkdkh4d2NIUGl0U1draWthamMzUnBIUjBlMWNwNmVudnlXcExTc3JDenMzNzhmZS9mdWhhT2pJNVl2WDg2L3A3dDM3MkxEaGcwYW45ZW9VU09zVzdjT2t5Wk53dGRmZnkzWTFzdVlVRUEwaUltSmdWUXFoVVFpNFNmTFZPMnVhTFByNWV2cmk3Rmp4MkxvMEtGbzFxd1puajU5aXUzYnR5TTRPTGpjNTJpN0JkR2txS2dJRnk1Y1FHUmtKQzVmdmd4WFYxY0VCZ2FxVGEyUW5wNk9nSUFBUHVBbHc2dmFDcjc5OXR0WXMyWU5EaHc0d0cvNWpMMFBDUVdrSERFeE1WaTdkaTBpSXlOMWZtN3IxcTN4NmFlZll0NjhlUWdLQ3NLMzMzNkxJVU9HYUJ3VFYwWGJMVWhwWDMvOU5lTGk0dkRlZSsvaC9mZmZ4OEtGQzh1ME1LNWZ2ejVXcmx3SkR3OFA1T2ZuSXo4L0gvWHIxOGZPblR2NU11dlhyNGVibXh2OC9mMHJuSmZFbUZCQXlwR1FrTURQS2xXU2F0NFBsUmt6WnZDRFRKZms1K2VIbXpkdjRxT1BQa0tiTm0wMHp2bFJGVDc0NEFNc1hyeTRUQ2lBNGkzSHc0Y1AwYTFiTndERlo2YWVQWHVHeno3N0RJc1dMZUk3ZTkyL2Z4K3paczNDcUZHanlxekQyUHVRVUVBMGtNdmxPSEhpQkd4dGJTR1ZTdFcrZkNXSC9SSHkrUEZqS0JRS0ZCUVVJQ3NyQzNmdjNpM1QzSHpyMXEzOGYvRzZkZXZ5bzhhWFZ2S3gwa1A5Q0UzQWVmZnVYYXhidHc2N2QrL21sOW5hMm1MMTZ0WDQ2cXV2OE0wMzM2Q29xQWpyMXEyRHY3Ky8ycndvS2kvYmg2UzZvNEJvRUJvYWl2YnQyNk5WcTFZWU9YSWt4bzRkaTg2ZE8yc3NXMVJVQkJNVEUzNU9qZFRVVk96WnN3Y1JFUkh3OXZaR1lHQWd0bTdkaWdrVEpzREp5UWtmZi93eG5KMmRZV0ppZ25IanhtSGN1SEVBaXB2Qmg0U0VvRm16WnZ3VzZkZGZmMFZlWGg0Ky9mVFRNbWVTVks4cGtVaktIVUF1TGk2dXpEd2dBTkNoUXdlTUh6OGVYMzc1SlRpT3cvTGx5OHVjZnE2cVBpVFZuZDViUzFhVnFtck5tNUtTZ3FsVHAyTHIxcTJ3dGJWRlRFd013c0xDa0ppWWlOemNYTDcvQk1keC9EeUF1M2Z2NW9PUmtKQ0FEei84RU9QR2plTVA4SUhpTFVwb2FDZ09IRGdBanVQdytlZWZ3OGZIQjlldlg4ZkJnd2R4NHNRSnVMcTZZdUxFaWZ5YzZvOGVQY0srZmZzUUVSRUJzVmlNTVdQR3FBMElzV3paTWh3OWVsVGpoRGRLcFJJMk5qWll1WElsMnJkdmo5VFVWQ1FtSmlJdUxnN256NTlIa3laTjhPbW5uMElpa1NBME5CUm1abVp3ZEhURU8rKzhnN2ZlZWd1QmdZRWFCKzFPVEV6VUdCcFBUMCtOZlVncXc1QmE4K3E5QWxXbHFnSWlrOG1RbVpuSmYwazFVU3FWYWxNaXFDYjd2SEhqQmp3OVBUWDJOVmNwTEN6RTJiTm4wYjE3ZHp4NDhBQmZmdmtsUEQwOThkbG5uNVY3dmFHZ29BRDc5Ky9uaDBQVmRiVDV4NDhmWStMRWlXamJ0aTI2ZCs4T0Z4Y1h0Wm14Z09LelV4Y3ZYc1N0VzdmNGlZSDBOYW85QmVRVnFLNzlRUlFLUlkzZmo5ZVZJUVdFR2l2cUdZWERzRkZBQ0JGQUFTRkVBQVdFRUFFVUVFSUVVRUFJRVVBQklVUkFqV3RxUWxPUGthcFVZN1lnakxIVCtxNERxVHFNc1V2NnJnT3BaZ3hwU0U1alVXTzJJSVM4Q2hRUVFnUlFRQWdSUUFFaFJBQUZoQkFCRkJCQ0JGQkFDQkZBQVNGRUFBV0VFQUVVRUVJRVVFQUlFVUFCSVVRQUJZUVFBUlFRUWdUb2ZXQXVvbG5uenAyYm1acWFmbHRxOGNSL2YyOHN1VkF1bHkrOWNlUEdQNituWnNhRkFtS2doZzhmYnBLY25KekdjVndqb1hLTXNjZHQyclJwdW0vZlBzWHJxcHN4b1dIOUROVHQyN2RaMDZaTld3TndxS0RvenFpb3FKbzd4Wk9lMFRHSUFWTXFsYjlyVVV5Yk1xU1NLQ0FHVENRU25XR01aUWtVZVdaalk2UGRqRDZrVWlnZ0Jpd3VMcTZJNDdpREFrVU9uajU5V3Y3YUttU0VLQ0FHanVPNGNuZWhSQ0lSN1Y2OVloUVFBeWVSU0U0Q3lOSHdVRTUyZG5iVTY2NlBzYUdBR0xqazVPUkN4cGltczFTSGtwT1RDMTk3aFl3TUJhUWFLR2MzaTNhdlhnTUtTRFhBY2R4UkFOSVNpNlFjeHgzVFYzMk1DUVdrR29pTGk1TUNPS0s2ejNGYzVML0x5Q3RHQWFrbUdHUDhMcFdXRnhCSkZhQ0FWQlBtNXVhSFZiZXRyS3dPQzVVbHhDaUp4ZUpEWXJFNFhOLzFNQ1kxYm42UUd1NTNqdU5vZFBmWHlDaWF1M2ZyMWkyVzQ3anUrcTRIK1E5ajdQVFZxMWY3NjdzZUZUR0tZeEFLaCtIaE9LNmZ2dXVnRGFQYXhZcUxpOU4zRlFpcTF6UjVSckVGSWFTeUtDQ0VDS0NBRUNLQUFrS0lBQW9JSVFJb0lJUUlvSUFRSW9BQ1FvZ0FDZ2doQWlnZ2hBaWdnQkFpZ0FLaUE2VlNpYU5IajZLZ29FRGo0N0d4c1dCTXVEVzZyNjl2bGRSRkxwZmp5SkVqeU1uUk5DS1F1dno4ZlA2MnQ3YzNKQktKVHE4VkZ4ZUhwMCtmNmx6SG1vQUNvb1BmZnZzTjkrL2Z4OHlaTTVHVjlkK0lvS05IandZQVRKNDhHVXFsRXN1V0xZT1Bqdy8vQXdEejU4K0hqNDhQcmw2OVd1WXhsVFZyMXNETnpRM2R1M2ZIWjU5OWhwczNiNVpibDAyYk5tSGh3b1hZc1dPSFlKMHpNakl3ZVBCZ0tKVktBTURkdTNjaGwrczJHR04wZERSKytlVVhuWjVUVXhoVmE5NlhrWktTZ3Fpb0tBUUZCU0VtSmdianhvM0QrdlhyWVdkbmgzdjM3cW1WblR4NU1tUXlHWGJ0Mm9XVWxCUUF3TEpseXdBQWZmdjJSVWhJQ0FCZzRNQ0Jhcy9yM0xrekpreVlBSTdqc0hidFduejExVmM0ZXZRb09FNjkyODdaczJmeDIyKy9JVGc0R0xObXpZSllMRWJQbmowMTF2djMzMzlIMzc1OUlSSlYvTDh3SVNFQk0yYk1LUGZ4MHZVRmdCTW5UbFM0WG1MZ3hHSXhFNHZGckxJa0Vna2JNV0lFdTNYckZyOXM4K2JOckgvLy9pd2pJNE01T3pzenhoZ1RpOFZNTHBjenhoaTdkdTBhR3pKa0NKTklKR3preUpIOGo0T0RBMy9iMGRHUmpSdzVrdTNkdTdmTWExNitmSmwxNzk2ZEtSUUt0ZVV4TVRHc1Q1OCs3TTgvLzJTTU1mYm5uMytxM1M5ZDd6NTkrakFIQndmK1J5d1dxOTFYL1J3L2ZsenR1U2twS2N6UHo0L2w1dWJ5eStSeU9aczFheGE3ZS9kdUpUOUp4bjlPWXJHWWVrWWFpcGNKU0dabUp2UDI5bVliTm14UVc2NVVLdG14WThjWVk2eE1RTEt5c3BpWGw1ZGFvRlQ2OU9uRDMzWnpjeXZ6dUZLcFpPbnA2V3ptekpuc2h4OStVSHRzOSs3ZHJIZnYzaXc2T2xwdGVYUjBOT3ZkdXpmYnVIR2pXcUNXTDEvT3Z2bm1HN1d5WXJHWVpXWm1hdkhPR2Z2NTU1OVpVRkFRZi8rbm4zNWk4K2ZQWjBxbFVxdm5sNmM2QllSMnNTckFjUndjSFIwUkhCeU04UEQveGt2SXpNekVtVE9hWng3NC9mZmY4ZUxGQzZ4YnR3NEE4T3V2djJMKy9QbDQrUEFocEZJcGYreFIrbUE1TmpZV2t5ZFBCZ0M0dUxoZyt2VHBBSUMwdERTc1dMRUM5KzdkUTFCUUVEcDI3SWpzN0d3TUdEQUFVVkZSNk5ldkh6WnQyb1N2di80YWtaR1JtRHAxS2l3dExYSHMyREhzM2J0WHAvY3JrOGt3Wk1nUUFBQmpEQnpINGNDQkF3Q0FKMCtld05iV0ZwNmVuZ0NBbGkxYklqQXdVS2YxRXdQMHNydFlqREhtNE9DZ2RyOVhyMTc4ZjlMU1c1QW5UNTZ3NU9Sazl0ZGZmN0grL2Z1clBhL2tGdVRzMmJObFhrZWhVTEQ3OSsrelVhTkdzWG56NWpIR0dGdTllaldiUDM4K2swZ2tmTG5uejU4enNWak1uajkvemkrVFNxVnMvZnIxN09EQmd5dzVPYm5NbGtaVlI2RXRTR0ZoNFV0L1ZoV2hMVWdObDVHUkFVdEx5eklIenlwYnRteUJvNk1qN096czBMSmxTd0RndHhvbHR5QUFzSFhyVm16WnNvVy9MeEtKMEtwVksweWNPQkV6Wjg3RWtpVkxNR1BHREswT3NpMHRMVEZ0MmpUK2ZvTUdEZURvNkZpbTNLQkJnOG9zdTN6NU1vRGkwOGZhdkpheG9JRG80UHo1ODFpNGNDR1VTaVZHalJwVmJqazNOemVFaG9aQ0xCYnpYMURWbWF1U1o3RXFZbXBxK2xKZlZoc2JHLzZMcjJKdmI0K2pSNC9DMXRaVzQzTnljbkpRcDA2ZFNyOW1UVU1CMFVHdlhyMFFGUlVGeGhoU1VsTGc3dTZPblR0MzRzS0ZDMnJsN08zdEVSQVFnQjA3ZG1EVHBrMFlQMzQ4WkRJWmdMSmJFS0E0UEE4ZVBNRGR1M2ZSdjM5L1BILytITUhCd1JwUHE3NXE5Ky9mUjVNbVRWNzc2eG9xQ29pV1JDSVJDZ3NMWVdGaEFZN2pjT3ZXTFJRVUZPRE5OOThFQUdSbFpZSGpPSDYzcTIzYnRraEtTa0pFUkFSbXo1Nk5WcTFhd2R6Y3ZOd3RpS1dsSlhiczJBRi9mMzlZV1ZuQnpjME5NMmZPZkszdkVRREN3OFBSbzBlUDEvNjZob29Db2lWUFQwOE1HalFJcHFiRkg1bE1KdVBQT0EwWU1BRFoyZGx3Y0hDQVNDVENxbFdyOE5kZmZ5RThQQnpoNGVGWXRXb1ZVbE5Ub1ZBb1lHNXVEbmQzZHpER0lKZkxJWmZMTVdYS0ZJd2NPUks3ZHUycXN2b0dCd2RqMjdadFpaWmJXbHJ5WjZsS1c3VnFGUzVkdW9UWnMyZFhXVDFJTlZBVlo3R0VTS1ZTdFF0cXQyL2Zaa1ZGUlJVK1Q2RlFsTGtRcUMySlJNSUdEeDZzZG1iclplWG41N01iTjI1VTJmcktRMmV4akl5bHBhWGEvZmJ0MjJ2MXZKYzVBTGUydHNiQmcwSVQ0T3F1VnExYTZOU3BVNVd1czdxajgzbUVDS0NBdkNKWldWbDhDMXFndUtuOHc0Y1BBUUFLaFVKZjFTSTZvb0RvU0tsVW9tL2Z2aFdXbXpkdkhvNGQrMjhhd2Z6OGZBd2ZQaHdBTUhmdVhHemF0RWt0UUNWSnBkclByalp1M0RpY1BIbFM2L0s2MHFYZlNVMUV4eUE2WW93aE56ZFhiZG05ZS9jUUVoSUNmMzkvaUVRaUpDUWs0T25UcDNqLy9mZjVNcGFXbGxBb0ZHQ01ZZW5TcFZpeVpBbXVYcjBLZTN0N3hNYkdJam82R3VucDZYanc0QUhxMWF1SEhUdDJ3TUhCQVkwYk4xWjdyU2RQbnVEU3BVdjgvWXlNRFA1VXM2NThmWDBSRnhlSGMrZk93Y3JLU21PWlRaczJZY3VXTFJnelpneW1UcDFhcWRlcHppZ2dXdEIwV2xTMXJHblRwdmo3NzcveCtlZWY4d2ZkQVFFQm1EWnRHcEtTa21CaVlvSjI3ZG9oTHk4UFptWm1PSFBtREo0L2Y0Nm1UWnNpUER3Y0lwRUl0cmEyY0hKeXdxSkZpM0RpeEFtWW01c0RLRDVvam9oUW55Szk1RFVLcFZLSnpNeE0rUG41VlhqQS84Y2ZmNmdGNmRpeFkvajc3NzhGbjZOTHZ4TlNqVlhsYVY2NVhNNnY2OGFORzJ6bzBLSHM5T25UL09PblRwMWlmbjUrVEtsVU1oOGZIN1o4K1hMV3IxOC81dVhseGJwMzc4NisvdnBydG43OWVyWnYzejUyN3R3NWxwV1Z4VCszZE1QR1hyMTZsWGw5VmNOSXhoaDcvUGd4RTR2RnJMQ3dVS2YzSUpWS21ZZUhCd3NORFdWaXNaamw1ZVdWS2FOTHZ4TmQwV25lR2lJMk5oYkxseS9YK05pUUlVUDRSb3RyMXF6Qm1qVnJBQUF0V3JUQWd3Y1BNR1RJRURSdTNCaHo1c3pCM0xsendYRWNoZzBiaHVuVHA2TlpzMmI4ZXBSS0pYNzQ0UWZFeE1SQUlwRmcyTEJoQUlEOSsvZWpvS0FBSDM3NG9kcnJsanpBZi9yMEtheXRyZmt0anJhQ2c0UGg2T2hZN2luZFBYdjJJQ0FnQUV1V0xPRzNXRDE2OU1EaXhZc3hlL1pzakJvMUNoTW1URENLUm8wVUVBRk9UazVscmpYRXhzWmk4K2JOZVBmZGR6Rng0a1RVcmwxYjdYR3BWSXFDZ2dLTUhqMGE4K2ZQaDBna2drUWlRV3BxS2ppT3c5YXRXeUdYeTVHYW1vcjA5SFM0dUxoZzNyeDU2Tm16SjZaUG40NzkrL2Z6NjFxK2ZEbmMzZDNWMW4vMDZGSCtkbTV1TG5KeWNpcHNHckpueng3WTJka0JLTzQ2Zk9EQUFZU0ZoZUhSbzBkcTVTclQ3OFROelUzN0Q3UWFvb0JvSVQ4L0h5ZE9uTUNlUFh1UWxKUUVhMnRyWkdabUlpWW1Ca0J4cTl1d3NEQUFnSldWRlpZdFc0WlBQdmtFZG5aMmlJaUl3SysvL29ybXpadUQ0emdVRkJUQTA5TVREUnMyaEZRcVJaY3VYUUFBeDQ4ZmgwZ2t3dmZmZnc5ZlgxK01IejhlUVBIeHpELy8vS08yMVFHS202dzdPVGxWT0d0V2p4NDlVTGR1WGY3K2p6LytpSEhqeHNIVzFyWk1RUGJ1M1FzYkd4dUVoWVhCMnRwYTQvcmVmZmRkaElXRklUZzRXS2V6YmRVVkJVUkFRa0lDd3NMQzhPZWZmeUlyS3dzWEwxNkVtWmxabVhJbCsxeEVSRVFnS2lvS0FEQnExQ2lNSERtUzc0bTRkKzllcEtTa3dOblpHZlBtellPWm1SbTZkT21Dckt3czNMOS9IM1hyMW9Xam95TVdMRmlBQXdjTzhBMGY3ZTN0c1gvL2ZwaVltT2hVZjVsTUJwbE14Z2ZrekpremVQVG9FVWFPSEtteGZHWDduZFJrRkJBQkwxNjhRRlpXRmpadjNveWhRNGRxREVkcGI3NzVKajcvL0hPOC9mYmJlUHZ0dDlHOGVYUCtNVWRIUjRTR2hpSWxKUVZXVmxhWVBYczJNak16RVJ3Y0RBOFBEMnpldkJsdWJtNXdkWFhGM0xsemNlZk9IZjY1cW1NVEFEaDQ4S0JXTFc3SGpSc0hLeXNydnQ3aDRlSEl5TWpBZ0FFREFJQy9EdVBoNFlFVksxWlFLMTROS0NBQ25KMmQ0ZXpzek4vMzl2YXU4RGxPVGs1d2NuTENreWRQRUI4Zmo1czNiMkx3NE1FQWl2Zi9Nekl5MEsxYk55eGF0QWhYcjE3RmhnMGJJQmFMTVhUb1VHemV2QmxBY1J1dGxTdFg4dXZVdEFVcDNRZEZrOFRFUkxYVHhLdFhyMVo3L09iTm14ZzdkaXlPSERsUzduVVFZMGNCMGNIdTNiczFMaSs1aXhVVUZJUkRodzdCd3NJQzNicDFnNnVySzg2ZVBZdHQyN1pCTHBmRHo4OFArL2J0UTNwNk9oSVRFOUcrZlh2NCtmbVYyMzFYRnk5ZXZJQ1ptUmxxMWFvRnVWeU93NGNQbzAyYk5pKzlYbU5HQWRGQnlkMmM4Z3dZTUFERGhnMUR3NFlOQVFCVHBreEJibTR1Zkh4ODRPYm1CbzdqWUdabUJtOXZieWlWU2dRRkJaVUp4NDBiTjdCbzBTSzFaYXBtS2lvbHozYXByRm16Qm9jT0hRSlFQQnBMaXhZdCtBSHJOT25VcVJOTmpVMnE1a0xoK2ZQbnkzM3N3b1VMNVQ0bWxVbzFMcy9Pem1aUG5qeFJXN1pnd1lMS1ZhNFVoVUx4MG1OWHFieUtmaWZWNlVMaHkyL1hxd0hWSDRQK1d4b0dlM3Q3QUVCOGZMekJmLzlxL3FWUVFsNENCYVNHb1g0b1ZZc0Nvb09TWHpZQWFzM2VDd3NMMVU3TkFwcjdkY3lZTVlPZlErU0xMNzdRNmJVTnFSK0tzYUN6V0RwSVRrN0dsQ2xUTUhmdVhQVHAwd2VqUjQvRzZOR2o4ZEZISDBFbWt5RXNMQXh6NXN3QlVOeG1hdjM2OWVqWnM2ZmE5QWlKaVlrWU8zWXNmM3ZNbURIOFk5dTNieS8zdFptQjlVTXhGaFFRSGJScjF3NXIxNjdGakJrejBLNWRPL3o0NDQvNDMvLytCNlZTcVRiSTI5R2pSN0Y4K1hMOCtPT1A2TjY5dTlvNjNOM2QrU0M0dXJxcTNTN05VUHVoR0JNS2lBNlVTaVU2ZHV5SUF3Y084SzE0Zi9ubGx6TC9iZHUyYll1ZmYvNFpYYnAwd2ZQbnp6Rng0a1IrNUJPSlJNSnZOWEp6YzlWdWwxYXlKYkZDb1VEMzd0MXg4T0JCM0x4NUUvNysvcGd6Wnc2LzJ4VWRIUTJnZUdqVDBhTkhvME9IRGpoKy9EanExcTBMeGhnaUl5UFJ2SGx6TkduU0JKMDZkVUxMbGkxUnIxNDl0R25UQmt1V0xORzV5Ynl4TVBqVGJGV2hxazd6TGx5NEVKYVdscGd4WXdZc0xTMWhiMjlmWnNnZkZjWVk2dFdyaDNuejVtSEZpaFVJRHcvSGt5ZFBNR1BHREg2QU9GZFhWNXc2ZFFvQWtKcWF5cmZiS3E4ZmlxcFZyNm9maW8yTkRmOVlpeFl0Y08vZVBaaWJtNk54NDhiOEJVaFZQNVQxNjllWDZZZXlldlZxeE1URTRKOS8vdUdidysvZnYvK1Y3MkpWcDlPOEJsL0JxbEJWQVpISlpBZ0tDb0pFSXNHQ0JRdGdiMitQUzVjdWFXeGwrK2pSSS9qNit1THp6ei9IN3QyN1lXRmh3VStFcWVyNnFtcHFvcEtabVluRGh3OXJmRzFkK3FFRUJBVEF6czZPNzRmaTcrK1BybDI3YXV5SGN2NzhlVXlmUGwzdHN6bCsvTGpHZmlpYVJvV3ZqT29VRU5yRjBvRzV1VGsvcVkxS2VRTk1NOFpRdTNadERCa3lCRU9HRE1HVksxZncvZmZmWThPR0RXalVxQkdBNGkzSXRtM2JVRmhZQ0tsVWlrbVRKcW10dzFEN29SZ1RDb2lPamg0OUNnc0xDL1R2M3g5QThTU1c1VzFCSmt5WWdNaklTRVJHUnVMQ2hRdW9YNzkrbWZrN1Jvd1lnUWNQSHFCZHUzYjhiTG5WdlI5S1RVSUIwZEdaTTJmd3pqdnZhRlZXb1ZBZ0tTa0pFeWRPUkZKU0VqOGpMR01NeWNuSmFOdTJMWURpTFVuSmdhc051UitLc2FHQTZDZ2hJUUdmZlBJSmY3KzhYUTZsVWdsTFMwdDgrZVdYWlI1NzhlSUY1c3labzdGRkxtRFkvVkNNRFFWRUI4K2VQVU5HUmdZNmRPakFMenQ2OUtqZ1Fib21aODZjUVdGaElVNmZQbzJlUFh2aWpUZmVFSHhkUSsrSFVwTlJRSFJ3NWNvVnRHN2R1dHhUdS9uNStTZ3NMSVM1dVRudTM3L1BYMXRnakdIdDJyVTRjdVFJVHA4K2pmajRlSXdaTXdiNzkrL0hkOTk5aC83OSsrUGF0V3ZvMnJXcnh2VWFlajhVVXMxVjFjQngrL2J0WTJ2V3JGSHIxeUNYeS9uN2YvNzVKK3ZidHkvcjNiczNHekJnQUFzTkRXVS8vUEFEYzNGeFljT0dEV1B6NXMxakJ3NGNVSnRMSkRNemsyM2V2Smw1ZVhtcERVQ25VcDM2b1dpTCtvTVlHSDMyQjVISlpGcE54c24rblpQY0dOQjFFTUxUdGdtSHNZU2p1cUhtN29RSW9JQVFJb0FDUW9nQUNnZ2hBaWdnaEFpZ2dCQWlnQUpDaUFBS0NDRUNLQ0NFQ0RDcUsrbXFKZzZFYU1zb3RpQ01zZFA2cmdOUnh4Z3p2a0cyeUt0Vm5WckIxaFJHc1FVaHBMSW9JSVFJb0lBUUlvQUNRb2dBQ2dnaEFpZ2doQWlnZ0JBaWdBSkNpQUFLQ0NFQ0tDQ0VDS0NBRUNLQUFrS0lBQW9JSVFKb09EOEQxYmx6NTJhbXBxYmZsbG84OGQvZkcwc3VsTXZsUzIvY3VQSFA2Nm1aY2FHQUdLamh3NGViSkNjbnAzRWMxMGlvSEdQc2NaczJiWnJ1MjdkUDhicnFaa3lNZDJZVUEzZjc5bTNXdEduVDFnQWNLaWk2TXlvcUtxS0NNcVNTNkJqRWdDbVZ5dCsxS0taTkdWSkpGQkFESmhLSnpqREdzZ1NLUExPeHNUbnoyaXBraENnZ0Jpd3VMcTZJNHppaG1UTVBuajU5V3Y3YUttU0VLQ0FHanVPNGNuZWhSQ0lSN1Y2OVloUVFBeWVSU0U0Q3lOSHdVRTUyZG5iVTY2NlBzYUdBR0xqazVPUkN4cGltczFTSGtwT1RDMTk3aFl3TUJhUWFLR2MzaTNhdlhnTUtTRFhBY2R4UkFOSVNpNlFjeHgzVFYzMk1DUVdrR29pTGk1TUNPS0s2ejNGYzVML0x5Q3RHQWFrbUdHUDhMcFdXRnhCSkZhQ0FWQlBtNXVhSFZiZXRyS3dPQzVVbHhDaUp4ZUpEWXJFNFhOLzFNQ1pHTmYxQkRmQTd4M0UwZVBWclpCVE4zYnQxNnhiTGNWeDNmZGVEL0ljeGR2cnExYXY5OVYyUGloakZNUWlGdy9Cd0hOZFAzM1hRaGxIdFlzWEZ4ZW03Q2dUVmE2WXZvOWlDRUZKWkZCQkNCRkJBQ0JGQUFTRkVBQVdFRUFFVUVFSUVVRUFJRVVBQklVUUFCWVFRQVJRUVFnUlFRQWdSUUFFaFJBQUZoQkFCRkJCQ0JGQkFDQkZBQVNGRUFBV0VFQUVVRUVJRVVFQnF1S3lzTENpVlN2NitVcW5FdzRjUEFRQUtCVTFyV0JFS2lKYVVTaVdPSGoyS2dvSUNqWS9IeHNhQ01lRVJlWHg5ZmF1c1BuSzVIRWVPSEVGT2pxYVpFZjR6Yjk0OEhEdjIzekMrK2ZuNUdENThPQUJnN3R5NTJMUnBrMXFBU3BKS2FYUlRveHEwNFdYODl0dHZlUHIwS2NMRHc3RjA2VkxVcjE4ZkFEQjY5R2pzMkxFRGt5ZFB4cVZMbDdCaXhRb2tKaWJ5endzSkNjSDgrZlB4OE9GREpDVWx3Y2ZIUisweEZVMERHVmhiV3lNNk9scGpmVFp0Mm9RdFc3Wmd6Smd4bURwMXFzWXlDUWtKZVByMEtkNS8vMzErbWFXbEpSUUtCUmhqV0xwMEtaWXNXWUtyVjYvQzN0NGVzYkd4aUk2T1JucDZPaDQ4ZUlCNjllcGh4NDRkY0hCd1FPUEdqZFhXL2VUSkUxeTZkRW1MVDY1Nm80Qm9JU1VsQlZGUlVRZ0tDa0pNVEF6R2pSdUg5ZXZYdzg3T0R2ZnUzVk1yTzNueVpNaGtNdXphdFFzcEtTa0FnR1hMbGdFQSt2YnR5NGRpNE1DQmFzOHJQZUxLaWhVcnlxM1AyYk5uOGR0dnZ5RTRPQml6WnMyQ1dDeEd6NTQ5eTVRTENBakF0R25Ua0pTVUJCTVRFN1JyMXc1NWVYa3dNelBEbVRObjhQejVjelJ0MmhUaDRlRVFpVVN3dGJXRms1TVRGaTFhaEJNblRzRGMzQndBVUt0V0xVUkVxRTlSMHFOSEQyMCt1bXFQQWxLQm5Kd2N6SjQ5R3dzV0xBREhjWEJ4Y2NHOWUvY3didHc0N042OXUwejVldlhxNGZyMTZ6aHo1Z3gyN05nQmIyOXYvakdwVk1yZmwwZ2s4UGIyeHRDaFEvSHBwNStxclVNbWsrSFlzV1A0NVpkZnlxei8vUG56V0xCZ0FWYXNXSUV1WGJwZ3laSWxtRHQzTGxhc1dLSDJwVlZ0ZWZyMjdZdlJvMGVqUTRjT09INzhPT3JXclF2R0dDSWpJOUc4ZVhNMGFkSUVuVHAxUXN1V0xWR3ZYajIwYWRNR1M1WXM0Y05CaklCWUxHWmlzWmpwS2pNemszbDdlN01OR3phb0xWY3FsZXpZc1dPTU1jYWNuWjBaWTR5SnhXSW1sOHRaVmxZVzgvTHlZcmR1M1NxenZqNTkrdkMzM2R6Y3luM2RZOGVPc2VIRGg1ZFp2bnYzYnRhN2QyOFdIUjJ0dGp3Nk9wcjE3dDJiYmR5NGp5MDdnUUFBSUFCSlJFRlVrU2tVQ3NZWVkxT25UbVh2di84KzgvTHlZcDkvL2psVEtCUk1xVlF5eGhnYk9uUW9TMDFOVlZ1SFFxRmdxMWF0WW9NSEQyWmlzWmdOSFRxVURSMDZsREhHbUwyOVBmdmdndy9VZmh3ZEhjdXRmMFZVZnc5OWZ5KzBRVnNRQVJ6SHdkSFJFY0hCd1FnUC8yL002TXpNVEp3NW8zbjI1ZDkvL3gwdlhyekF1blhyQUFDLy92b3Jmd3dpbFVyNVl4Q0pSRkx1Nng0OGVCQmVYbDc4L2JTME5LeFlzUUwzN3QxRFVGQVFPbmJzaU96c2JBd1lNQUJSVVZIbzE2OGZObTNhaEsrLy9ocVJrWkdZT25VcVZxNWNpWUtDQW93ZVBScno1OCtIU0NTQ1JDSkJhbW9xT0k3RDFxMWJJWmZMa1pxYWl2VDBkTGk0dUdEZXZIbm8yYk1ucGsrZmp2Mzc5L092djN6NWNyaTd1NnZWOGVqUm83cC9vTlVRQlVSQS9mcjE4ZVdYWDJMWHJsMDRjb1NmdndhOWUvZUdwYVdseHVjTUdUSUUvZnYzaDRtSkNjYVBIdzlBOHpISXVYUG5ORDcvOGVQSGlJdUx3M2ZmZmNjdjI3dDNMMnhzYkJBV0ZnWnJhMnVOejN2MzNYY1JGaGFHNE9CZ1NLVlNXRmxaWWRteVpmamtrMDlnWjJlSGlJZ0kvUHJycjJqZXZEazRqa05CUVFFOFBUM1JzR0ZEU0tWU2RPblNCUUJ3L1BoeGlFUWlmUC85OS9EMTllWGZRMEJBQVA3NTV4ODBhOVpNN1hVSERScFU0ZWRZblZGQWRKU1JrUUZMUzB0d25PWnh2N2RzMlFKSFIwZlkyZG1oWmN1V0FNQnZOVXB1UVFCZzY5YXQyTEpsaTlyekl5SWk0T1RrQkZ0YlczN1pqQmt6SUJKVmZFYmUwdElTMDZaTjQ5Y1RGVlU4Q2U2b1VhTXdjdVJJZml1NGQrOWVwS1Nrd05uWkdmUG16WU9abVJtNmRPbUNyS3dzM0w5L0gzWHIxb1dqb3lNV0xGaUFBd2NPOE8vVjN0NGUrL2Z2aDRtSmlUWWZWWTFBQWRIUytmUG5zWERoUWlpVlNvd2FOYXJjY201dWJnZ05EWVZZTElham95T0EvMDdubHR5Q2xPZlFvVU5sVHR0cUU0N1Mzbnp6VFh6KytlZDQrKzIzOGZiYmI2TjU4K2I4WTQ2T2pnZ05EVVZLU2dxc3JLd3dlL1pzWkdabUlqZzRHQjRlSHRpOGVUUGMzTnpnNnVxS3VYUG40czZkTy94emh3MGJ4dDgrZVBDZ3p2V3FiaWdnV3VyVnF4ZWlvcUxBR0VOS1NncmMzZDJ4YytkT1hMaHdRYTJjdmIwOUFnSUNzR1BIRG16YXRBbmp4NCtIVENZRFVIWUxBcWhmQzRtUGo0ZEVJa0hmdm4xZnVyNU9UazV3Y25MQ2t5ZFBFQjhmajVzM2IyTHc0TUVBaWs5YloyUmtvRnUzYmxpMGFCR3VYcjJLRFJzMlFDd1dZK2pRb2RpOGVUT0E0bUN1WExsUzdiM1JGb1NVSVJLSlVGaFlDQXNMQzNBY2gxdTNicUdnb0FCdnZ2a21nT0xtSEJ6SDhic2liZHUyUlZKU0VpSWlJakI3OW15MGF0VUs1dWJtRlc1QndzUERNV2pRSUppWm1iMTBuWU9DZ25EbzBDRllXRmlnVzdkdWNIVjF4ZG16WjdGdDJ6Ykk1WEw0K2ZsaDM3NTlTRTlQUjJKaUl0cTNidzgvUDc5eWR4Mk5GUVZFQzU2ZW5oZzBhQkJNVFlzL0xwbE1oc21USndNQUJnd1lnT3pzYkRnNE9FQWtFbUhWcWxYNDY2Ky9FQjRlanZEd2NLeGF0UXFwcWFsUUtCUXdOemVIdTdzN0dHT1F5K1dReStXWU1tVUtSbzRjQ1FCWXRHaFJsZFY1d0lBQkdEWnNHQm8yYkFnQW1ESmxDbkp6YytIajR3TTNOemR3SEFjek16TjRlM3REcVZRaUtDaW9URGh1M0xoUnBrNnFaaW9xSmM5MmtXcXFzdGRCdENHVlNsbHViaTUvLy9idDI2eW9xS2pDNXlrVUN2NmFSV1ZJSkJJMmVQQmdKcEZJdEs2bkp0bloyZXpKa3lkcXl4WXNXRkRwZW1tak9sMEhNWXJ0cWVxUFFSUG9HQVpWdTdQNCtIaUQvLzVSYTE1Q0JGQkFhb2p5bXF5VGwwTUIwYlBzN0d6K0p5OHZyOUxybVRScEVnb0xDNnV3WmdTZ3MxaDY1K2JtaGxhdFdpRW5Kd2Z0MnJYRCt2WHJZVzl2RHhzYkc3VnlMMTY4d09YTGx3RUE0OGFOS3hPbWh3OGY0dU9QUDRhVmxaWGE4bHExYW1ISGpoMnY5azNVWUJRUVBUTXpNME5ZV0JoKytPRUh2aE9XU0NUQ3FWT24xTXFwcnNvRHdJTUhEOVFhUzhiSHgwTXNGcGU1RFJTM0d5T1ZSd0V4RURFeE1kaXdZWU5XWmR1MWE2Zld6eVE1T1JsdDJyUXBjeHNBVHB3NFViVVZOVElVRUFOdy8vNTkxSzlmSDAyYk5nVlFmTUR0NGVGUmJ2bE5temFwM1hkMWRlVTdiNVc4VFY0ZUJjUUFGQlVWUVNLUlFDYVR3ZHpjSENLUlNLMTVQYUMraTVXVmxZWHAwNmZ6OTFWWHlFdmZCb0RObXpmRHdzTGlGYitEbW9zQ1lnRGVmZmRkdEcvZkhwR1JrZmpvbzQ4cUxGKy9mbjIxTmwydXJxNzgvWkszeWN1amdCZ0lkM2QzSERod1FLdUFsRHoreU1qSWdGd3V4K0RCZzFHN2RtMFVGaFppNE1DQmFOQ2dBUURBeXNxS2I1MUxkRWNCTVJDTkdqWEM0OGVQQVZSOERMSjc5MjVrWldWaHk1WXRTRXBLd3FKRml6QjI3RmlFaDRjak1URVIzMzc3TFZ4Y1hEQjgrSEMreFRHcEhBcUlBVGg1OGlSaVkyUFJwRWtUQUJBOEJrbFBUMGRBUUFDU2twSXdZc1FJeE1iRzRzc3Z2NFJFSXVGSFJ5a3NMQVRIY1JnNWNpUmF0R2lCZGV2V2xkdFZsd2lqZ0JpQUJ3OGVRQ1FTWWViTW1SV1d0YlcxaGJ1N083Nzc3anVJUkNKODhza25BSXJIMlFvTEMxTXJPMkhDQk55N2Q0L0M4UklvSUFaQU5TU3BhakE1cFZKWlptQTVwVktKRVNOR1lPL2V2VEExTmVYN2tLaVUzSUtVRkJBUThJcHFiUndvSUhwVzh2U3R0aGYxZXZic3FYRWtSVkwxcUxHaW5xMWZ2MTdmVlNBQ0tDQ0VDS0NBRUNLQUFrS0lBQW9JSVFJb0lJUUlvSUFRSW9BQ1FvZ0FDZ2doQWlnZ2hBaWdnQkFpZ0FKQ2lBQUtDQ0VDS0NDRUNLQ0FFQ0tBQWtLSWdQOXY3OTZqb2lyWFA0Qi8zK0dtaEtDWmdubWhrRTZyekFzRGlpT2FpdWJCVWlrTVBYYlVORnBwbGxhblVzcThZRmFVc1V3TkpSWm01YlZJamdKcVI4UFVyRVFkTDVpWXYwWVBxSWh5dU13Z0lBd3o4Lzcrd05reE1Hd0dCUFlNKy9tczFXcm1uWGYyUE03TWwzMlo5OTJiQWtLSUNBb0lJU0lvSUlTSWtOV2NkUE9sdndpeGxTeldJSnp6UTFMWFFDeHh6bzlMWFFOcFp4enA2ckR0aFN6V0lJUTBGd1dFRUJFVUVFSkVVRUFJRVVFQklVUUVCWVFRRVJRUVFrUlFRQWdSUVFFaFJBUUZoQkFSVE9vQ2lIVURCZ3pvNWV6cy9GNmQ1amwzL3Y5RjdVYUR3YkF5S3l2cld0dFVKaThVRURzVkdSbnBwTkZvOGhoajNtTDlPT2MzL2YzOWV5WW5KeHZicWpZNWNaSzZBR0pkZG5ZMjc5bXpaMThBUVkxMDNaeVJrWkhlRmpYSkVlMkQyREdUeWJUVGhtNjI5Q0hOUkFHeFl3cUY0akRudkZpa1M1R1hsOWZoTml0SWhpZ2dka3l0VmxjenhuYUxkTmw5Nk5BaFE1c1ZKRU1VRUR2SEdHdHdFMHFoVU5EbVZTdWpnTmc1blU3M0k0QlNLdytWYXJYYWpMYXVSMjRvSUhaT285RlVjYzZ0SGFWSzAyZzBWVzFla014UVFCeEFBNXRadEhuVkJpZ2dEb0F4OWdPQWlscE5GWXl4LzBoVmo1eFFRQnlBV3EydUFMRFBmSjh4dHZkT0cybGxGQkFId1RrWE5xbHMvQUdSdEFBS2lJTndkWFhkWTc3dDd1NitSNnd2SWJLa1ZDclRsRXBscXRSMXlJbXN6czNiRHV4a2pOR1pGZHVRUXc5M0R3Z0l5R1NNRFpHNkR0SjZPT2VIVHA4K1BWcXExM2ZvZlJBS1IvdkhHQnNsNWV1M2kwMHN0Vm90ZFFta0ZkakQ1U29jZWcxQ1NHdWpnQkFpZ2dKQ2lBZ0tDQ0VpS0NDRWlLQ0FFQ0tDQWtLSUNBb0lJU0lvSUlTSW9JQVFJb0lDSWpPWm1abmduQVlFMjByV0FibDQ4U0lNaHJZNTcxcEdSZ2JpNCtQcnRVZEVSTUJrTXRtMERKVktkZGQxekpzM3orTDFpb3VMc1dyVkt1ajErcnRlZG52VUxnWXJObGQ4ZkR6dXVlY2VmUERCQjlpN2R5OWlZMk90OXJ0OSs3WXdJTEtpb2dMVHBrMFRYVzVlWGg1T25qd3AzT2VjSXlrcENXKy8vWGE5dnJtNXVmWCtvbzhmUDk3cWN2VjZ2ZFhIWW1KaU1HVElFSXdjT2RLaS9mRGh4czlLMnFsVEoxeThlQkd2dmZZYXhvMGJoN2k0T0t2OWFyOEh4RUVvbFVxdVZDcDVjNVdXbHZMdzhIQ2VrSkFnMmk4b0tLaEp5dzBKQ2JHNG41YVd4dDk5OTExdU5CcjVmLy83WHo1NjlHamhQNlZTYVhGLzlPalJEUzUzNk5DaG9xOWIrNzFvNkgxUktwWGNZREJZdEJVVkZmR0ZDeGZ5cXFvcW01YmRWc3lmcjVUZk1WbXZRVHAxNm9TNHVEaDRlSGcwNlhsdnZ2a21ybDY5MnVEalZWVi9uYzlOcTlWaTA2Wk5TRXhNeE9iTm01R2RuWTJEQnc4S2p3Y0dCdUxBZ1FOd2NtcjVLMUZjdkhnUkw3MzBVcjMyME5CUUFNQzMzMzZMcDU1NkNtcTFHaDkvL0hHTHYzNTdJT3VBQUVEZnZuMmIvSnlHTmtQTWhnOGZMdHhPVDA5SFFVRUJvcUtpb05QcHNHUEhEcHRlUTZWU29YdjM3aFp0MWRYVkNBOFBGKzdYM1pTcjYrR0hINjYzbVJVWUdJaURCdzlhRFdSUVVCQzZkT2tpM0M4cEtSRmR2aHpJTmlETGxpMURSa1lHcXFxcWNPTEVDUUExWDJ4clh4enpUdTJQUC82STlldlhON3JzeXNwS1JFUkVBQUMyYnQySzhQQndSRWRIWThhTUdmRDI5aGIrZ3BzOThjUVR3dTM0K0hnODhzZ2pBSURkdXkxUDdLNVNxU3phYk5scHo4dkxnNU9URTN4OGZCcnQ2K25waVFNSERnajM2OVlwUjdJTlNFeE1ER0ppWWpCNDhHQ2hyYUVkMGJsejV3SUF4bzRkaTRDQUFCdzRjQUNSa1pGQ21BSURBL0hkZDk4SmE2UDgvSHhjdkhnUm8wYU5BZ0FrSnlmRHhjVUZreWRQQmdDTFRheVdWdmRMblo2ZWp1dlhyeU1tSnFiUjU1YVdsbHFFdGJUVTJqbXo1VVcyQVdtS2hJUUU0YmFibXhzdVhMaUFtVE5uSWpZMkZyMTc5d1lBTEZteUJCczJiRUJhV2hvMmJkcUVLVk9tWU5Tb1ViaDgrVExpNHVJUUVCQ0FtVE5ud3QzZEhRa0pDUTBlcWRxM1R6aUJJaVpNbUNEY0xpMHRoVjZ2eDVneFk5Q3hZMGNBc0hwbzFodys4M1RWYWRPbVllTEVpY2pMeTBQUG5qMUYvNTIwQnFtUEFtS0RvcUlpbkRsekJtUEdqSUdIaHdkaVltTHc0NDgvNHZ6NTgvampqejhBQUNOSGprUllXQmdDQWdLd2RldFdZWlBHdzhNRDA2ZFBoNStmSC96OC9PRHI2d3NBS0Nnb3FMZTJxcjAyKy9UVFR4RVNFZ0lBT0hyMEtCSVRFM0hod2dYNCsvdGp4WW9WOFBiMnhpKy8vTkpvN1o2ZW5wZzZkU3B5Y25JYURRaXBqd0tDbW4yTUN4Y3VOUGo0bjMvK2lTKy8vQktqUm8zQ3laTW5jZkRnUWZ6ODg4OTQrT0dIRVJrWkNRQ1lNMmNPUEQwOXNXSERCdXpZc1FPUmtaSG8yYk1udW5mdmpsZGZmUlZBelYvOEN4Y3VZT0RBZ1kzV0ZCSVNnb3FLQ3F4WnN3WlhyMTdGdW5YckVCWVdoa1dMRnVHTk45N0FuRGx6NnYzdTBaQjU4K2JaMUsvdUpwYXRSOWFNUmlQUzB0SVFGaGFHRGgwNjJQUWNSeUhyZ0pnM1VXYlBubzBoUTRiQTJka1pOMjdjc05paE5abE1PSExrQ0I1OTlGSHMyN2NQcWFtcEdEOStQT2JNbVFNdkx5OFVGUlZCb2FnWmtEQnQyalFNSHo0Y1NVbEppSXlNeE9EQmc3Rmd3UUljT25RSWFyVWFXVmxaZU9paGg3QnAwNlpHNjBwTlRjWG16WnN4WmNvVVJFZEhnN0dhVTVqNStmbGg3ZHExV0x4NE1YYnUzSWtYWDN3UkF3WU1FSjRyRnByOC9IdzRPVGtKOWRaVmR4UExWbi84OFFjU0V4UHg5Tk5QTi9tNTlrN1dBVGwzN2h3NmQrNk0yYk5uWTlTb1VTZ3JLME5FUklURkY4aGtNcUZQbno3NCtPT1A0ZXZySyt3WEhEdDJESys4OGdvVUNnWEN3c0tFL3IxNzkwWk1UQXdXTFZvRXJWYUxpeGN2b3JpNEdGT25Ua1ZzYkN3OFBUMkZ2blgzUTB3bUV3d0dBMmJPbkluKy9mc2pLU2tKM2JwMXExZjNmZmZkaDRTRUJLU25wMlA1OHVWWXRXb1YrdmJ0aTJuVHB1R3R0OTRDVVBNYmg5bml4WXV4Zi85K01NWXdjZUpFSVd4MXBhV2xXZHkvZmZzMjNOemNrSk9UQTFkWDF3YmZ4N05uejJMMGFNbk83VVlhY3JlL3BITmU4MnQ2YzVsTUptNHltWnIxM0dQSGp0VnJPMzc4T09lY2M3MWViL1U1YTlldWJkWnJjVjVUcTlGb3JOZGU5MWYvMnFLaW92aVFJVVA0aUJFaitJWU5HeHJzdDNEaFFuN3k1TWxtMTlZUWUvZ2wzYUZQUFdwKzgyaU1VUHRrUGhKMzZ0UXB5YjZuc2g3TlMwaGpLQ0F5US9OQm1rYTJBYW1vcU1EcTFhdFJYVjF0OWJIQXdFQlVWRmkveXRrbm4zd0NvOUZvMFhieDRrVk1tREFCK2ZuNVZwL0RPVWRoWVNFeU16T1JtNXRiNy9HU2toTDgvdnZ2MEdnMHpmalgySTdtZ3pTTmJJOWlPVGs1NGNTSkU0aUppY0hLbFN0dGZ0Nk9IVHVRbkp5TTgrZlBDMjNqeDQ5SGNuSXlkRG9kb3FPamhmYjU4K2NqS0NnSWtaR1IwR3ExNk55NXN6QVd5OWZYRjg4Kyt5d3FLaXBRWFYwTlQwOVBkT3ZXRGNPSEQ0ZS92ei8wZWoxVUtsVzlrY1psWldVV2JXVmxaVGgrL0RpY25KeG9QZ2l4ZExkSHNmTHk4dmlJRVNQNHZuMzdMTnJMeTh1NVVxbms1ZVhsUXB2UmFPU2ZmLzQ1RHc4UDV6azVPWHpGaWhYQ0VhejU4K2Z6eFlzWGM2UFJ5T1BpNG9TalVXWmp4NDYxK3ZxUFAvNjQxU05MbkhOZVZWVlZieDZLd1dDbzkrK3RQYitENW9PMFBObXVRUURnL3Z2dlIxSlNFdno5L1J2dHExQW84T0NERDJMTGxpMTQ1WlZYb05QcE1HdldMQUExOHorMFdpMW16NTZONnVwcVhMNTgyV0xZU0dQTGJTMDBIK1R1eVRZZ1pXVmxNQmdNNk42OXU4MWYwaWVmZkJKQXpUaXEyb01LNjdJMkVORTgvUDNhdFdzNGZ2eTRUYTluTXBtc0RoaTBkUkFoelFlNWU3SU55SW9WSzZEUmFKQ2JtNHZqeDQ5ank1WXQrUHJycnkzNjFCNU5DL3cxVXJha3BNVHFYMll4S1NrcEFDekRVMTVlTHJ4RzdTRXUyN1p0UTRjT0hhQlFLQ3lHeGh1TlJnd1pNcVRlakVReE5CL2s3c2cySUo5ODhnbUF2NzVnenovL1BKNS8vbmtBTlVleFJvd1lnZlQwZExpN3U3Zks2NXRNSm5UcTFBbnA2ZWtBYWlacm1XOEROVHZGTGk0dVRWNHV6UWRwV2JJTnlOM28wcVVMRWhNVEczeTg3aWFXd1dBUU5yR0tpb29BMUh6NXpQTTZyS21xcW9KZXI3ZjR3cHBaYXpPaitTQXRpd0xTRENVbEpYamhoUmRzNm1zeW1lRHU3aTVzWXIzLy92c0FnT3pzYkR6d3dBTU5QcSswdEJRUFAvd3d0bTdkS3JTWk43RnFmNGtiMjhTaStTQjNod0p5eC9uejU2SFZhb1ZKU21LKy92cHJ2UHJxcTFhSGhvOGNPZEppN1pLZm53OXZiMi9oL3BJbFN3QUFxYW1wR0Rac1dJT3ZZY3RmZkZ2UmZKRG1rM1ZBekw4ZUwxdTJEQnFOQnN1V0xSUHRiejVoSE9lOHdSUElWVlJVWVBueTVRQ0FxVk9ud3NuSkNmMzY5YlBvazVtWmljek1UTHo3N3JzTnZ0YVpNMmZxUGM4V05CK2taY2s2SU9mT25ZTzd1enY2OWV1SEZTdFdOSHE0ZC92MjdTZ3NMRVJpWWlKQ1EwT3RIc2thT1hJa3RtL2ZEcUFtU0xObXpjTHJyNzh1UEg3MjdGa3NXclFJNzczM25zWGNrTm9NQmdQMjdObUR6ei8vM09yam5ITVlqVWFVbEpSQW9WQUk4enRvUGtqTGszVkFBZ01Ea1pxYWFuSHNId0JjWFYzeDVwdHYxdnRTR0kxR3JGbXpCdjM2OWNPVUtWT3NMak00T0ZpNHpSakRrMDgraVlDQUFLSHR5cFVyZVAzMTF6RjI3RmlMNXdVRkJRbTNzN096MGF0WHIzcjdLSXd4ZE96WUVTYVRDY09IRDRmQllNRHc0Y09GWUp2REFkU3N2Y3crK09BRHJGeTVFcHp6ZW44RWFoOG91T2VlZXl3ZW16OS9QczZkT3djM056ZmhDSjgxWjgrZWJmRDljSFEwSDhSTzFSMXpWUmZuSEFhRG9WbUhnaDBGelFjaERXcnNkS2lNc1hZZERudEJBU0VDbWl0U0h3VkVSRkpTVXIzVGYzTE84ZFpiYnlFek03UFI1OSs2ZFFzTEZ5NXN0QitudVNKMlM5WTc2WTNKeXNwQ1ZGU1VSZHZxMWF2UnRXdFhmUC85OS9Eejg3TTQ2NGhlcjdmWXNkZnI5Y2pJeUxCNGZ0MCtORmVFdEpxV09LdUpOZHUzYitlUmtaRjg2TkNoL0psbm51R1JrWkhjWUREd0R6LzhrSzlZc1lJYmpVWis3ZG8xSGhVVnhTOWR1bVF4ZjZHa3BFUzRYMWhZYUhYK1J1MCtORmVrWVRRZnhFNzk0eC8vUVAvKy9aR1ltSWcxYTliZzJyVnJtRDE3Tmlvcks0WEhnWnBOa1BmZWV3L1BQdnVzTU5hcUpkRmNFZWxSUUJwdytQQmhqQjQ5R2hFUkVWaTllalhDd3NMdzNIUFAxZXVYbTV0cmRWNTdVOUJjRWZ0RkFXbkFUei85aEtTa0pIenp6VGZ3OWZWRlhGeWM4RXR6Nzk2OTRlZm5oN2x6NXlJdUxnNXIxNjRWbm1kdHNsUmoxL0dndVNMMml3SmlSWEZ4TWE1Y3VZTFpzMmZqK3ZYcmlJaUlnTE96TTc3Nzdqc0F3SlFwVTVDVGs0TzVjK2RhSEhXcXU2TmFWRlNFY2VQRzRiZmZmaFBhR3Z2U0FqUlh4SjVRUUt5NDk5NTdoY080RVJFUlNFbEp3YVJKazBTSFd3RDFqMUJabzFhckxRNmIwbHdSKzBZQnNVRjVlVGs2ZE9nZ1RNbHRhTnlSU3FWQ1JrWUdPbmZ1M09DeXRGb3R4b3daQTdWYVRYTkZIQUFGeElyang0OGpKU1VGaFlXRnlNdkx3NnhaczZEVDZXeWVKR1VyT2N3VmNYUVVFQ3NHRGh5SXYvM3RiL0QwOU1Tenp6Nkw1T1JrVEpreUJWOSsrU1dBbWpXSWVYL2ticHc2ZGFyZHp4VnhkQlFRSzl6YzNPRG01bGF2M1dnMG9yS3lFaDA2ZEVCdWJpNFVDb1h3MjRpWnJVZXhPT2Y0L3Z2djIvMWNFVWRIQVdtRStWeFlreVpOZ2thandlblRwN0YwNlZKczI3WU4yZG5aZU9hWlo0Uyt0Z3kzTU8rRHlHV3VpS09qK1NBT1NDNXpSV2crQ0drV21pdlNkaWdnaElpZ2dCQWlnZ0pDaUFnS0NDRWlLQ0NFaUtDQUVDS0NBa0tJQ0FvSUlTTGF4VkFUV3lZaEVkSWNEcjBHNFp3Zmtyb0cwcm80NTdaTjBpZkVIazZESXpjT3ZRWWhwTFZSUUFnUlFRRWhSQVFGaEJBUkZCQkNSRkJBQ0JGQkFTRkVCQVdFRUJFVUVFSkVVRUFJRVVFQklVU0VRNThYcXowYk1HQkFMMmRuNS9mcU5NKzU4Lzh2YWpjYURJYVZXVmxaMTlxbU1ubWhnTmlweU1oSUo0MUdrOGNZOHhicnh6bS82ZS92M3pNNU9kbllWclhKaVR4TzBlMkFzck96ZWMrZVBmc0NDR3FrNithTWpJejBSdnFRWnFKOUVEdG1NcGwyMnRETmxqNmttU2dnZGt5aFVCem1uQmVMZENueTh2SnEvSUxucE5rb0lIWk1yVlpYTThaMmkzVFpmZWpRSVVPYkZTUkRGQkE3eHhocmNCTktvVkRRNWxVcm80RFlPWjFPOXlNQWE1ZVVMZFZxdFJsdFhZL2NVRURzbkVhanFlS2NXenRLbGFiUmFLcmF2Q0Nab1lBNGdBWTJzMmp6cWcxUVFCd0FZK3dIQUJXMW1pb1lZLytScWg0NW9ZQTRBTFZhWFFGZ24vaytZMnp2blRiU3lpZ2dEb0p6TG14UzJmZ0RJbWtCRkJBSDRlcnF1c2Q4MjkzZGZZOVlYMEprU2FsVXBpbVZ5bFNwNjVDVGRuSHlhaG5aeVJpalU0KzJJVmtNZHc4SUNNaGtqQTJSdWc3eUY4NzVvZE9uVDQrV3VvN0d5R0lmaE1KaGZ4aGpvNlN1d1JheTJzUlNxOVZTbDBEZ1dOZHprY1VhaEpEbW9vQVFJb0lDUW9nSUNnZ2hJaWdnaElpZ2dCQWlnZ0pDaUFnS0NDRWlLQ0NFaUtDQUVDS0NBa0tJQ0FvSUlTSW9JSVNJb0lBUUlvSUNRb2dJQ2dnaElpZ2doSWlnZ0JBaWdnSkNpQWdLQ0NFaUtDQ0VpS0NBRUNLQ0FrS0lDQW9JSVNJb0lJU0lvSUFRSW9JQ1FvZ0lDa2dMMHVsMDBPdjFkN1dNVzdkdVllSENoVGIzcjZoby9wWFlDZ3NMOGRWWFg0Rnp1cUpDUTJSMTh1cld0bjc5ZWxSV1ZpSW1KZ1lBb0ZLcDBMVnIxM3I5dEZvdGpoNDlDZ0RRNi9Wd2RYVVZIdFByOWNqSXNMejhlZTArbVptWitPbW5uNUNmbjQvTGx5K2pTNWN1K09hYmJ4QVVGQVFmSHgrTDV4VVVGT0Q0OGVNTjF1dnU3bzVkdTNiaGtVY2VRWEJ3Y1BQKzBlMGNCYVFGdmZiYWE1ZytmVHAyN2RxRnA1OStHZ0NRbmw3L0V1ZkRodzhYYnF0VUttUmtaS0J6NTg0TkxyZDJuNjVkdXlJNE9CakxseS9IZ1FNSGhPQjA2TkNoM211cFZDcmg5cTFidHpCcTFDaDRlWG5WVy80Nzc3eFRyMjM3OXUzdzl2WnU1Ri9jL2xGQVdwQzd1enRXclZvRkR3OFBvUzBpSXFKRlg4UGYzeC8rL3Y1NC8vMzNMZFk4dGpwNDhHQ0wxdFBlVVVCYVdOKytmUzN1cDZTazFPdFRldzNTVkt0V3JjTFJvMGVoMCttRThLV2twS0N5c2hJVEpreXc2R3MwR3EwdUl6UTAxR3A3ZVhrNURBWURUcHc0QVlXQ2RrOEJDa2lMMmJoeEk3NzU1aHZvOVhyODl0dHZRbnZkTDYwMTQ4ZVByOWRXZS9Pb3RyZmZmaHZEaGczRGdnVUxMTUwzNFljZll0eTRjUlo5Zi9qaEI2dkxPSGp3SUc3Y3VJRVBQL3dRTTJiTVFKOCtmWkNRa0lDY25CeTgvdnJyRkk1YUtDQXRKQ29xQ2xGUlVmVysyT25wNlRBYWpYQnljaExhWnM2Y2ljdVhMOFBQejYvZVZhK0tpb293YnR3NGk1RFZ2U0xUL3YzN29WQW84TkZISCtHbGwxN0NDeSs4QUFDSWo0L0h0V3ZYMEt0WEw0ditZV0ZoNEp4YmZQRjlmSHp3eGh0djRMUFBQc052di8yR045OThFMHVYTGdWanNyaHNwYzBvSUsyTWM0N1hYbnNOOTk5L1A4TER3L0hycjcraXNMQVFDUWtKaUkyTmhjRmdhSFJmUXExV0M0ZVBpNHVMY2VuU0pYVHExQW1EQncvR2tpVkxzR3ZYTHVHTEhSZ1lpSlNVRkl0QUFzRHQyN2ZoN3U2T0R6NzRBUHYzNzdkNHpHZzBZdjM2OVZpL2ZqMk1SaU51Mzc1Tmw2dTdnd0xTeWhoamVPZWRkL0R2Zi84YlM1Y3VSV0ZoSWVMaTRoQVVGQVRBdHFOWVdxMFdZOGFNZ1ZxdFJtSmlJc2FQSDQrTkd6ZGk3Tml4Q0EwTlJYUjBOUDc0NHcraGYrMERBN3QzN3dZQTVPZm53OGZIQjRzWEw4Yml4WXVGeC9WNlBWUXFGUTRmUGd3QVdMZHVIZkx5OGxyMFBYQmtGSkFXVlB0SHdwczNiMEt2MStPbGwxNEM1eHh6NTg3RnZIbnprSnFhaXFWTGx5STBOQlJ2dmZWV2sxL0QwOU1Uenp6ekREWnUzQWdBVUNnVStQampqNFhIRzFxRG5EdDNEbzgrK3Fqb3Nqbm55TW5KUVhSMGRKUHJhcThvSUMya3VMZ1kvL3JYdi9EQUF3OGdOallXTTJiTXdJc3Z2b2l3c0RBOCtPQ0RRcitubjM0YWYvLzczM0gxNnRWbXZjN0xMNy9jNVAwRWs4bUUxTlJVTEZpd1FHaXJyS3lFbTVzYmREcWRzRy9DR0VOY1hGeXo2bXF2S0NBdFpQLysvVkNwVkhqeHhSZngxVmRmWWNHQ0JkRHBkRWhKU1FIblhQaFNHNDFHNGIrUFB2b0lRTk9PWXRVTlIxWldGcFl2WDI3UkZoa1phWEYveVpJbGNIVjFSVWhJaU5DMmF0VXFwS2Ftd3NuSnllcnJFeGxSS3BWY3FWVHkxbFJkWGQzZ1kwYWprVmRYVi9PcXFpcUwvMHdtazAzTExpa3BxVmYva2lWTG1sVGZyVnUzbXRTL05aay9ENm0vRjdhUXhURTk4NGRCUjJic2cvbXc5YWxUcCt6KyswZS9DQkVpZ2dKQ2lBZ0tDQ0VpS0NDRWlLQ0FFQ0tDQWtLSUNBb0lJU0lvSUlTSW9JQVFJb0lDUW9nSUNnZ2hJaWdnaElpZ2dCQWlnZ0pDaUFnS0NDRWlLQ0NFaUtDQUVDS0NBa0tJQ0FvSUlTSW9JSVNJb0lBUUlvSUNRb2dJQ2dnaElpZ2doSWlnZ0JBaWdnSkNpQWhabmJ5NjdwV2FDR21NTE5ZZ25QTkRVdGRBTEhIT0c3NkFPeUhONFVoblJXOHZaTEVHSWFTNUtDQ0VpS0NBRUNLQ0FrS0lDQW9JSVNJb0lJU0lvSUFRSW9JQ1FvZ0lDZ2doSWlnZ2hJaWdnQkFpZ2dKQ2lBZ0tDQ0VpS0NDRWlLQ0FFQ0tDQWtLSUNBb0lJU0lvSUlTSW9JQVFJb0pKWFFDeGJzQ0FBYjJjblozZnE5TTg1ODcvdjZqZGFEQVlWbVpsWlYxcm04cmtoUUppcHlJakk1MDBHazBlWTh4YnJCL24vS2EvdjMvUDVPUmtZMXZWSmlkT1VoZEFyTXZPenVZOWUvYnNDeUNva2E2Yk16SXkwdHVpSmptaWZSQTdaaktaZHRyUXpaWStwSmtvSUhaTW9WQWM1cHdYaTNRcDh2THlPdHhtQmNrUUJjU09xZFhxYXNiWWJwRXV1dzhkT21Sb3M0SmtpQUppNXhoakRXNUNLUlFLMnJ4cVpSUVFPNmZUNlg0RVVHcmxvVkt0VnB2UjF2WElEUVhFem1rMG1pck91YldqVkdrYWphYXF6UXVTR1FxSUEyaGdNNHMycjlvQUJjUUJNTVorQUZCUnE2bUNNZllaUzJITEFBQUpzMGxFUVZRZnFlcVJFd3FJQTFDcjFSVUE5cG52TThiMjNta2pyWXdDNGlBNDU4SW1sWTAvSUpJV1FBRnhFSzZ1cm52TXQ5M2QzZmVJOVNWRWxwUktaWnBTcVV5VnVnNDVrZFZGUE51Qm5Zd3h1Z1JiRzZMaDdsWUVCd2Q3VmxkWFR3YndPR3BHMC9vQTZBSWEvV3htQkZBQzRBYUFrd0NPdUxpNDdNek16TFQyZzZaRG80RFVFaHdjN0szWDY1Y3h4cDRINEM1MVBRNm1nblArdGF1cmEweG1adVpOcVl0cEtSU1FPd0lEQTUvam5IOEJ3SU14aHFGRGgrTHh4eC9IWTQ4OUJoOGZIM2g2ZXNMWm1iWklBY0JnTUtDMHRCUTNidHpBNzcvL2ppTkhqdURZc1dQZ25BTkFHV05zamxxdDNpWjFuUzJCQWdJd3BWSzVGTUJ5QUpnd1lRTG16cDJMSGoxNlNGdVZnOG5QejBkQ1FnTFMwMnRHeFRER2xxblY2dmNCT1BRK2s2d0QwcTlmUDFjM043ZU5BS2E3dWJueDJOaFk5dmpqajB0ZGxrTTdjdVFJb3FPamVWVlZGUU93dWFxcTZzWHo1OC9ycGE2cnVXUzkwOW03ZCs5UEFielV0V3RYYk5pd2dRVUZOVGE3bFRURzE5Y1h3NFlOWTRjUEg4YnQyN2NIT2pzN2UrVG41enZzc0JqWnJrRUNBZ0ltTWNaMmQrN2NtVy9ldkpuZGYvLzlVcGZVcmx5L2ZoMHpac3pnV3EyV0FaaDA2dFNwTktscmFnNVpya0VHRHg3Y20zUCtId0FkUC9ua0U5YXZYeitwUzJwM09uWHFCSDkvZjdadjN6NEFDT3ZWcTllMjY5ZXZPOXhoWUZrT05URWFqUnNBZEprK2ZUcENRa0trTHFmZENna0p3VC8vK1U4QTZITG5QWGM0c3R2RUdqUm8wR0NGUW5HOFQ1OCsrUGJiYitIcTZpcDFTZTJhWHEvSDFLbFRjZVhLRlhET0I1OCtmZnFrMURVMWhleldJQXFGNGowQW1EVnJGb1dqRGJpNnV1TDU1NThIOE5kNzcwaGt0UVlaTkdqUUlJVkNjZHJiMnh1N2QrK0dpNHVMMUNYSlFuVjFOU1pObW9TQ2dnSnd6Z2VkUG4zNnJOUTEyVXBXYXhDRlFqRWZBS1pQbjA3aGFFTXVMaTZZUG4wNkFJQXh0a0RpY3BwRU5nRVpOV3FVTTRCd2hVS0JDUk1tU0YyTzdFeWNPQkVLaFFJQUprVkdSanJNMFZQWkJFU24wdzBEMEhYUW9FSHc5UFNVdWh6WjhmVDB4TUNCQXdIZ3ZrdVhMZzJUdWg1YnlTWWdqTEduQVlDR2trakgvTjZiUHd0SElKdUFBSmdJVUVDa1pIN3ZPZWVUSkM3RlpySUl5S0JCZ3pvRDhMLzMzbnZoNitzcmRUbXk1ZXZyaXk1ZHVnQ0FmMkJnb0pmVTlkaENGZ0Z4Y25KNkRBRDgvUHlrTGtYV0dHUENaOEFZZTB6aWNtd2lpNEFBR0FBQWZmdjJsYm9PMlROL0JwenpBUktYWWhPNUJLUS9ZTDlya0l5TURNVEh4OWRyajRpSWdNbGtzbWtaS3BXcXBjdHFGZWFBbUV5bS9oS1hZaE5aekNIbG5EOEV3QzczUHpqblNFcEt3dHR2djEzdnNkemNYUE0wVnNINDhlT3RMa2V2MTF0OUxDWW1Ca09HREdtWllsdEFuejU5QUFDTXNZY2tMc1Vtc2dnSWdNNEE3UEwzanoxNzlzRFB6dytEQmcxQ1RrNE9YbmpoQll2SG4zamlDWXY3Qnc4ZXRMb2NsVXFGTzBQTDdWcXR6NkN6bEhYWVNpNEI4UUtBZSs2NVIrbzZMR2kxV216YXRBbUppWW5ZdkhrenNyT3pMUUlRR0JpSUF3Y093TW5KWVg1NGJsU3R6OEFoam1KUlFDU1VucDZPZ29JQ1JFVkZRYWZUWWNlT0hUWTlUNlZTb1h2MzdoWnQxZFhWQ0E4UEYrN241ZVhoNUVuN0cxbE9BYkZQZGhtUXlaTW5Jenc4SE5IUjBaZ3hZd2E4dmIwUkdocHEwYWYySmxaOGZEd2VlZVFSQU1EdTNaYVhMbFNwVkJadDlyclQ3dUhoWWI1SkFTSGlPbmJzaU9Ua1pMaTR1R0R5NU1rQUd0N0hJTktRUzBCMEFMcVZsNWZiMVNTcHk1Y3ZJeTR1RGdFQkFaZzVjeWJjM2QyUmtKRFE0SkdxMmp2aHRVY2tsNWFXUXEvWFk4eVlNZWpZc1NPQW1xTmE5cWlzck14OFV5ZGxIYmFTWFVEdURIV3dDeDRlSHBnK2ZUcjgvUHpnNStjbkhJWXVLQ2lBV3EyMjZEdDQ4R0RoOXFlZmZpck1wVDk2OUNnU0V4Tng0Y0lGK1B2N1k4V0tGZkQyOXNZdnYvelNkditRSmlndkx6ZmZwSURZRVIxZzhlSFloZTdkdStQVlYxOEZVUE1YLzhLRkMrWWg0YUpDUWtKUVVWR0JOV3ZXNE9yVnExaTNiaDNDd3NLd2FORWl2UEhHRzVnelp3NUdqaHpaMnVVM2k2TUZSQzYvcEd1Qm1rMFJlM0w1OG1WczNMZ1I4K2JOUTJob0tENzc3TE5HbjZQWDYvSDk5OTlqMnJScDZOT25EK0xqNCtIbFZiTy82K2ZuaDdWcjEyTGJ0bTFZc0dBQnNyS3lXdnVmMEdTMVBnT3RsSFhZU2hackVNYlluNXp6TWJtNXVSYWJLbExMemMxRmNYRXhwazZkaXRqWVdJc2ZNdXZ1aDVoTUpoZ01Cc3ljT1JQOSsvZEhVbElTdW5YclZtK1o5OTEzbjNDTzNPWExsMlBWcWxWMk5RYnR5cFVyQUFETytaOFNsMklUV1FRRXdEbWc1aSsyUFJrOWVqUkdqeDVkcjMzOSt2VUlEZzYyYUR0eDRnU2NuWjJ4ZWZObXEvUHBuM3Z1T2VFMll3d1RKMDdFeElrVFc3N291M1RwMGlVQWdFS2hPQ2R4S1RhUnl5WldGdkRYaDJQdjZvWUQrR3NudmFHVFRjeWZQNzlWYTJvcDVzK0FNV1ovMjM5V3lDSWdScVB4ZDhEKzFpQnl3emtYUGdQTytlOFNsMk1UV1FUa3pKa3pXZ0NhNHVKaTVPYm1TbDJPYk9YbTVxS2twQVFBTkdxMW1vNWkyWmswb09iNkZVUWE1dmVlTWVZd1YrcVZUVUE0NTdzQUNvaVV6Tys5K2JOd0JMSUppSmVYMTY4QUNzK2NPV04zdjRmSVFXbHBLYzZlUFFzQWhYMzc5djFWNm5wc0padUFIRHAweUFBZzFXUXlDZGZSSTIwbkxTM05QSDA0TlRrNTJTaDFQYmFTVFVBQXdHUXlyUU9BTFZ1Mm9McTZXdXB5WkVPdjEyUExsaTBBQU03NVdvbkxhUkpaQmVUTW1UTm5BS1RldkhrVGUvZnVsYm9jMmRpN2R5OEtDZ3JBR052dFNHZDJCMlFXRUFEZ25MOFBBRjk5OVpYZERnbHZUL1I2UGI3Kyttc0FmNzMzanFUOVRIYTIwWTBiTjY3MzZORmpzRTZuKzF0VlZaWGR6cnhyTDlhc1dZT2pSNDhDd0o1VHAwN0ZTVjFQVThsdURRSUFUazVPTHdNbzJiSmxpOTNPbTJnUGZ2bmxGMnpkdWhVQVNnd0d3MXlwNjJrT1dWMWhxamFsVWprUlFDcGRCcnAxMEdXZ0hWeCtmdjcvOWVqUm8zTmxaYVZxLy83OUNBd010RHA4bkRSZGRuWTI1c3laZzVLU0VnWmc5YWxUcDlaSlhWTnp5VFlnQUhEdnZmZis1T3pzL01EdDI3Y0g3dDI3bHovMDBFUE1IcysrNkVpT0hEbUNCUXNXOExLeU1nWmdjMVZWMVlMLy9lOS9Edk83UjEyeTNjU3FoUVVHQmk3aG5NY0F3Rk5QUFlXWFgzNFpQWHIwa0xvdWg1S2ZuNDhOR3paZ3o1NDlBQURHMkZLMVdyMFNBQmQvcG4yamdOd1JHQmo0SE9mOEN3QWVqREVNSFRvVUkwYU1RUC8rL2VIajR3TlBUMDg0Tzh0bGZwazRnOEdBMHRKUzNMaHhBK2ZPbmNQUFAvK01ZOGVPbWM4alhNWVltNk5XcTdkSlhXZExvSURVRWh3YzdGMWRYYjBVd0N3QTdoS1g0MmdxQUh6bDR1S3lJak16ODZiVXhiUVVDb2dWd2NIQm50WFYxWk1CakFBUUJNQUh3TDJRK1Q1YkxVWUF4UUJ1QURnSjRHY1hGNWVkbVptWk5BcVVFRUlJSVlRUVFnZ2hoQkJDQ0NHRUVFSUlJWVFRUWdnaGhCQkNDQ0dFRUVJSUlZUVFRZ2doaEJCQ0NDR0VFRUlJSVlRUVFnZ2hoQkJDQ0NIRTB2OERmTk9WS0twQTZIUUFBQUFBU1VWT1JLNUNZSUk9IiwKICAgIlR5cGUiIDogImZsb3ciLAogICAiVmVyc2lvbiIgOiAiMTciCn0K"/>
    </extobj>
    <extobj name="ECB019B1-382A-4266-B25C-5B523AA43C14-4">
      <extobjdata type="ECB019B1-382A-4266-B25C-5B523AA43C14" data="ewogICAiRmlsZUlkIiA6ICIxMDE1NDM0NTkwNzAiLAogICAiR3JvdXBJZCIgOiAiNTgxMTgwNjM4IiwKICAgIkltYWdlIiA6ICJpVkJPUncwS0dnb0FBQUFOU1VoRVVnQUFBZ3dBQUFIc0NBWUFBQUMrS3ZVUUFBQUFDWEJJV1hNQUFBc1RBQUFMRXdFQW1wd1lBQUFnQUVsRVFWUjRuT3pkZVh4VjlaMy84ZGYzWkFPRUNJZ0dXeGRFVzl1bWhOeHp3aEpnRUZSYVJVdVZUVkNnem95ZHNReWpkbjYxV21xRkNyUXVPRlpsYk1lMmxoOVV5NkpVRWFoRjBVaEw4d3R5N2cxQlhCREd5aGdsTGlCaHpYTFA5L2RIRmdsYmdPVG0zQ1R2NStQQnc1dXp2bS9NOHNuMyt6M2ZMNG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WU1JT0lDTHRTeVFTS1RMRzlBODdoM3pPV2xzUWk4V0doNTFEa3BzVGRnQVJhVjlVTENRZlk4eXdzRE5JOGtzTk80Q0l0RSsrNzRjZFFRRFA4OEtPSUsyRVdoaEVSRVNrVVNvWVJFUkVwRkVxR0VSRVJLUlJLaGhFUkVTa1VTb1lSRVJFcEZFcUdFUkVSS1JSS2hoRVJFU2tVU29ZUkVSRXBGRXFHRVJFUktSUktoaEVSRVNrVVNvWVJFUkVwRkVxR0VSRVJLUlJLaGhFUkVTa1VTb1lSRVJFcEZFcUdFUkVSS1JSS2hoRVJFU2tVU29ZUkVSRXBGRXFHRVJFUktSUktoaEVSRVNrVVNvWVJFUkVwRkVxR0VSRVJLUlJLaGhFUkVTa1VTb1lSRVJFcEZFcUdFUkVSS1JSS2hoRVJFU2tVU29ZUkVSRXBGRXFHRVJFUktSUktoaEVSRVNrVWFsaEJ4QVJTWVJQUC8yVXh4OS9uTC84NVMvczNMbVQ3dDI3Yy9ubGwvTXYvL0l2ZE83Y09leDRJcTJPV2hoRXBNMzUrT09QbVR4NU11WGw1Znp5bDcva0wzLzVDL1BtemVQOTk5L251OS85TGdjT0hBZzdva2lybzRKQlJOcWNCeDk4a0FzdXVJQ2YvZXhubkgvKythU2xwZEc3ZDIvbXpwMkxNWVlubm5naTdJZ2lyWTRLQmhGcFV3NGVQTWdycjd6Q2xDbFRNTVkwMk9jNER0ZGVleTJyVjY4R1lOT21UWGlleC83OSsrdVBxZHRXV1ZrSlFHVmxKZmZmZnovRGh3OW55SkFoVEo4K25iMTc5emJMK1ljTGdvRDU4K2N6YXRRb0Jnd1l3TWlSSTNuenpUZWI3NU1qMGdRcUdFUWtvY2FORzVmaXV1NDNJNUhJazU3bi9TRFI5M3YvL2ZlcHJxN215MS8rOGxIM1gzREJCWHp3d1FjRVFYQkMxNXM5ZXpadnZmVVdpeFl0WXNXS0ZlemF0WXNISDN6d2hQT2N6UGtQUGZRUXk1WXRZOWFzV2F4YnQ0NTU4K2JSdFd2WEU3NlhTQ0twWUJDUmhIQmROOGQxM1FlMmJkdjJ2OEFMeHBqcmd5Q1ltdWo3eHVOeGdDTmFGK3JVYlQvVy9rUHQycldMVmF0V2NlZWRkNUtWbFVYWHJsMlpOR2tTYTlhc09hRXNKM1ArbmoxN1dMeDRNWGZmZlRkOSsvWWxOVFdWM3IxN2MvYlpaNS9RdlVRU1RVOUppRWl6NmRldlg4L3E2dXJySGNlWmJLM05QV1RYTzhhWWhjQjNFcDNobkhQT3dYRWN0bTdkU2w1ZTNoSDczMzMzWFhyMTZuVkNCY09PSFR1dzFqSng0c1FqOWxWVlZUWDUvTFMwdFBxUFMwdExpY2ZqWEh6eHhZMWVWeVFNS2hoRXBFbnk4L003SGp4NDhOdkE1SGc4L2cxalRLcTFGbXZ0VHNkeGxzVGo4WVhGeGNWL3k4dkw2Mit0dlNmUmVVNDc3VFF1dWVRU25ucnFxU01LaG5nOHpqUFBQTU0zdi9sTkFOTFQwNEdhY1ErZE9uVUNhREMrb0h2MzdnQ3NYTG1TbmoxN0huR3ZwcDUvcUc3ZHVnR3dmZnQyc3JPelQvRGRpclFjZFVtSXlLa3drVWhrcU9kNXY2bW9xUGpRR1BNSFk4eElJQUNXVzJ2SDd0bXo1d3UrNzMrdnVMajRid0JCRUV4cHFYQzMzMzQ3Yjd6eEJqLzk2VThwTFMybHVycWFkOTU1aCs5Ly8vc1lZNWcwYVJJQXZYcjFvbE9uVHF4WXNRS0Fpb29LRmk1Y1dIK2RyS3dzWE5kbDd0eTVsSldWRVkvSDJiSmxDK3ZYcjIrVzh3K1ZsWlhGMEtGRG1UTm5EbHUyYkNFZWovUDIyMjlUV2xxYXNNK1R5TWxvdkUxT1JLUldibTd1bDR3eGt4M0htV1N0dmFCMnN3VjhhKzBDWUZFc0Z2djQ4UE95czdQVE16SXlQZ0RPcU52bSszNUNzNWFWbGZIWVk0L3gxNy8rbGM4Kys0eU9IVHR5M1hYWDhVLy85RStjZHRwcDljZXRYYnVXdVhQbkFuRG1tV2N5ZlBod0hucm9JUW9MQzBsUFQyZm56cDNjZSsrOUZCWVdVbFZWUmUvZXZibjExbHNaTUdCQWs4OHZLeXZqNXB0djVwbG5uc0Z4SFBidjM4L0REei9NbWpWcjJMZHZINzE2OVdMT25EbjA3dDA3WVo4bnovTUFpRWFqK24wZ3g2VXZFQkU1cmo1OStuUkxUVTI5emhnekJSakk1ejgzL3RkYSs2UXhaa0UwR2ozdXMzK3U2MTRMTERQR0ZOZU5iVWgwd1hDbzR1SmlmdkNESDNEWlpaZnhuZTk4aDdQT09ndHJiWU14Qk8yVkNnWTVVUnJESUNKSDhEd3ZMUWlDSzJ1TGhLdUJqTnBkZTQweHk0SWdXQkNMeFY2aHBndmlSRXdCcUcyRnlHM2syR2FYbTV2TFUwODl4Yng1ODVnMGFSTDc5dTNqc2NjZXEvOWxLU0tOVTBVcEl2VnljM1A3cGFTa1RMYldUZ0RPck4wY3Q5YStEQ3lNeCtQTFNrcEs5cDNNTmZ2MzczOUdkWFgxQjRDVGxwWjJUbFZWMVE1bzJSWUdPVGExTU1pSlVndURTRHZYcjErL2M0TWdtR1N0blF4ODFWb0xnREZtY3hBRUM0TWcrUDNHalJ0UGVlUmRkWFgxUkNEZFdydXFxS2lvekhYZFprb3VJaTFKQllOSU81U2RuZDI1UTRjT1k2eTFrK1B4K0hBK2YyTHFJK0FQd0VLL21ab0FyTFdUalRFWVl4WTB4L1ZFSkJ6dHFtQ0lSQ0pGeHBqK1llZVF6MWxyQzJLeDJQQ3djN1FUVGw1ZTNtVzFqemRlYTYydGUxVGdJUEE4c0RBek0vTlBCUVVGMWMxMVE4L3p2bUt0N1FkOGxwbVorVnh6WFZkRVdsNjdLaGhVTENRZlk4eXdzRE8wZFgzNzlzMU9TVW1aQXR3UUJNRVhhemRiYSswNlk4eUNJQWlXRkJjWGY1YUlld2RCTU1YVVRLbTR0S0NnNEdBaTdpRWlMYU5kRlF4MU5OZ3FPV2lFZXVMazVPU2NsWmFXTnRGYU93V0k4UGtBNS84QkZocGpGa2FqMFcwSmp1RVlZeVlCNm80UWFRUGFaY0VnMGhZTkd6YXN3NTQ5ZTc1Vld5UjgwMXBiTjhuQVo4QlNZOHdDMy9mWFVUUFJVc0pGSXBIaHdMbkF0dHI3aWtncnBvSkJwSlh6UEcrSXRYWnllWG41ZUtCdUxlUXFZQ1d3SURNemMza1kzUUdPNDB5cGZlTGk5N1JRa1NJaWlhT0NRYVFSdHU0NXc5WWxEYmpLR0hOMUdEZlB5Y2s1elZvN0dyQzFxMVNLU0N1bnhhZEVwTm1scEtTTUJqb0Q2M3pmVC9SWUNSRnBBU29ZUktUWjFVNHBEYURCamlKdGhBb0dFV2xXT1RrNTV3RERnUVBHbUNWaDV4R1I1cUdDUWVRRWxKV1ZjYzAxMXhBRUo3clcwdEZ0MnJRSnovUFl2Mzkvazg2dnJLeHNVbzVFU2t0TG13U2tBTXQ5Mzk4ZGRoNFJhUjRhOUNoeUFyS3lzbmoyMldmRGp0RXExRDdXaVFZN2lyUXRhbUVRa1dhVG01dmJEL2dxc0tOTGx5NS9EanVQaURRZkZRd2lKK0RRcm9TNjEwVkZSVngvL2ZVTUhEaVE4ZVBIOCthYmI5WWZId1FCOCtmUFo5U29VUXdZTUlDUkkwYzIySC80TlEvZlZ0ZmxVRjVlenUyMzM4NmdRWU80K3VxcktTb3FhbkNOeXNwSzdyLy9mb1lQSDg2UUlVT1lQbjA2ZS9mdVRlQm40dmhTVWxJbTE3NzhRM091U1NFaTRWUEJJSEtLbGkxYnhpT1BQTUxxMWF2cDJiTW5zMmJOcXQvMzBFTVBzV3paTW1iTm1zVzZkZXVZTjI4ZVhidDJQYzdWam03R2pCbnMzcjJiNWN1WE0zLytmQW9MQ3h2c256MTdObSs5OVJhTEZpMWl4WW9WN05xMWl3Y2ZmTERKNysxVWVKNlhacTJkQ0JBRWdaNk9FR2xqVkRDSW5LSnAwNmJSbzBjUE1qTXptVEJoQWx1MmJDRUlBdmJzMmNQaXhZdTUrKzY3NmR1M0w2bXBxZlR1M1p1enp6NzdwSzYvYytkTzFxNWR5MjIzM1VhUEhqM28wYU1ITjkxMFUvMytYYnQyc1dyVkt1Njg4MDZ5c3JMbzJyVXJreVpOWXMyYU5jMzlWazlJUEI0ZkNmUUFTb3FMaTR0RENTRWlDYU5CanlLbjZJd3p6cWgvM2FWTEY2eTFWRmRYVTFwYVNqd2U1K0tMTDI3Uzljdkt5Z0E0Nzd6ejZyZDE3dHk1L3ZXT0hUdXcxakp4NHNRanpxMnFxaUl0TGUySTdZbmtPRTdkWUVlMUxvaTBRU29ZUkpwWnQyN2RBTmkrZlR2WjJkbkhQQzQ5UFIyQWd3Y1AwcWxUSjRBRzR3L3Fpb09QUHZxby9uVmRFUUhRdlh0M0FGYXVYRW5QbmoyYjhSMmN2UHo4L080VkZSVlhBZFhBVTZHR0VaR0VVSmVFU0RQTHlzcGk2TkNoekpremh5MWJ0aENQeDNuNzdiY3BMUzF0Y0Z5dlhyM28xS2tUSzFhc0FLQ2lvb0tGQ3o5L0V2SGNjOCtsZCsvZVBQcm9vNVNYbDFOYVdzcUNCUXNhM01kMVhlYk9uVXRaV1JueGVKd3RXN2F3ZnYzNmxubWpoNmlzckp3QVpBQXYrYjcvWVlzSEVKR0VVOEVna2dCejVzeWhUNTgrVEowNmxTRkRoakJ6NWt3cUtpb2FISk9Sa2NHY09YTjQrdW1uR1RWcUZGT25UbVhRb0VFTmpybjMzbnY1NUpOUEdERmlCSGZjY1FlalI0OXVzUCsrKys3RGNSekdqaDNMNE1HRG1UbHpKbUdzbFZVMzk0SzFWdDBSSW0yVUNUdEFTM0pkMXdMNHZoOTJGQUU4endNZ0dvMG03ZGRoYm01dWJpd1dpNFdkNDFRWll4TCt1YzNMeTdzNENJSTNnZktNakl5ekN3c0xEeHp2ZUgwZkpwZlc4SDBveVVGakdFUU80M25lMmNBTjF0ckpRRTdZZVpKZEVBU1RxYWxObm02c1dCQ1Ixa3NGZ3dqZ2VWNG40QnByN1JScjdXWFVmbTlZYTNjQzNVTU5sOXdNTUFrMDk0SklXNmVDUWRvems1ZVhkMGtRQkZPc3RXT0F6TnJ0bGNhWTU2eTFDeW9ySzFjQUZjZTVScnZtZWQ0d2ErMzV4cGgzbzlIb1g4TE9JeUtKbzRKQjJwM2FQdmZKd0tRZ0NNNnYzV3l0dGV1Tk1RdU5NWXQ4My8razd2aVdHQWZRV3RVTmRneUM0UGRBeTQrMkZKRVdvNEpCMm9YKy9mdWZFWS9IcjdQV1RnbUNvRCtmRC9qZGJxMTkwbkdjQmRGbzlLMHdNN1kybnVkMXFtMlpzYWN5V1ZQZFlEc1JhUjFVTUVpcjRubmVWZGJhL0dnMGVsZGp4MlpuWjZkblpHUmNCVXl1cnE2K0NraXYzYlVIZUFaWUdJMUdDNEFnWVlIYk1HdnRhS0FMOExkb05McjFKTTRyTU1ZTVMxZ3dPV25XMnBhZnZFTmFIUlVNMGlxTUd6Y3VaZXZXclRPc3RUOEI5bWRuWjkremVmUG15cU1kNjNuZWdOcW04dXVBdXZtYjQ4QnFZS0V4WnBudisvdVBkcTZjbExxVktVK3FkU0VXaXcxUFFKWlF1SzU3aFRIbTU4Q0lRN3V4Uk5vaUZReVM5UEx6ODd0djI3YnRTV1BNRmJXYk9uWG8wR0VrOEd6ZE1aRkk1SHhqekNSZ3NyWDIwRVVjWGdjV1dHdWZqTVZpSDdSZzdEYXRiOSsrWHdRdUF3NVdWVlV0Q1R0UFdPTHgrS2FVbEpSYzRGM1A4M0o5Mzk4V2RpYVJSRkhCSUVrdEx5OHZVbEZSc1F6b2RlaDJhKzNrd1lNSHJ6bHc0TUJZYSswVVk4eFFhbWN1dGRhV0dXUCs0RGpPZ2cwYk5yVGFTWmVTV1VwS3lnMUFDckJzMDZaTnU4TE9FNWFOR3pkKzRMb3VRR2RyN1JzNU9Ua1hscFNVdkI5MkxwRkVVTUVnU2N2enZPOEVRZkFyb01OUmRsOXo4T0RCTXFCajdVTU1CNERualRFTE1qTXovMXhRVUZEZGtsbmJHMlBNbE5vcHFCYzJkbXdiWjQweDcxcHJMd0RTMDlMUzF1WGs1QXdyS1NsNU4reGdJczFOQllNa25Zc3V1aWlqUzVjdUQxbHJ2M2Vjd3h4cmJRZmdyOENDSUFpV0ZoY1hmOVpDRWRzMTEzVTlhMjAyOEZGbVp1YWZ3czRUTm12dFNtQmE3ZXZ6MHRMUzF2YnQyL2V5alJzM2JnazVta2l6MHVKVDdkQ21UWnZ3UEkvOSs1TnYzRjlPVHM0NW1abVpyeHBqamxjc0FHQ01pVVdqMFgrSVJxTy9WckhRY3VybVhnRCtvSlljQURZZCtvRzE5aHpIY2RibTVlVjlQYXhBSW9tZ2dxRU4ycjU5TzlkZWV5MlZsVWQ5aUNCcDVlWGxEVXROVFkwQ0EwN2tlR3V0NjdydVJRbU9KWWZ3UEMvTkdETUI0RlRtWG1palNnN2ZZSXpKQ29LZ0lDOHZMeEpHSUpGRVVNSFFCdTNldlp2dDI3ZUhIZU5rbUVnazhyTWdDRjRCemp6SmN5Y2xJcEFjbmJYMkN1QXM0SFhmOTZOaDUwa0dIVHQyM0h5TVhXY0VRZkNLNjdvRFd6U1FTSUtvWUVpZ0lBaVlQMzgrbzBhTllzQ0FBWXdjT1pJMzMzd1RnS3FxS2g1NzdER3V2dnJxK24yLy92V3ZDWUthT1lUcXVnMktpb3E0L3ZyckdUaHdJT1BIajY4L0gyRFJva1Y4NHh2ZklEOC9uN2x6NTladnYvSEdHd0hJejg4LzdteDZKU1VsOWRjZU4yNGNtelp0T3VheGllUzY3bEpqekk5TzhmU3JhV2ZMdElmSkdGUFhIYUhXaFZycjFxM2JBL3pQTVhhZkRyd1lpVVNHdG1Ba2tZVFFvTWNFZXVpaGgzajExVmVaTldzVzJkblpiTisrblk0ZE93SXdaODRjM25qakRmN3pQLytUM3IxNzg4WWJiM0RublhkU1hWM045NzczZWZmOXNtWExlT1NSUjBoUFQrZXV1KzVpMXF4WlBQWFVVN3ovL3ZzODhNQUQvUEtYditUclgvODY3Nzc3K2FEcytmUG5jK09OTjFKWVdFaDZldm9SdWVvc1diS0VYL3ppRjNUbzBJR2YvT1Fueko0OW04V0xGeWZ1RTNJTXhwaGlhKzA2b0g4UUJDVXBLU2xicmJVSDZ2NEIrMU5UVXc5WWF3OEVRWENnc3JMeXdOZSs5clVEUzVjdWpiZDQySGFzVDU4KzNheTFWd054YSsyVFllZEpKc2FZVGRiYTNzZlkzZGtZc3lZdkwyL2toZzBiWG16UllDTE5TQVZEZ3V6WnM0ZkZpeGZ6MkdPUDBiZHZYd0I2OTY3NWVmTFpaNSt4WXNVS2Z2dmIzL0xsTDM4WmdKeWNIRzYrK1dZZWZmVFJCZ1hEdEduVDZOR2pCd0FUSmt6Z2xsdHVJUWdDMHRMU01NYXdZOGNPK3ZmdlQzWjI5a2xudlBYV1d6bnJyTE1BbURoeEl0T21UU01JQWh5blpSdWVyTFhEckxYLzExcjd2Uk1kdkxoNTg3RmFnU1ZSVWxOVHI2UG1FZGZWbWdUckNKdUFieDluZjJvUUJLdnk4dksrdldIRGhsVXRGVXFrT2FsTElrRktTMHVKeCtOY2ZQSEZSK3o3OE1NUHNkYldGeEIxemp2dlBIYnUzRm5mTFFGd3hobG4xTC91MHFVTDFscXFxNnZKeXNwaTFxeFpQUGJZWTR3ZlA1NVk3T1RuSnpyenpNK0hDNXgyMm1uMTF3N0JZbVBNQXNkeGRybXV1eVE3Ty92WXpTSVNHblZISE5jUkF4OFBaNHg1MWxwN3JLNExrYVNuZ2lGQnVuWHJCbkRVd1lkMXY2amZlKys5QnR2ZmYvOTlzckt5VHZndi9DdXZ2SkxubjMrZUFRTUc4TU1mL3JDSmljT1RtWm41dTBNK0hKZVJrZkdSNjdyVDh2UHpPNFlXU2hySXpjMzlFakFRMkdPTStXUFllWkxROFFZQXJiSFc5dk45ZjV6disxb1JWVm90RlF3SmtwV1Z4ZENoUTVrelp3NWJ0bXdoSG8vejl0dHZVMXBhU284ZVBianNzc3VZTTJjTzc3enpEdkY0bk5kZmY1MWYvZXBYVEpreXBmR0xVOU5LVVZ4Y2pER0djODg5bDhyS1NtcG4zaU16TXhPQTR1Sml5c3ZMRS9ZZW0wdEJRVUcxdFhiaUladE9CeDZ0cUtqNEg4L3ovazkyZG5ibnNMSkpEV1BNWkdvR2x6NnRoYnVPMUtWTGw2T3QxbG4zWFBPdlk3SFlocGJNSTVJSUtoZ1NhTTZjT2ZUcDA0ZXBVNmN5Wk1nUVpzNmNTVVZGQlFEMzNITVBudWZ4Yi8vMmIrVG41M1AzM1hkejQ0MDNNbUhDaEJPNmRqd2U1NTU3N21IdzRNRXNXclNJMmJOblV6dEZNdWVmZno2alI0L20xbHR2WmN5WU1RQ1VsWlZ4N2JYWE51anVTQ2F4V0d3eGNQZ1AxWjdXMnJrWkdSbC9kMTMzeDU3bm5SNUdOc0hVRmd3NGpxUHVpS09vbmNDcTdqSFRENEhyckxWVGF6K2VOV3pZTUkwWGsxYXZYVDJPNXJxdUJmQjlQK3dvQXZXUGZFYWpVUU1RaVVRdU04YThkSnhUZGx0ckgwbExTM3Q0L2ZyMW43WkVSb0ZJSkhLSk1hWUFlQzhhalY0QTJKQWpKYVZJSlBJelk4eDd4cGduZk4rdkdqZHVYTXEyYmRzMkFWKzExbjR2Rm92OUt1eU1JazJoRmdaSkdyRlliSTIxOW5pUG5aMXVqUGxKZFhWMW1ldTY5dzBZTUNDcnhjSzFZNGNNZHZ3OUtoYU9LUmFMVFk5R28vL3QrMzRWUU8xanYzY0JHR04rNG5sZXAxQURpalNSQ2daSktpYzRnVk1LOE1PcXFxcGYwYzVheVZwYTdjRFRzWUNOeCtQcWpqaEowV2gwbWJWMlBmQUY0SmF3ODRnMGhRb0dTU3JSYU5RSGxwekFvWDh6eHR5QS91Sk5xTXJLeW11QlRLQklxeStlbXRvaTJGcHJmOWluVDU5dVllY1JPVlVxR0NUcEJFRndGM0RNV1J5dHRlczdkdXg0aFVickoxN2R5cFJhYU9yVVJhUFJsNEVYZ1c1cGFXbDNocDFINUZTcFlKQ2tVMXhjL0E3d20yUHRkeHhuLzhHREJ6VXRkSUo1bm5jMmNCbFFrWjZlM3ZKemhyY2h0YTBNQVRBdEVvbDhJZXc4SXFkQ0JZTWtKV3Z0UGNDQnc3YTlZNHdwcTUxSytvWEJnd2QzQ1NsZWUzRUROZFBIcnl3c0xOd1pkcGpXckhabHo2ZUJUc2FZR1dIbkVUa1ZLaGdrS2NWaXNRK3N0YitvKzlnWXN5VTlQZjBmNHZINFB3RGJnWDg0Y09EQWk3bTV1VjNEUzltMjFYVkhCRUdnN29obVVOdlZWZ1g4WTkrK2ZiOGNkaDZSazZXQ1FaS1d0Zlorb0J4NHI2cXE2cktpb3FLeTR1TGlkNElndUlTYTVZUUhPSTd6c3VkNVBjSk4ydmJrNWVWRmdEN0F4eWtwS1Zvc3FSblVkclU5QWFTbHBLVE1DanVQeU1sU3dTQkpxN2k0K0ROcjdiOVhWMWNQTHlrcGVmK1E3WCtQeCtORGdiZUFDRkRRcjErL25xRUZiWU9DSUtnYjdMaW9ibDRCYWJyYXJyYjl3RmpYZGIydzg0aWNEQlVNa3RSaXNkaUNrcEtTZHcvZnZuSGp4dEswdExSaHdDWnJiWFlRQksvbTVPU2MwL0lKMjU1aHc0YWwxcTN0b2U2STVoV0x4VDR3eGp3S09OYmFuNGVkUitSa3FHQ1FWcXVvcUtnc05UVjFPT0JiYTcrY2xwYTJOaWNuNTRLd2M3VjI1ZVhsVnhoanNvQTN0R2hTODZ1c3JMd1AyR1dNR2VHNjdxVmg1eEU1VVNvWXBGVmJ2Mzc5cDhhWXk0QkNhKzBGYVdscGF6V2dyTWttQTFocjFicVFBSnMyYmRwbHJiMFBRSzBNMHBxb1lKQld6L2Y5M1JVVkZkOEFYclhXbnBPU2t2SnFYbDdlMThQTzFSclZQblV5Q29qSDQvRW53ODdUVm5YbzBPRVI0QU5qVFA5SUpESW03RHdpSjBJRmc3UUptemR2M3B1UmtYRWxzQnJvR1FUQks1N251V0huYW0wY3h4a1BkQUJlT1hTZ3FUU3Z3c0xDQThBOUFNYVkyZVBHalVzSk9aSklvMVF3U0p0UldGaDRvTHk4ZkJTd0hPaGhyWDNKZGQyQlllZHFUZXJtWGxCM1JPSmxabWIrRm5nSCtNcldyVnR2RERtT1NLTlVNRWlic25YcjFncGp6RmhnS2RBTldCMkpSSWFHSEt0VjhEenZRbVBNSUdCdlBCNWZGbmFldHE2Z29LQ2F6NWUvbmpGczJMQU9JVWNTT1M0VkROTG0rTDVmZGVHRkYwNEVGZ0pkakRHcjh2THlSb1NkSzluVnpyMWdyTFhQbEpTVTdBczdUM3NRalVhWEFqNXc3cDQ5ZTZhRm5VZmtlRlF3U0p1MGRPblNlRFFhdlJINE5YQmFFQVRMWGRlOU91Ull5Y3dZWXliVnZsQjNSTXV4eHBqcEFOYmFPejNQT3ozc1FDTEhvb0pCMnJJZ0dvMytxN1gyRVdvRzhqMFRpVVRHaGgwcUdibXVPd1RvRFd5UFJxTUZJY2RwVjN6Zlh3MjhESnhocmIwOTdEd2l4NktDUWRvNkc0dkZialhHM0Fla0cyUCs0THJ1cExCREpadERCanMrU2MweXpOS0NITWY1RVdDQjJ6VE51U1FyRlF6U0x2aStmeWN3RTBnQjVudWVkMU80aVpKSGZuNStSMlBNT01BNmpxUHVpQkJzMkxCaFBmQkg0TFI0UFA2VHNQT0lISTBLQm1rM290SG9UNEU3cUpuSC83OGprY2kvaDUwcEdSdzhlUERid09uVzJ0ZDgzMzhyN0R6dDJGMUFOWENUNTNrWGhoMUc1SEFxR0tSZGlVYWpEd0MzQUJoakhuWmQ5NGNoUndxZE1hWnVaVXExTG9Rb0dvMitDU3dBMG9NZ3VDZnNQQ0tIVThFZzdVNDBHcDFualBsWGF2cnE3M1ZkZDBiWW1jSlMyMTgrQXFoTVRVMWRGSGFlOWk0bEpXVW1jTkFZTXlFU2lmUU5PNC9Jb1ZRd1NMdmsrLzV2Z0J1Qk9ERFQ4N3g3dzAwVWp1cnE2dXVCVkdEVit2WHJQdzA3VDN2MzJtdXYvYSsxOXIrbytkbjhzN0R6aUJ4S0JZTzBXOUZvOVBmVzJvbEFwYlgyamtnazhqQmd3czdWa3VxNkk2aHBDcGNra0phVzluTmd0ekhtU3MxU0tzbEVCWU8wYTdGWTdHbGdERFhOd0xlNHJ2dmZ0SlB2aTlvbTc3N0FweFVWRlN2RHppTTExcTlmLzZtMWRpNDFrMmxwK1d0Skd1M2lCNlBJOFVTajBSV080NHdDOWdIZmRWMTNmbnRZUGRCeG5McldoVVdiTjIrdUREV01OQkNQeHg4Q2RnQ0RJcEhJcUxEemlFQTdhMzUxWGRlR25VR09GSTFHaytMck1CS0pERFhHckFDNkFFdU5NVGY0dmw4VmRxNUVHRGR1WE1xMmJkdmVCM282ampPZ2RoNEFTU0t1Ni80Yk1BOTRQUnFOOWtVVGFrbkkybFVMZzdXMklPd00wcEMxTm1sK1VjVmlzYlhBTjRCZHdEaHI3VE1YWFhSUlJzaXhFdUxkZDkvOUp0QVRlRXZGUW5JeXhqd08vQS93ZGMvekpvZWRSeVFwL3JLVGsxUDdsN0NOUnFOL0NUdExXNVNYbHhjSmdtQTEwQU5ZYll5NTF2ZjkvV0huYWs2dTZ5NENyZ04rSEkxR05Sby9TYm11ZXdQd2UrRHY1ZVhsWDltNmRXdEYySm1rL1dwWExReHRoZU00WTYyMVdrUXBRVFpzMkJCekhHYzROWDNJMzdEV3Jzck96dTRjZHE3bVVyc2k0aWdnTU1iOFB1dzhjbXpSYVBRUHdFYWcxK21ubjM1ejJIbWtmVlBCMFBvNDF0clJqdU9NUnYvL0VtYkRoZzJ2eCtQeFM0d3g3d09YWkdSa3JNN056ZTBhZHE1bU1nN29DQlQ0dnI4OTdEQnlYSUhqT0hYTFgvOTQ4T0RCWGNJT0pPMlhmdUcwTXE3cjlnZSthSzA5eC9POGZtSG5hY3MyYnR5NHBhcXFhcWd4NWwwZzMzR2NsL3IzNzM5RzJMbWFxbTVsU2swRjNUcHMyTEJoRmZBWDRNd0RCdzc4bjdEelNQdWxncUgxR1ZQM3dsbzc1bmdIU3RPVmxKUzhXMXMwYkFHODZ1cnFWd1lNR0pBVmRxNVQxYTlmdjk3QUVHRGZ3WU1IbndrN2o1eVlJQWp1cEdiNTYvK0lSQ0puaHAxSDJpY1ZESzJMTWNZY1dpU01RUU5YRTY2a3BPUjl4M0V1TWNac0J2cFVWVlc5MnJkdjN5K0duZXRVeE9QeHlkUjh6U3pidkhuejNyRHp5SWtwTGk3K0cvQTgwTVVZOCtPdzgwajdwSUtoRmNuTHk4dTExbDV3eUtiZXVibTVXcUNtQmJ6MjJtczdnR0ZBRExnNEpTVmxiVzV1YnE5UVE1MmF5UURXV25WSHRES080L3lZbXJWUGJvNUVJdWVIblVmYUh4VU1yVWdRQkVkMFFhU2twS2hib29YNHZ2OUpFQVNYQWtWQWI4ZHgxdWJtNW40cDdGd25LaTh2YnpCd29USG0vVmdzOW5MWWVlVGtiTml3NFhWanpKTkFodU00V3Y1YVdwd0todGJsaU9KQTR4aGFWbkZ4OFdjZE8zWWNRYzBndEhNZHgzazFFb2w4TGV4Y0p5SUlncnFwb0o5RXN3YTJTdkY0ZkFaUVlhMjlJUzh2Nyt0aDU1SDJSUVZESzFIN1Mra3JSOW4xVmRkMXY5clNlZHF6ZGV2VzdUSEdYQUc4Qkp4dGpDbkl6YzNORFR2WDhRd2JOcXdETUI2d1FSQ29PNktWS2k0dS9ydTE5citCbENBSTVvU2RSOW9YRlF5dGhPTTR4MnhKVUN0RHkvTjlmMzltWnVhM2dKWEFtWTdqdkp5WGw5Yy83RnpIVWw1ZVBncm9Ddml4V095TnNQTklrOHdHOWdEZnlzM05IUlIyR0drL1ZEQzBFc2NyQ281WFRFamlGQlFVSERUR1hBczhBM1FMZ3VCRnovT0doSjNyR0thQUJqdTJCYkZZN0dQZ1B3SGpPSTZXdjVZV280S2hGZkE4NzBMZ21FOURXR3R6YTUrdmx4Ym0rMzVWWm1ibUJHckdCV1JhYTErSVJDS1hoWjNyVUxYelJud0RxQVFXaFJ4SG1rSEhqaDBmQkQ0R2h1Ymw1WTBNTzQrMER5b1lXb0VUNlhLSXgrTnFaUWhKUVVGQmRUUWFuV0tNK1Mxd21qSG0rV1Q2SVY1VlZYVTlrQWE4VVB2WHFiUnk2OWF0MndQOERDQUlncCtoK1Zpa0JhaGdhQVZPcEdEUVlsU2hDM3pmL3k3d1gwREhJQWorNkxydTZMQkQxZExjQzIxUWVYbjVMNEgzZ0w2ZTUwME1PNCswZlNvWWtsd2tFam5mR05Qb1lEcGpUSDlONWhJNkc0MUdwd0Z6Z1hSZ2tlZDUxeDNTZWNnQUFDQUFTVVJCVkljWnlQTzhQa0N1dFhibm5qMTdWb1NaUlpyWDFxMWJLNHd4TXdDc3RmZDRucGNXZGlZUlNUS3U2MXJYZFczWU9lVFlJcEhJUGE3ckJxN3JWa2Npa1g4S0s0ZnJ1Zys0cm1zamtjaGpZV1dRaEhJOHozdTk5bWZDdjRVZFJ0bzJ0VENJSkVBc0ZydmJHRE1kY0l3eHYvWThiMnBMWnhnM2Jsd0tjQU5vWmNvMkxJakg0M1ZyUzl5Vms1TnpXcWhwcEUxVHdTQ1NJTDd2MzJ1TStUNWdyTFh6UE05cjBhV0p0MjNiTm9LYWlhVzJSS1BSLzllUzk1YVdVMXhjL0J4UUNQUk1UVTI5TGV3ODBuYXBZQkJKSU4vM0h3WnVCcXkxOWdIUDgzN1NVdmMyeGt3QkNJSmdZVXZkVThKaHJmMFJOY3RmMzk2L2YvOHp3czRqYlpNS0JwRUVpMGFqajF0ci94R0lXMnZ2aVVRaVAwdjBQUWNNR0pCcHJmMDJOV3RHcUdCbzQyS3gyS3ZBQzhEcFZWVlZQd283ajdSTktoaEVXa0FzRmx0QXpYaUNLbVBNajF6WGZTaVI5NnVzckJ3TGRMTFdybzNGWXU4bDhsNlNISUlnbUE0RXhwaXAvZnIxT3pmc1BOTDJxR0FRYVNIUmFIUko3WHdaRmNCdHJ1ditpZ1JOdUZQWEhhSEJqdTFIY1hGeHNiVjJFVFh6Z013SU80KzBQU29ZUkZwUUxCWmJEbndiMkEvOGF5UVMrVjN0MHd6TkpqYzN0eGZ3RDhEK2poMDdQdDJjMTViazVqak8zVUNsdGZZN251Y2RiWFZia1ZPbWdrR2toVVdqMFQ4N2puTVZzTmNZODUxdDI3WTlPV3pZc05UbXVuNUtTc3BrYXI2My8xZzdoYkMwRTc3dmJ3TitBNlJhYTdYOHRUUXJGUXdpSWRpd1lVTkJFQVRmQkQ0RHJ0dXpaOC9UMmRuWjZjMXhiV3Z0NU5xWEd1ellEcVdrcE13QzlnSFhKdk9TNjlMNnFHQVFDVWx4Y2ZIZmdNdUJUNjIxMzg3SXlIZ3VQeisvWTFPdW1adWJPd2o0RXZEQmhSZGUrRkp6NUpUVzViWFhYdHNCUEF5WUlBaTAvTFUwR3hVTUlpR0tScU8rTVdhNHRiWU11S0tpb21KbGRuWjI1MU85bnVNNFUycGZQcmwwNmRKNDg2U1Uxc1lZY3ovd0tYQ3A1M25mQ0R1UHRBMHFHRVJDNXZ2K0pzZHhoZ0dsd1BDTWpJdy9lNTUzK3NsZTU2S0xMc29BeGdQV2NSdzlIZEdPK2I2LzJ4aHpMNEMxVnN0ZlM3TlF3U0NTQkh6ZmY4c1ljd253ZDJDUXRmYWwvUHo4N2lkempTNWR1bndMNkFiRU5telk4SG9DWWtvcjBxVkxsM25HbVBjQnozWGRjV0hua2RaUEJZTklrdkI5ZjF0dDBiQVZ5S3VvcUhnbEp5Zm5yQk05WDNNdnlLRUtDZ29PQWo4Rk1NYk1hczRuY2FSOVVqTlZnbGxyVysweTFNWVlmWDJFd1BPOHM2MjFMd0ZmQTk2MDFsNGVpOFUrT040NU9UazVaNldtcHI0UFVGMWRmVTVKU2NsSExaRlZrdHU0Y2VOU3RtM2I5anJ3RmVCZm85SG80MkZua3RaTExRd2lTY2IzL1ErdHRjT0FqY0JYalRGckk1SEkrY2M3SnkwdGJTS1FCdnhaeFlMVVdicDBhZHhhZTFmdGgzYzM5U2tjYWQ5VU1JZ2tvVmdzOW5GR1JzYWx3R3ZBaGNhWVYxM1h2ZWhZeDF0cjFSMGhSeFdMeFo2aDV1dm9pd2NQSHJ3bDdEelNlcWxnRUVsU2hZV0ZPOVBTMGk2MzFxNER6Z2RlZFYzM3E0Y2YxN2R2MzJ3Z0F1emF2WHYzOHBiT0tjbXZkdmxyakRGMzlPblRwMXZZZWFSMVVzSFFBc3JLeXJqbW1tc0lncUJKMTltMGFST2U1N0YvLy80bW5WOVpXZG1rSE5KeWlvcUt5dVB4K0RlQmw0RXZBQVdSU0tUdm9jZWtwS1JNb1dZODBwS3RXN2RXaEJCVGtsd3NGbHRqclgwUjZKYWFtdnJEc1BOSTY2U0NvUVZrWldYeDdMUFA0amo2ZE12Skt5a3AyWmVabVhrVjhDZmdMT0RsU0NTU1Y3dmJvV2JaYklJZ1VIZUVISk14NWtmVUxIOTlTeVFTK1VMWWVhVDEwVzh3a1ZhZ29LRGdZRVZGeFRYQXM4YVk3c2FZbC9MeThnWjdubmM1OEVWZ2ErMVUweUpIRlkxR2ZlQVpvSk14NXU2dzgwanJvNEtoQlJ6YWxWRDN1cWlvaU91dnY1NkJBd2N5ZnZ4NDNuenp6ZnJqZ3lCZy92ejVqQm8xaWdFREJqQnk1TWdHK3crLzV1SGI2cm9jeXN2THVmMzIyeGswYUJCWFgzMDFSVVZGRGE1UldWbkovZmZmei9EaHd4a3laQWpUcDA5bjc5NjlDZnhNU0ZOczNyeTVNak16Y3h5d0NEZzlDSUlYckxXM0F4aGp0TkNVTkNvZWo5OEZWQUgvbEp1Yis2V3c4MGpyb29JaEpNdVdMZU9SUng1aDllclY5T3paazFtelp0WHZlK2loaDFpMmJCbXpaczFpM2JwMXpKczNqNjVkdTU3MFBXYk1tTUh1M2J0WnZudzU4K2ZQcDdDd3NNSCsyYk5uODlaYmI3Rm8wU0pXckZqQnJsMjdlUERCQjV2ODNpUnhDZ29LcXFQUjZBM0FmS0F6Tll0WDJhcXFLaFVNMHFpTkd6ZHVBWDRIcERtT002dXg0MFVPcFlJaEpOT21UYU5Iang1a1ptWXlZY0lFdG16WlFoQUU3Tm16aDhXTEYzUDMzWGZUdDI5ZlVsTlQ2ZDI3TjJlZmZmWkpYWC9uenAyc1hidVcyMjY3alI0OWV0Q2pSdzl1dXVtbSt2MjdkdTFpMWFwVjNIbm5uV1JsWmRHMWExY21UWnJFbWpWcm12dXRTdk1Mb3RIb1B3R3YxSDVzMDlMUytoN3ZCSkU2OFhqOEhtQS9NTTd6UERmc1BOSjZhS3JRa0p4eHhobjFyN3QwNllLMWx1cnFha3BMUzRuSDQxeDg4Y1ZOdW41WldSa0E1NTEzWHYyMnpwMC9Yd1J4eDQ0ZFdHdVpPSEhpRWVkV1ZWV1JscGJXcFB0THdoMDZnNmhqclYwU2lVU214R0t4UmFFbGtsWmg0OGFOcGE3cnpnTithSzM5T2ZETnNETko2NkFXaGlUVHJWdk5JOUxidDI4LzduSHA2ZWtBSER4NHNIN2JvZU1QNm9xRGp6NzZmTksvdWlJQ29IdjNtbldOVnE1Y2llLzdEZjZwV0VoK3RUTS9YZ0xzdDlZK0NLUVpZMzd2dXU2TjRTYVQxcUNxcXVwZVlCY3d3dk84NFdIbmtkWkJCVU9TeWNyS1l1alFvY3laTTRjdFc3WVFqOGQ1KysyM0tTMHRiWEJjcjE2OTZOU3BFeXRXckFDZ29xS0NoUXMvNzhZKzk5eHo2ZDI3TjQ4Kytpamw1ZVdVbHBheVlNR0NCdmR4WFplNWMrZFNWbFpHUEI1bnk1WXRyRisvdm1YZXFEU0pNV1lTNEJoam5vdkZZajhBN3FMbSsvbTNrVWprNW5EVFNiTGJ0R25UTG1QTS9ZQ3BiV1VRYVpRS2hpUTBaODRjK3ZUcHc5U3BVeGt5WkFnelo4NmtvcUxoZkR3WkdSbk1tVE9IcDU5K21sR2pSakYxNmxRR0RSclU0Smg3NzcyWFR6NzVoQkVqUm5ESEhYY3dldlRvQnZ2dnUrOCtITWRoN05peERCNDhtSmt6WjlLSzE4cHFieVlEQkVHd0VDQWFqYzZ4MXY2QW1qWERIbk5kOS91aHBwUFc0QkhnQTJDQTY3cWpHenRZUktzUkpwaFdxNVRtNXJydVFLQVErUERDQ3k4OGQrblNwZkc2Zlo3bmZjOWFPNCthNysyN290SG96OExLS2VGcjZaOC8rcG5SdHFtRlFhU1ZxVnRveWxyNzFLSEZBb0R2Kzc4RWJnSUNZSTdydXJORGlDZ2liWkFLQnBGV0pEczdPeDI0RG82OU1tVTBHdjJkdFhZeU5SUDAvTmp6UEUydUlTSk5wb0pCcEJYSnlNaTR1blpxNk9Kb05GcHlyT05pc2RnZnFDa3NLcXkxL3hHSlJCNURYWkR0MXFlZmZrbzBHZzA3aHJSeW1vY2h3UkxScCtlNnJnV0lScVA2QmRET0dHT21XR3V4MWphNjBGUTBHdjFqSkJLNTFoanpqREhtZTY3cmRvaEdvM1hkRmRLT2ZQVFJSOXh4eHgzOCtNYy9adGl3WWZUcjE0OHZmS0ZtL2FrZ0NCb3NqTGRueng1ZWZ2bGxLaXNyeWMvUGJ6Qi9DOVE4dm4zb3RyMTc5N0orL1hwU1VsSmE1czJJeUlselhkZldGUTNTZm5pZTE4TjEzUXJYZGFzR0RCaVFkYUxudWE1N3FldTZlMXpYdFo3blBUVnMyREQ5b2RCTzJFUEVZakg3d3gvKzBGcHI3ZkRodyt1M1gzNzU1WWNlVnIrdm9xTEM1dVhsTmRoWFhWMXRYZGR0c00xMVhWdGRYVzFiOHdCdk9USHFraEJwSllJZ21BaWtXMnRYRnhVVmxUVjZRcTFvTlBxeU1lWktZTGUxZG1KNWVmbVMyckVRMG83azV1WnkzMzMzMVgrOGF0VXF4bzhmeis3ZHV4ay9manpqeDQ4UE1aMjBCdnBMUTZTVk1NWk1xZjF2bzkwUmgvTjkvNis1dWJrampERXZHR091VFU5UC8rT3dZY1BHRkJRVUhHejhiR25OWG5qaEJSNSsrR0V5TXpOWnZIaHgvZmFSSTBjeWN1UklSb3dZd1pJbFM0NTZiaEFFWEhycHBVZHNQOW8yYWZ0VU1JaTBBcEZJNUd1QUIzeVdtWm41M0tsY283aTQrTFZJSkhJcHNOb1lNN0s4dkh4RlRrN090MHRLU3ZZMWExaEpLbGRjY1FWWFhISEZFYi9rNjFvVTZsb1lBQjU0NElFR3h6aU93OHN2djF6L2NUd2VwMy8vL2cyMmVaNlhxT2lTWkZRd2lMUU9rNmw1eW1GcFUxb0ZZckhZeGtna010d1k4eUp3V1dwcTZnc0RCZ3k0cXFpb3FMelpra3FyY0t4V2hUcnhlRnpyeWtnREtoaEVrcC9qT000a2ErMHBkVWNjTGhhTHZlRzY3aVhBR21CSVpXWGxpMzM2OUxsaTA2Wk51NW9lVlpKZEVBVDFUelNNR1RPbS9uWFhybDE1L1BISDY0K3JxS2lnc3JLU0VTTkdISEdObzIyVHRrOEZnMGlTaTBRaWwxcHJ6d0greC9mOWRjMXh6V2cwdWpVU2lRdzF4cXd4eHZSUFQwOS9PUktKZkNNV2kzM2NITmVYNUJJRUFVRVE4TVFUVDlDeFkwZTZkT2tDMUJRRmRRdllYWG5sbFEzT0tTOHY1K0tMTCtiSko1K3MzMWJYSmZIaWl5L1diMU9YUlB1aHB5UkVrbHpkWUVkZ0lkQnNqNjdGWXJIMzR2SDRKY0JiMXRwY1kweUI1M2xuTjlmMUpYbkVZckg2K1JYUzB0SzQ0SUlMQVBqNDQ0K1ArWVJFYVdrcFgvemlGMXM2cWlReEZRd2lTU3c3TzdzemNDMWdqVEVMR3p2K1pHM2N1TEUwTFMxdEdMQUorSnExOWxYUDg4NXI3dnRJdUM2NjZDTEdqQm5ERTA4OFFTd1dxMS9aOXN3enoyVEpraVVzV2JLRVAvM3BUdzNPS1M0dUpqczdPNHk0a3FSVU1JZ2tzUTRkT293Qk9nUHJmTi9mbG9oN0ZCVVZsYVdtcGc0SGZPQkwxdHBYKy9YcjF6c1I5NUp3bkg3NjZVeWZQcDFZTE1hR0RSdnF1eC9xdWlPcXE2c0IrT3l6ejBoTlRhVzZ1cHFWSzFkeXlTV1hIUFY2MWxxcXE2djUrT09QY1J3SExWTFpQbWdNZzBnU3ExdVpFbWp5WU1maldiOSsvYWVlNTExbXJmMFRrQitQeDlkNm5uZTU3L3R2SmZLKzBySVdMbHpJekprejZkU3BVNFB0Tjk1NEk5dTNiOGNZdzVneFkzampqVGM0NTV4ejZOV3JWNFBqakRGMDdOaVJJQWdZTW1RSTFkWFZEQmt5cE1IVTB0SjJxU3hzaGJTV1JQdlFyMSsvYytQeCtOK0JDbVBNMmI3djcwNzBQYk96c3p1bnA2Yy9iNHdaWnEwdGN4eG5oTy83bXhKOVgwbU13NmRyUG56ZGlPTTVmTTJJbzF5YjZ1cnFCbzllSm1MdEhFa2VLZ3RGa2xRUUJKT28rUjU5dmlXS0JZRE5temZ2N2RDaHcwamd6OGFZTEd2dEs2N3JhaGg4RzNFeUxRSEhLeGFncHJWQjh6UzBMeW9ZUkpKVVhYZEVjOHk5Y0RJS0N3c1BsSmVYZnh0WURwd0J2QlNKUlBKYk1vTTBEOU04VWp6UEsvRThqN3k4dkZ1UGQyRFk3MWNTU3dXRFNCTEt5OHZyRDN6RldsdldwVXVYUDdmMC9iZHUzVnBoakJrTExBRzZHbVArbkplWE42eWxjMGhTQ0lBZkExaHJmMXo3NUk2MFF5b1lSSkpRRUFSMXJRdFBGUlFVVkllUndmZjlxZ3N2dlBENjJoYU9Ma0VRckhSZDk1dGhaSkZ3UmFQUkZjQmZnYk02ZE9qd0gySG5rWENvWUJCSk1yVkxUMThIRUFSQmkzWkhIRzdwMHFWeDMvZi9FWGdjNkFROEY0bEVSb1daU2NMaE9NNmQxSXlqL0QrUlNPVE1zUE5JeTFQQklKSmtNakl5cmdKNkFDWEZ4Y1hGWWVjQmdtZzBlalB3TUpCaGpIbmFkZDBqcHdhVU5tM0RoZzNyZ0pWQXBqRm1ldGg1cE9WcEhnYVI1RE1aRWp2WThmREg3VTVTR3JDNDlsK0wwK0M2OEJoanBsdHJyd1J1amtRaXY0akZZdStGblVsYWpsb1lSSkpJLy83OXp3Q3VBcXFCcDBLT0k5SkE3WndjVHdFZGpERXpRNDRqTFV3RmcwZ1NxYTZ1bmdDa0F5LzV2djloMkhsRURsZGRYVDBEcUFBbTkrM2JWNHROdENNcUdFU1NTTjNjQzliYVVBYzdpaHhMU1VuSnU4YVl4NEdVMU5UVU9XSG5rWmFqZ2tFa1NYaWU5eFZqVEQ5Z2Q0Y09IWjVOOVAzS3lzcTQ1cHByQ0lLZ1NkZlp0R2tUbnVleGYvLytKcDFmV1ZuWnBCelNjcXFxcW1ZRGU2eTFvelNwVi91aGdrRWtTZFRPdldDTU1VOFhGaFllU1BUOXNyS3llUGJaWjdWd2tKeTBrcEtTajZ5MUQxSHo5ZnJ6c1BOSXk5QlBDcEhrNEJoamJvRHc1MTRRT1JIcDZla1BBaDhEbDBRaWtTdkR6aU9KcDRKQkpBbTRyanNNT004WTgyNHNGdnRMUzl6ejBLNkV1dGRGUlVWY2YvMzFEQnc0a1BIangvUG1tMi9XSHg4RUFmUG56MmZVcUZFTUdEQ0FrU05ITnRoLytEVVAzMWJYNVZCZVhzN3R0OS9Pb0VHRHVQcnFxeWtxS21wd2pjcktTdTYvLzM2R0R4L09rQ0ZEbUQ1OU9udjM3azNnWjBKT1JWRlJVVG53Y3dESGNYNkdWajl1ODFRd2lDU0J1c0dPUVJEOEhtaktIQWxOc216Wk1oNTU1QkZXcjE1Tno1NDltVFZyVnYyK2h4NTZpR1hMbGpGcjFpeldyVnZIdkhuejZOcTE2MG5mWThhTUdlemV2WnZseTVjemYvNThDZ3NMRyt5ZlBYczJiNzMxRm9zV0xXTEZpaFhzMnJXTEJ4OThzTW52VFpwZmVYbjVZOEIyYTIxdUpCS1pFSFllU2F4V1BYRlRKQklwTXNiMER6dEhXRnpYRGUwWFMxaXN0UVd4V0d4NDJEbWFVMDVPem1uR21ESFV6S2UwTU13czA2Wk5vMGVQSGdCTW1EQ0JXMjY1aFNBSTJMZHZINHNYTCtheHh4NmpiOSsrQVBUdTNSdUFUejc1NUlTdnYzUG5UdGF1WGN2Q2hRdnI3M1BUVFRjeGJkbzBBSGJ0MnNXcVZhdDQ2cW1ueU1yS0FtRFNwRW44NkVjL1lzYU1HYzMyUHFWNWJOMjZ0Y0oxM1JuQTc0d3hzenpQZTlyMy9hcXdjMGxpdE9xQ29UMFhDKzJWTVdaWTJCbWFXMHBLeW1pZ00vQzM0dUxpZDhMTWNzWVpaOVMvN3RLbEM5WmFxcXVyS1MwdEpSNlBjL0hGRnpmcCttVmxaUUNjZDk1NTlkczZkLzU4OGNNZE8zWmdyV1hpeElsSG5GdFZWVVZhV2xxVDdpL043OElMTDF5NGJkdTIyNEd2QWQ4RkhnczVraVJJcXk0WTZ2aStIM1lFYVFHZTU0VWRJU0dNTVZOcVh5YnRZTWR1M2JvQnNIMzdkckt6anoxWFQzcDZPZ0FIRHg2a1U2ZE9BQTNHSDlRVkJ4OTk5Rkg5NjdvaUFxQjc5KzRBckZ5NWtwNDllemJqTzVCRVdicDBhZHp6dkI5YmEvOW9yYjBySnlmbi81YVVsT3dMTzVjMFA0MWhFQWxSVGs3T09jQnc0R0JWVmRXU3NQTWNTMVpXRmtPSERtWE9uRGxzMmJLRmVEek8yMisvVFdscGFZUGpldlhxUmFkT25WaXhZZ1VBRlJVVkxGejRlUy9MdWVlZVMrL2V2WG4wMFVjcEx5K250TFNVQlFzV05MaVA2N3JNblR1WHNySXk0dkU0Vzdac1lmMzY5UzN6UnVXVStMNy9MUEQvZ0xOVFUxTnZEVHVQSklZS0JwRkcyQVRhdUhIai8vcStuK0w3Zm9lU2twS2R6WDM5NXZ3OHpKa3poejU5K2pCMTZsU0dEQm5DekprenFhaW9hSEJNUmtZR2MrYk00ZW1ubjJiVXFGRk1uVHFWUVlNR05Uam0zbnZ2NVpOUFBtSEVpQkhjY2NjZGpCNDl1c0grKys2N0Q4ZHhHRHQyTElNSEQyYm16SmswODF1UkJIQWM1MGZVRE5pOVBUOC92M3ZZZWFUNXRlckhZT29HL2FsTG9uMm82NUtJUnFNdCtuWGIzTDk0VzlLeFZuWnNpKzlKd3VlNjdwK0FLNEFIb3RIb0Q4UE9JODFMTFF3aUl0SXNITWVaRGdUQXROcnVObWxEVkRDSWlFaXoyTEJoUXd4WUFuUk1TVW5SYzdCdGpBb0drUk9naFpwRVR0aFBnQ3BqekkxNWVYbE5ldzVYa2txYmVLeFNKTkhxRm1wcUs4SWVCNUNibTl2VmNad1hnQUhHbVBlcnE2c3YyN2h4NDVZd00wbnppRWFqV3lPUnlHK01NZCt6MXM0R3hvV2RTWnFIV2hoRXBNVVZGeGQvMXJGanh4SEFXbXZ0T1NrcEthL201ZVY5UGV4YzBqd2N4NWtGN0xQV2pzbk56ZTBYZGg1cEhpb1lSRTZBRm1wcWZ1dldyZHRqakxuU1d2c2kwRE1JZ2xmeTh2SWlZZWVTcHZOOS8wTnI3U09BY1J4SHkxKzNFU29ZUkU2UkZtcHFPdC8zOSsvWnMrZGJ3QXFnUnhBRWExelhIUmgyTG1rNmErMzkxdHFkd0dXUlNPVHlzUE5JMDZsZ0VEbEZkUXMxWldabU1tSENCTFpzMlVJUUJPelpzNGZGaXhkejk5MTMwN2R2WDFKVFUrbmR1emRubjMzMlNWMi9icUdtMjI2N2pSNDlldENqUnc5dXV1bW0rdjExQ3pYZGVlZWRaR1ZsMGJWclZ5Wk5tc1NhTld1YSs2MG0xTmF0V3l1TU1hT0JaNEJ1d09wSUpESTA1RmpTUk1YRnhaOFpZKzRGTU1iOG5GWSs3NCtvWUJBNVpjbTBVSlBuZVhpZXh5MjMzTUsrZmZ1b3FtcGRDd2I2dmw5MTRZVVhYZ2M4Q1hReHhxekt5OHNiRVhZdWFacU1qSXg1eHBqM2dUelA4OGFHblVlYVJnV0RTRE03ZEtHbTR6bDBvYVk2eDFxb3FjNnhGbXJ5ZmIvQnY5YTRxdVBTcFV2ajBXaDBpakhtdDhCcFFSQXNkMTMzNnJCenlha3JMQ3c4WUsyOUI4QmFPMnZZc0dGNk1xOFZVOEVnMHN5MFVGT1RCTDd2ZnhlWUIzUUFub2xFSXZyTHRCWEx6TXo4SGZBMmNIRjVlZmsvaHAxSFRwMEtCcEVFMEVKTlRXS2owZWkvQXc4QTZjYVlQN2l1T3luc1VISnFDZ29LcXEyMWQ5VitPQ00vUDc5anFJSGtsTFhxUVNoYWZLcDkwZUpUSnkvc0NacWFLaEtKL05RWTh4TWdNTWJjN1B2K2I4TE9KS2ZFdUs2N0hzZ0Q3b2hHby9lSEhVaE9ubG9ZUkNScHhXS3hHY2FZNllCanJmMXYxM1duaFoxSlRvbTExdjZvOXNVZHVibTVKLytNc1lST0JZT0lKRFhmOSs4MXhueWZtaGJSUjF6WHZUM3NUSEx5WXJIWVM4Qkx4cGp1eGhndGZkMEtxV0FRa2FUbisvN0R3TTJBQmU1elhWY3JJYlpDUVJCTUI2d3g1aGJQODA1dVloSUpuUW9Ha1VhWUpuSmQ5NHVlNThVOXo2c1lOR2pRR1UyOTNza0krM1BYbktMUjZPUFcybjhFNHNCTXovUHVEVHVUbkp6aTR1TFhqREhQQUtjQmQ0ZWRSMDZPQ2dhUkJEUEdUQUpTZ0pXRmhZVTd3ODdUbXNWaXNRWEFEVUNWdGZhT1NDVHlNSzE4OEhaN1k0eTVDNmkyMXY2ejY3b1hoWjFIVHB3S0JwSEVtd3dRQk1HQ3hnNlV4a1dqMFNYVzJySEFRV1BNTGE3ci9qZjZXZFpxYk5pdzRXMXI3WHdnRFpqVnlPR1NSUFJOSnBKQW51ZTV3TmVCajFOU1VsYUZuYWV0aU1WaXk0RnJnUDNBZDEzWG5UOXUzTGlVa0dQSkNZckg0ejhGRGdEanRVSnA2NkdDUVNTQnJMVlRBSXd4aTN6ZmIxMExQQ1M1YURUNlo4ZHhyZ0wyQUpPM2JkdjJCOC96V3QrYzJPMVFTVW5KKzlUTTV1a0VRZkN6c1BQSWlWSEJJSklndGZQbVR3UjFSeVRLaGcwYkNxeTEzd1ErQThaWmE1KzU2S0tMTXNMT0pZM0x5TWk0bDVyL2I5L015OHNiRm5JY09RRXFHRVFTcEx5OC9FcmdMT0NOV0N5MklldzhiVlVzRmlzRUxnYytCYjZWbVptNVhOTVBKNy9hQWNBUEFDWUlncCtIblVjYXA0SkJKRUdNTVhYZEVRc2JPMWFhSmhxTitzYVk0ZGJhTXVBYkZSVVZmOHJPenU3YzZJa1NLbVBNTDRBUGdZR2U1MTBUZGg0NVBoVU1JZ25RcDArZmJ0YmFxNEY0VlZYVjc4UE8weDc0dnIvSmNaeGhRQ2x3U1VaR3htclA4MDRQTjVVY2orLzcrNDB4c3dDc3RYTTBjRFc1cVdBUVNZQzB0TFR4MUN6UC9FcnRBQzlwQWI3dnY1V1NraklVK0R1UWI2MWQwNzkvL3pOQ2ppWEg5eHRnSy9DMWJkdTJUUWs3akJ5YkNnYVJ4SmdDWUszVllNY1c5dHByci8yUE1lWVM0QjNBcTY2dWZtWEFnQUZaWWVlU28vTjl2OHBhV3pmcjQwd05XazFlS2hpT3dmTzhZLzVyYVpzMmJjTHpQQ29ySzAvNG5CVXJWakJxMUNqNjlldkhmLzNYZjNITk5kY1FCRUZDY3UzZnY3OVpyOXZhNWVibWZnbklCL2JHNC9GbFllZHBqM3pmMzE1Yk5Md0I5S21xcW5xMWI5KytYd3c3bHh4ZExCWmJCTVNBOHpJek02ZUduVWVPVGdYRE1maStqKy83eko4L0g0REN3c0w2YmNsdXg0NGQvUFNuUCtYZi8vM2YrZHZmL3NZLy8vTS84K3l6eitJNCt0L2RFb3d4a3dGanJYMm1wS1JrWDloNTJpdmY5eiswMWc0enhoUURGNmVrcEt6TnpjM3RGWFl1T1NvTFRLOTlQWDNBZ0FHWllZYVJvOU52a0Rib2swOCtJUWdDTHJua0V0TFMwdWpRb1VQWWtkb1Q0empPcE5yWGVqb2laTEZZN09QS3lzcExyYlhyZ2Q2TzQ3eGEyd0lrU1NZYWpiNEF2QXIwcUt5cy9FSFllZVJJS2hoTzBzNmRPeGs0Y0NEcjFxMnIzM2J3NEVHR0RoMUtZV0ZoZlRQOXVuWHJHRHQyTFBuNStkeHl5eTE4OXRsbjljZFhWbFp5Ly8zM00zejRjSVlNR2NMMDZkUFp1M2R2L2Y3eThuSnV2LzEyQmcwYXhOVlhYMDFSVVZHRERJMmQvNTN2ZkFlQS9QeDhQTTlyMEhWUTk3cW9xSWpycjcrZWdRTUhNbjc4ZU41ODg4MFR2djdoU2twSzZxODFidHc0Tm0zYWRPcWY0Rll1RW9rTXRkWmVBUHh2TEJaN0pldzhBcHMyYmRxVm5wNCtBdmdyY0o3ak9LOUdJcEd2aFoxTGptU3QvUkUxeTE5L1B5Y241Nnl3ODBoREtoaE9VdmZ1M1JrK2ZEaXJWbjIrTE1DYU5Xdm8yclVyQXdjT3JOKzJmUGx5SG4vOGNaNTc3amsrK2VRVEhuamdnZnA5czJmUDVxMjMzbUxSb2tXc1dMR0NYYnQyOGVDREQ5YnZuekZqQnJ0MzcyYjU4dVhNbnorZndzTENCaGthTy8vd2JwU2pXYlpzR1k4ODhnaXJWNittWjgrZXpKcjErUm93alYzL2NFdVdMT0VYdi9nRnExZXY1Z3RmK0FLelo4OXU1TFBZZHRYTnZXQ3QvVDNRdklORzVKUVZGUldWVjFkWFh3R3NBYzQyeGhUazV1Ym1ocDFMR3FxZGhPczVvSE5hV3RwZFllZVJobFF3bklLeFk4ZFNVRkJRUDlqditlZWZaL1RvMFJqeitTcTczL3ZlOStqZXZUdG5uWFVXTjk1NEkydlhyZ1ZnMTY1ZHJGcTFpanZ2dkpPc3JDeTZkdTNLcEVtVFdMTm1EVkRUZ3JGMjdWcHV1KzAyZXZUb1FZOGVQYmpwcHB2cXI5dlkrU2RxMnJScDlPalJnOHpNVENaTW1NQ1dMVnNJZ3VDVXJuL3JyYmR5MWxsbmtabVp5Y1NKRTltMmJWdXpEN0JzRFdwbkZ4d0xXTWR4OUhSRWtpa3BLZG1YbVpsNXRiVjJGWENtTVdaTlhsNWUvN0J6U1VQVzJoOERjV3Z0ditUazVGd1FkaDc1WEdyWUFWb2p6L000Kyt5emVmbmxsL0U4ajQwYk4vTHpuemVjMmZTc3N6NXZUVHZ6ekRQWnYzOC9RUkN3WThjT3JMVk1uRGp4aU90V1ZWVlJWbFlHd0hubm5WZS92WFBuenllc2Erejh0TFFUVzN2bmpETStmelM5UzVjdVdHdXBycTQrcGV1ZmVlYVo5YTlQTysyMCttdWxwNmVmVUphMjR1REJnOWNZWXpLdHRldWowZWhiWWVlUkl4VVVGQnpNenM2K05pTWpZNUV4NXRvZ0NGNzBQTzhxMy9mL0duWTJxUkdMeGQ1d1hYY2hjR05xYXVvOTFDNFBMK0ZUd1hDS3hvNGR5OHFWSy9ud3d3KzU5TkpMNmRhdFc0UDllL2Z1cFZPblRnQzg5OTU3bkhYV1dUaU9RL2Z1M1FGWXVYSWxQWHYyUE9LNmRjWEJSeDk5VlArNnJvZ0FHajIvcVJKOS9iYnNrS21nMWJxUXhEWnYzbHc1Yk5pdzhYdjI3Rmxncloxb3JYMGhFb2w4T3hhTG5Wd3puU1NNTVdhR3RYWUNNTkh6dlB0OTMyKy9BNk9TaUxva1R0RlZWMTNGNjYrL3puUFBQY2VZTVdPTzJEOXYzanoyN2R2SGUrKzl4eE5QUE1HM3Z2VXRBTEt5c25CZGw3bHo1MUpXVmtZOEhtZkxsaTJzWDc4ZWdIUFBQWmZldlh2ejZLT1BVbDVlVG1scEtRc1dmUDc3cDdIem15clIxMityUE04N201b0ZrQ3BUVTFNWGhaMUhqcStnb0tEYTkvMUp3TytBMDR3eHorZmw1WTBNTzVmVThIMS9PL0FySU1WYXErV3ZrNFFLaGxQVXBVc1hoZzhmVHNlT0hYRmQ5NGo5T1RrNVhIUE5OVXllUEpuOC9IeSsrOTN2MXUrNzc3NzdjQnlIc1dQSE1uandZR2JPbkltMXRuNy92ZmZleXllZmZNS0lFU080NDQ0N0dEMTZkSU5yTjNaK1V4M3YrbVZsWlZ4NzdiWHRjb3hDSTI2Z3BzVnUxZjl2Nzk3am82cnV0WUUvYTgva1FyaW9pQVRyRFNMVzJueElzdmNPWUFRMUZLK29tQ2hSc2FEMm9EM1ZXcldmbzBmeHRZSUYrZ3BDYmRXM1BVZGJyVGRFb3dZUThINEVPWWlCN0QwaGlOVTA2SkVEbGloeVNRakpKRFA3OS82UjVHdHpjQUFBSUFCSlJFRlVtUmdVU0FKSjFseWU3ejhNcytmeURKZmt5ZHBycjdWdTNicHZkSWVoVHZGYzE1MG1JbjhHME1menZETExzcTdvOEZuVUs1UlNjd0RVQWJqRXR1Mnh1dk5RbkxNc1N5ekxFbDJ1dnZwcWVlR0ZGL2E3cjZxcVNpekxrb2FHQmsycEVsZjA3MXYzdjdzRHNTeXJLcEt2V0hjVzZqcmJ0aGRFL3Y2YVRkUDgvZ1FlMHNLMjdmc2pmeStyZFdjaGpqQWNsajE3OXVDbGwxN0NOOTk4ZzRrVEorcU9RNXBGTHM4YkFlQ2JZREM0WEhjZTZqckhjZjROd0J3QUtVcXBaMDNUL0JmZG1RaG9hbXI2UFlDdkFJeTFMT3RTM1htU0hRdkRZYmpvb292d3dnc3Y0UGUvLzMzYnhFWktYb1poUkhmWVc3UnAwNmJPYi9oQk1jVjEzZnNBL0I4QWhsTHFDZHUydWFlQlpwczJiZG9iT1RVQnRCWTZmcy9TaUgvNGgySHQyclVvS3l2RGlCRWp2bmRzeElnUmNCeUhSU0pKRkJZVytrWGtXZ0RnMmd2eHozWGQzd0g0TjdUdUJmS1liZHYvcGp0VHNtdHFhdm9QcGRUbkFISXN5N3BXZDU1a3hzSkFkQVRxNitzdlZFcGxBdmlrb3FLQ2w1SWtBTmQxSDFaSy9SS0FpTWhEcG1seXhVR05ObTNhMU94NTNnd0FVRXI5TmpzN083a1dlSWtoTEF4RVIwQkVvcWNqdU5GVUFuRWM1ODhBcGdId2xGS3pUTlBrcFgwYUJRS0I1d0ZzRkpGaHFhbXAvNm83VDdKaVlTQTZUSGw1ZVVjRG1JaldieXJQNmM1RDNjdDEzYitKeUJRQUxVcXA2WlpsUGF3N1V4THowRHEvQkFEK1QzWjJkcjlEUFpoNkJnc0QwV0V5RE9NcUFPa0FWa1lXbXFFRUV3Z0VGaW1scmdJUUJIQ0haVm4vQVVCMThEVHFBYTdydmlZaWE1UlNtZW5wNmIvV25TY1pzVEFRSGI2cEFKZUNUblNPNHl3V2tXSUFqUUQrMVRUTnAwcEtTbnk2Y3lVanBkUjB0TTR0dWRPMjdVRzY4eVFiRmdhaXcyRGI5cWtBeGdCb2FHcHFla1YzSHVwWmdVRGdkUUNYQXRpcmxMcCs4K2JOenhjV0ZuSXZubDdtdXU1cUFDc0FEQkNSZTNYblNUWXNERVNIUVVTbW9uVm8rdFZObXpidDFaMkhlcDdydXY5bEdNWkZBUFlBdUxxK3Z2NWx6dGpYNGw2MHptbTQyYmJ0a3p0Nk1IVWZGZ2FpcmxPSW5JNHdESU5YUnlTUmlvcUtOWjdublM4aU8wWGs4clMwdENVRkJRVjlkT2RLSnE3clZnRllDQ0JkUkdacWpwTlVXQmlJdXNpeXJMRUFzcFJTV3lzcUtyZ2xjcEtwckt4Y0QrQW5hRjJ5K0tKZ01MaWNzL1o3VnlnVXVoOUFNNERyVE5QOHNlNDh5WUtGZ2FpTDJxMjk4RHhhaDBZcHlRUUNnUTBBQ2dGOENXQmNXbHJhbTdadEg2VTNWZktvcXFyNkhNRGpBSHp0bG82bUhzYkNRTlFGaFlXRjZVcXBFZ0RpZVI2dmpraGlydXYrSGNDNUFMWUFPRXRFM2lrb0tCaW9PVmJTU0VsSm1RMWdMNERMTGNzNlUzZWVaTURDUU5RRmRYVjFsd000Q29BVENBUSsxcDJIOUhKZHQwWkV6Z0d3R1VCK01CaDhMeWNuWjdEdVhNbWd2THk4VmluMUI3VHUrL0YvZGVkSkJpd01SRjBRUFIwaEloeGRJQUJBSUJENElsSWFQZ0dRNC9mN1Y1cW0rUVBkdVpLQjMrOS9DTUFPcFZTaFpWa1g2YzZUNkZnWWlEcHA1TWlSUTVSU0Y2QjFzdFVpM1hrb2RnUUNnUzlEb2RDNUFLb0FuS0dVV21XYTVpbTZjeVc2OHZMeXVuYWpDNzhEVitIc1VTd01SSjBVQ29XdUJlQUg4RVlnRVBoYWR4NktMVlZWVlYrbHBhV05BMUFCWUxoU2FwVmxXY04xNTBwMFJ4MTExSi9RT28vRU5FM3phdDE1RWhrTEExRW5LYVY0T29JT2FlM2F0VHVWVXVjQitBREFLUUJXV1paMWh1WllDVzNseXBWTkl2SUFBQ2lsWnRtMm5hSTdVNkppWVNEcUJOTTBjd0hraXNqTyt2cjZaYnJ6VU94eUhHZFBNQmk4VUVSV0F2Z0JnSldXWmVWb2pwWFFoZzhmL2pTQXZ3TVk3bm5lTk4xNUVoVUxBMUhuVEkzOCttSk5UVTFRYXhLS2VaczJiZHFibnA0K0FjQ2JBQWFMeUh1bWFlYnJ6cFdvU2t0THc0aHNmNjJVdXQrMjdRek5rUklTQ3dOUkIwcEtTbnhLcVo4QzNKbVNPbS90MnJXTmRYVjFseXVsbGlpbEJpcWwzc25Qengrak8xZWljbDIzREVBNWdPTUIzSzQ1VGtKaVlTRHFRRTFOelFVQWhpaWxxbDNYL1ZCM0hvb2ZrZEdvRWdBdkFUaks4N3czYk5zZXB6bFd3bXEzL2ZXL2N4R3Q3c2ZDUU5TQjZHUkh6L080MFJSMW1lTTRMYWVlZXVxMWtkR3BmaUt5bkdzRzlBekhjZDREOEJhQW80UEI0TjI2OHlRYUZnYWlRNGpzRDNBNVd2ZU1ZR0dndzFKYVdocDJIT2NHQVA4Sm9BK0F4Ylp0RitsTmxaaVVVdEh0cjMrVm01dDdndTQ4aVlTRmdlalFTZ0QwRVpIM0E0SEFGN3JEVUZ3VDEzVi9BZUNQQU5KRTVDWExzcmh1UURkekhNY0ZVQXFnajgvbm02RTdUeUpoWVNBNmhPaFMwSnpzU04zRmRkMDdST1JCQUNrQW5yY3M2d2JOa1JLTzUzbS9BZEFDNEdlNXViay8xSjBuVWJBd0VCMUVUazdPTUFCakFPenIwNmZQeTdyelVPSUlCQUxUbFZMM28vVnI4RjlOMC95RjdreUpwTEt5OGg5S3FiOEM4UHQ4dnRtNjh5UUtGZ2FpZzBoSlNaa0t3QkNSeFd2V3JLblhuWWNTaStNNHM1UlMvdzVBS2FYK1pGbldyM1ZuU2pDL0JiQVB3SlZjQTZON3NEQVFIWVNJVEFWNE9vSjZqdU00OHdIOENvQUFXR0JaMXIyYUl5VU14M0grS1NLUEFBZ1poakZTZDU1RUVOYzdlMW1XSmJvelVPOXpYYmZILzkzbTUrZVA4VHp2dndGOGVlcXBwNTRjV1VtT3FFZVlwamxOS2ZXZkFIeEtxZG1PNC93bUJqS1ZLNlZHNmM1QjN4S1JsWUZBUU5zNkhuRTl3aEJacTUyU2lJaXM2NDMzOFR6dnVzak41MWtXcUtjRkFvRy9SdGI3Q0luSWZiWnRMOUNkaVdVaDlpaWxDclcrdjg0M3A4TmptdVk1U2lseFhYZTE3aXlKcUxDd01MMnVydTZmQUk0eURDT25vcUxpSTkyWktEbVlwbm1sVW1vaGdGUUFmM0pkOTFhMG5xN29kZEVSWE1keGRMdzlmWWR0MndCNlo0VDFZT0o2aENGWkdZWXhTVVFtNmM2UnFPcnE2aVlDT0JwQWdHV0JlbE1nRUhoRktYVUZnQ1lBdDFpVzlWZnc2elRGQ1A1RGpEK0dpRnhoR01ZVjROOWZUK0ZrUjlMR2NaemxJbklaZ0FZQVA3TnQrN25Dd2tLLzdseEUvSVlUWnl6TEdnWGdCQkU1MGJadHp2enRaams1T1lNQlhBaWdwYVdsNVFYZGVTZzVCUUtCZHdCY0RLQk9SQ2JYMWRXOWxKMmRuYW83RnlVM0ZvYjRjMlgwaG9oY2VhZ0hVdGY1L2Y1cjBib0MzNXRWVlZWZjZjNUR5Y3QxM2RWS3FRc0E3QUpRbkpxYVdsWllXSml1T3hjbEx4YUcrS0tVVXUxTHdwWGd4Tlh1eHFXZ0tXWTRqbE51R01aNEFGOHJwU2JVMWRVdHk4bko2YXM3RnlVbkZvWTRrcCtmbnljaXc5cmRsWldYbDVlckxWQ0NzVzE3QklBOEFMdjI3Tm16VkhjZUlnQ29xS2dJaE1QaGNRRCtDV0M4Mys5L1kvVG8wUU4wNTZMa3c4SVFSenpQKzk0cENKL1B4OU1TM1NTeTBaUUM4RkpOVFUxUWR4NmlxQTBiTm13S2g4T0ZBUDRYd05qbTV1YTNSNHdZY1l6bVdKUmtXQmppeS9mS0FlY3hkSStTa2hJZmdHc0J3UE04bm82Z21MTmh3NFpxei9QT0FmQ1pVbXBVYW1ycWY1bW1lWnp1WEpROFdCamloR21hUHdid293TWNPc095ckRONk8wK2kyYng1ODNrQWZnQ2dwckt5OGdQZGVZZ09wTEt5OG45Q29kQzVBRDRWa1R5bDFFcmJ0by9Ybll1U0F3dERuREFNNDZBakNSeGxPSEtSMHhGUVNqMnJPd3ZSb1ZSVlZXMzErWHlGQUQ0QzhHTVJXVFZ5NU1pVE5NZWlKTURDRUNjT1ZRb09WU2FvWTZOSGp4NmdsQ29DNExXMHRMQXdVTXhidjM3OWRxWFVPQUF1Z05QQzRmRDdJMGVPek5LZGl4SWJDME1jc0czN1ZBQUh2UnBDUlBMNHhlTHdOVGMzVHdLUUFlQy9xNnFxUHRlZGg2Z3pITWZaNFhuZWVBQWZBaGdhRG9mZno4L1BQMTEzTGtwY0xBeHhvRE9uSE1MaE1FY1pEbE5rbDBDSUNDYzdVbHlwckt6YzNhZFBud3NBdkEvZ2hIQTR2Q3B5ZVRCUnQyTmhpQU9kS1F6Y2pPcnc1T1hsRFFWd05vREcxTlRVVXMxeGlMcHN6Wm8xOVVxcGkwWGtiYVZVcG9pOFoxbVdyVHNYSlI0V2hoaG5tdVlwbmRtWFhpazF5alROVTNvalV5SlJTazFCNi8rREplWGw1WFc2OHhBZERzZHg5dFhYMTE4R1lCbUFZd0c4WTVwbWdlWllsR0M0QTFxTUN3UUNYK0E3eXo5SDk2blh1Uzk2b3VEcENFb1VOVFUxUWR1MnJ3Q3dVRVFtS2FYZXpNL1BuMWhSVWJGU2R6WktEQnhob0tRVitRbnNOQUQvSEQ1OCtGdTY4eEFkS2NkeFdyS3lzcTRCOEJ5QS9wN25MYmR0K3dMZHVTZ3hzREJRMGpJTUl6cTZzTEMwdERTc093OVJkeWd0TFEyN3JudTlpUHdGUUlhSUxERk5jNkx1WEJUL1dCZ29LUTBmUGp6Tjg3eXJBTzVNU1FuSkN3UUNQMWRLUFFvZ1hTbjFzbTNiSmJwRFVYeGpZYUNrMUw5Ly84dVVVZ09WVXBXdTYxYnB6a1BVQThSeG5Oc0FQQVFnUlVRV21xWTVWWGNvaWw4c0RKU1VvcE1kUGMvanlvNlUwRnpYL1hjQUR3RHdLYVgrWmxuV3ozVm5vdmpFd2tCSko3TEQzMFVBUW42L2Y2SHVQRVE5elhYZG1TSXlIYTFYWFAySGJkdTM2ODVFOFllRmdaS09ZUmlUMFRwRSs5YjY5ZXUzNjg1RDFCc0NnY0JjcGRRZEFDQWlEOXUyZlkvdVRCUmZXQmdvNmJUYm1aS1RIU21wT0k3ekNJQi9CZUNKeU85TTAzeEFkeWFLSHl3TWxGUnljM096QVZnQWRnOFlNR0NKN2p4RXZjMTEzU2RFNUdjQXdrcXAreTNMbXFjN0U4VUhGZ1pLS2o2Zjd6cTBuc2N0WGJseVpaUHVQRVE2QkFLQlo1VlMxd0pvQm5DWFpWbVA0anNyeWhKOUZ3c0RKUk1Ed0U4anQzbDFCQ1UxeDNGS0FVd0MwQVRnVnR1Mm53Qy9KOUFoY0MrSkhpWWkwcE12MzRPdkRhVlVRdjNFWWR2MmVTSnlBb0RQWE5mOWI5MTVpSFJ6WGZjMTI3WXZGNUV5RVpsbVdWYjZxYWVlZWoxWFBxVURZWnVrcENFaTBVVnJua1VQbHkyaWVPRTR6bHNpTWdGQVBZQ2ZidDY4K1VYYnRsTjA1K29wbnVlaHNySVNDeFlzUUNnVTBoMG5ybkNFZ1pMQ21ERmoramMyTmhZREVLVVVUMGNRdFJNSUJGYVpwbm1oVW1vRmdDdEY1RlhkbVhyS1JSZGRCS1VVZHV6WWdWLzk2bGU2NDhRVmpqQlFVbWhzYkx3U1FGOEFheHpIMmF3N0QxR3NDUVFDYTVWUzR3SHNBSENwN2p3OTVaRkhIc0g4K2ZOMXg0aExMQXk5b0xhMkZrVkZSZkE4NzRoZVorUEdqYkJ0Ry92MjdUdWk1emMzTng5UmpqaDFYZVJYcnIxQWRCQ080N2hLcVorSVNLM09ITTNOelpnM2J4N0dqUnVIc1dQSDR0NTc3OFhldlhzQkFLV2xwUmczYmh6cTZ1b0FBSldWbFRqNzdMT3hiZHUydHE5eGE5YXN3YVJKazFCUVVJRGJicnNOdTNmdmJudnRILzNvUjUzTzRYa2UvdmEzdjJIaXhJa1lQWG8wSmt5WWdMLy8vZS9kKzJIakNBdERMOGpNek1UaXhZdGhHUHpqMXNHMjdaTUJuQXVnMGZPOFV0MTVpR0xSeUpFamgxaVc5WE1SbVdjWXh1TTZzOHllUFJ1ZmZQSUpGaTFhaEdYTGxtSFhybDFZc0dBQkFHRFNwRWtZTm13WS92S1h2OER6UE15Yk53Ky8vT1V2Y2NJSko3UTlmK25TcFhqODhjZXhaTWtTN05peEF3ODk5TkJoNVhqNDRZZng2cXV2WXRhc1dWaXpaZzBlZSt3eEhIMzAwZDN5R2VNUjV6QlF3b3RNZGpRQXZGWlpXYm03bzhjVEpRdkxzb1lycFlwRXBEZ2NEcCtKeUErUklwS2hLOU91WGJ1d1lzVUtMRnk0RUptWm1RQ0FLVk9tWVByMDZaZ3hZd2FVVXJqdnZ2dHcvZlhYdysvM28yL2Z2cmo2NnF2M2U0MmJiNzRaQXdjT0JBRGNjTU1ObURWclZwZHoxTmZYNDhVWFg4U2YvdlFuNU9ibUFnQ3lzcktPOE5QRk4vN0kyd3ZhbjBxSTNpNHZMOGUxMTE2TE04ODhFMWRkZGRWK3cxeWRHUVk3ME9tSjc1NXlxS3VydzExMzNZV3p6am9MbDE1Nktjckx5L2Q3alVNTit5V1lxUUNYZ2lZQ0FOdTJMZE0wZjJ0WjFrWUExU0x5RUlDekFEU0x5QXFsMUUwcEtTbFg2Y3EzZmZ0MmlBZ21UNTRNMjdaaDJ6WnV1KzAyTkRRMG9LV2xCVURyTis3eDQ4Zmo2YWVmeHMwMzM0enZYZ0UrZVBEZ3R0dkhIWGNjOXUzYjErVlR3dHUyYlVNNEhNYnBwNTkrNUI4cVFYQ0VRWk5YWDMwVmp6enlDRkpUVTNIZmZmZGgxcXhaV0xpd2RlUEVoeDkrR0t0V3JjS3NXYk9RbloyTkxWdTJvRStmUHRpeFkwZVgzbVBHakJsb2FHakEwcVZMQVFCMzMzMzNmc2RuejU2TnJWdTNZdEdpUlVoTFM4UDA2ZE94WU1FQ3pKZ3hvM3MrWkF5d2JYdTBpSnd1SXJVREJneDRVM2Nlb3Q1V1VsTGkrL3p6ejgvMlBLOElRSkdJbk5MdUcrd2VBSzhES092VHA4L3JhOWFzcVk4ZXNDeExRMXEwalF3c1g3NGNRNFlNT2VCanRtN2RpbFdyVm1IOCtQRjQ4c2tudjVkMTc5Njl5TWhvSFNUNTRvc3ZNSGp3NEM2ZkVqN21tR01BQUZ1MmJFRjJkblpYUDBaQzRnaURKcmZlZWlzR0RScUVBUU1HNEpwcnJrRjFkVFU4ejJzYkJydi8vdnVSbTVzTHY5K1ByS3dzSEgvODhWMTYvWjA3ZCtMOTk5L0hIWGZjZ1VHREJtSFFvRUc0OGNZYjI0NUhoLzN1dWVjZVpHWm00dWlqajhhVUtWUHc3cnZ2ZHZkSDFhcmRSbE1MVjY1Y3lZdXVLU2tVRkJUME1VMXpvbVZaVDI3ZXZIbTc1M252QWJnZHdDa0F0Z040SE1ERndXQndzT3U2azEzWGZhbDlXZEFwTXpNVGxtVmgvdno1cUsydFJUZ2NSblYxTmRhdFd3ZWdkUVQyTjcvNURhNjY2aXJNbURFRDFkWFZXTHg0OFg2djhkaGpqNkdob1FGZmZQRUZubnp5U1Z4MjJXV0hsZU9jYzg3Qm5EbHpVRjFkalhBNGpFOC8vUlRidG0zcmxzOFpqempDb01teHh4N2JkcnQvLy80UUVZUkNvVzRiQnF1dGJaM2tmUExKSjdmZDE2OWZ2N2JiN1lmOXZxdWxwUVVwS2ZHL2JrdDJkbllxZ0tzQndQTThubzZnaEphWGwzZTBZUmlYQWlnS0JvTVhLcVg2dFR0Y0EyQ3g1M2xsbFpXVkh3STRza3UyZXRqY3VYUHg0SU1QWXRLa1NXaHBhVUZXVmhadXYvMTJBTUJUVHoyRmI3NzVCdE9tVFVOcWFpcHV2LzEyekowN0Z3VUZCVzNQejhuSlFWRlJFWUxCSUM2KytHTGNkTk5OYmNkczIyNjczZjQ1anVPZ3RyWVd2L2pGTC9ES0s2L0FNQXpNbVRNSGYvempIM0hMTGJlZ29hRUJRNGNPeFp3NWMzcmhUeUEyc1RERW1NNE9nNldtcGdJQW1wcWEyb2JlMnM4L2lKYURyNzc2cXUxMnRFUUFuUnYyaTNkcGFXbVhBamdXUUZWbFpXV2w3anhFM1MwM04vY0V2OTkvdWVkNVJVcXBRZ0RScGk4QVhLWFVZcVZVV1VWRnhVZjZVbmJkd0lFRE1XL2VnVGZSbkRadEdxWk5tOWIyKzBzdXVRU1hYSElKZ05hdmR3QXdZY0lFVEpvMDZZRFBkeHpub08rYm1abUpzckt5dHQ5blpHUmcrdlRwbUQ1OWVwYy9ReUxpS1lrWTA5bGhzS0ZEaHlJakl3UExsaTBEQUFTRFFUejc3TGNMR0o1MDBrbkl5c3JDbzQ4K2lycTZPbXpidGczUFBQUE1mdTl6cUdHL1JLQ1VpcDZPNE1xT2xEQnMyLzZSYmR2M1dKYjFvYy9uMnlJaS8wOHBkVDRBSlNJcmxWSjNpTWd3MTNWdHgzRm14VnRab05qRkVZWVkxSmxoc0xTME5NeVpNd2Z6NTgvSHl5Ky9qT09PT3c3anhvM2I3MHFJQng5OEVETm56c1Q1NTUrUDAwNDdEWk1tVGNLbVRadmFqaDlxMkMvZTJiWTlTRVF1QmhBQzhMenVQRVJIUU9YbjU0OE1oOE5Ga1VzZ3oyaDNyQkhBMndES2xGTExYTmZ0MnN4b29pNUlxTjBJWTFFUDcxYlpvK0o1dDByTHNtNEY4Q2lBTjF6WHZWaDNIcUt1S0N3czlPL1pzNmRRS1ZXa2xMcGNSRTVzZDNnWGdPVUF5a0toMEp0VlZWVU5QWkhCc2l3QkRqMkVUNzBuT3ZmQ2RWMXRYNWM1d2tDSjZqb0FFQkZPZHFTNFlOdDJob2hjQktCb3o1NDlseWlsQmdKQTVHZU9iUUNXaUVpWllSaXJITWRwMFptVmtoTUxBeVVjeTdMT0FKQVBvQzQ5UFgxeFI0OG4wbVhVcUZISGhrS2h5eUtuR3M0SGtBRWd1aERSSnlLeTJPZnpsVlZVVkt3SHQyUW56VmdZS09HSXlIV3FWZW5hdFdzYmRlY2hhaSt5dDBtUmlCU0ZRcUd6QWZnam93aWVpS3d6REdNeGdETEhjVDdSR3BUb08xZ1llbGhQekFPSW5sdlVlUzRyaGhsS3FaOENnT2Q1dkRxQ1lrSnVibTYyWVJqRmtaRUVDOS9PSDJzQjhJNVNxaXdVQ2kzWnNHRkQ4cTRLUkRHUGhZRVNpbW1hUHdGd2tsTHFjOWQxMzllZGg1S1dNazN6VEtWVU1ZQWlBS2UxTzlZQTRFMEFaUzB0TGNzM2J0eTRTMHRDb2k1aVlhQ0VFbDE3d2ZPODU4Qnp2dFNMc3JPelU5UFMwc1lCS0FZd0VVRDc5ZHgzQUZnbUltWHA2ZWx2ODFRWnhTTVdCa29ZMmRuWi9kRDZ4VnBFaEtjanFNZGxaMmYzUzA5UHZ4aEFzWWhNQUhCVXU4TmZpTWdTbjg5WE5tellzTldscGFWaFRUR0p1Z1VMQXlXTTFOVFVLd0QwQS9CQlpXWGxQM1Rub2NTVWs1TXoyT2Z6WFJZNTNUQmVSTklqaHdUQVIwcXA2S1JGTi9xY2lvb0tIVkdKdWhVTEF5V002T2tJQUZ4N2dicFZUazdPTUwvZlg0VFdFYXl6QVBnaWh6d0FId0JZREtETWRkMGFUUkdKZWh3TEF5V0VrU05IbmhRT2h3c0JOTFcwdEx5a093L0ZQOU0wYzVWUzBaS1FnMit2YkFnaXNoeXp6K2RidW43OSt1MjZNaEwxSmhZR1NnaWU1MDBCNEZOS2xYSFdPUjBtdzdLc01aRkxINHNBWkxVN1ZnL2dkUkVwUzAxTlhWRmVYbDZuS1NPUk5pd01sQkJFWkdya1Y1Nk9vRTRiUG54NDJsRkhIWFZlWkh2b2lRQUdSN2QvRVpGYUFLLzVmTDZ5M2J0M3YxdFRVeFBVR3BaSU14WUdpbnQ1ZVhrakFad0I0S3NCQXdhOHJqc1B4VGJidG8veVBHOUM1SFREeFNMU3Y5MzZhcDlGSnkyNnJ2c0JXdWNvRUJGWUdDZ0JHSVlSbmV6NHdzcVZLME5hdzFCTUdqbHk1SkJ3T0h3NVdwZGtIcWVVU29zY0VxVlVwWWhFUzBLVnhwaEVNWTJGZ2VKYWRuWjJLb0JyQUVBcHhkTVIxQ1l2TCs4MHd6Q0tBQlNGdytFekFSaVJRMkVBNzZOMWUrZ2xWVlZWbjJzTFNSUkhXQmdvcnFXbnAwOFFrVUVBUG1wLzNUc2xKOHV5N0hhVEZyUHg3WlVOVFFEZUVaRXlBSzhGQW9HdnRZVWtpbE1zREJUWFJDUjZPb0lyT3lhaGtwSVMzMmVmZlhaT1pOSmlFWUNUbzVNV0Fld1drUlVBeXBxYm05L1l0R25UWG4xSmllSWZDd1BGclZHalJoMGJDb1VtQUFpSHcrSG5kZWVoM2xGUVVOQ25zYkh4QXNNd2lqWnYzbndwZ0VIdEppMStxWlJhQ3FBTXdIdXU2N1pvQzBxVVlGZ1lLRzZGUXFGckFLUUJlSXZiQWllMkVTTkdIT1AzK3k5VlNoVUZnOEVMRGNQb0d6Mm1sS3B1TjJteEhOeDBqS2hIc0RCUVBKc2ErWldUSFJOUWJtN3VDVDZmcndpdDIwT2ZDeUFsY2tnQVZBQllMQ0pscnV0K3JDc2pVVEpoWWFDNFpOdjJqMFJrRklCNnBWU1o3anp4UnRxZDZJODNvMGFOT21YOSt2WC9xenNIVWJJeE9uNElVZXlKck95b0FMenNPTTQrM1htbzk3QXNFT25Cd2tEeHlBQXdCUUNVVXJ3NmdvaW9GN0F3VU55eExLc1F3TWtBdm5BY1o2WGVORVJFeVlHRmdlSk91N1VYbmdObnhCKzIydHBhRkJVVndmT09iTHVFalJzM3dyWnQ3TnQzZUdlR29zOXZibTQrb2h4RTFMTTQ2WkhpU2s1T1RsK2wxQlVBSkJ3TzgrcUlJNUNabVluRml4ZnJqa0V4enJadDNSRW9SbkNFZ2VLSzMrOHZCdEFmUVBtR0RSdXFkZWNoU2xRaXNsSjNCdHFmaUt6VG5ZSGlqR1ZaWWxsV1VnN0ZtNmI1bG1WWll0djJ6YnF6eERNUmthcXFLckVzU3hvYUd0cHVmL2poaHpKNThtUVpQWHEwbEpTVXlNY2ZmeXhSNFhCWW5ucnFLYm5zc3N0azFLaFJjdkhGRjh2SEgzOTh3TmRwYUdob2UxNzB2bUF3S0NJaWUvYnNrVHZ2dkZNS0Nncmtra3N1a1NlZWVHSy80OEZnVU9iT25TdUZoWVV5WnN3WW1UNTl1dFRYMTdlOW51NC9PNkprbFZTbkpFelRMRmRLamRLZG83c2tRbWtRa1pXQlFHQmNaeDZiazVOem9sTHFKd0NDcWFtcEwvWnd0S1QwNnF1djRwRkhIa0ZxYWlydXUrOCt6Sm8xQ3dzWExnUUFQUHp3dzFpMWFoVm16WnFGN094c2JObXlCWDM2OU1HT0hUdTY5QjR6WnN4QVEwTURsaTVkQ2dDNCsrNjc5enMrZS9ac2JOMjZGWXNXTFVKYVdocW1UNStPQlFzV1lNYU1HZDN6SVlub3NDVFZLWWxFS2d1SlFpbFYyTm5IK255K253THdBVmkrZHUzYW5UMFdLb25kZXV1dEdEUm9FQVlNR0lCcnJya0cxZFhWOER3UDlmWDFlUEhGRjNILy9mY2pOemNYZnI4ZldWbFpPUDc0NDd2MCtqdDM3c1Q3NzcrUE8rNjRBNE1HRGNLZ1FZTnc0NDAzdGgzZnRXc1hWcXhZZ1h2dXVRZVptWms0K3Vpak1XWEtGTHo3N3J2ZC9WR0pxSXVTYW9RaHluRWMzUkVJWFo5TXBaUzZEZ0E4eitOa3h4NXk3TEhIdHQzdTM3OC9SQVNoVUFqYnRtMURPQnpHNmFlZmZrU3ZYMXRiQ3dBNCtlU1QyKzdyMTY5ZjIrM3QyN2REUkRCNTh1VHZQYmVscFFVcEtTbmZ1NStJZWtkU0ZnYUtQNlpwNWdQNE1ZQ3ZmVDdmQ3QxNWtzMHh4eHdEQU5peVpRdXlzN01QK3JqVTFGUUFRRk5URXpJeU1nQUFlL2QrdTZ0MHRCeDg5ZFZYYmJlakpRSUFCZzRjQ0FCWXZudzVoZ3daMG8yZmdJaU9WRktka3FDNE5oVUFsRktMSE1maGxzVzlMRE16RStlY2N3N216Sm1ENnVwcWhNTmhmUHJwcDlpMmJmOU5Rb2NPSFlxTWpBd3NXN1lNQUJBTUJ2SHNzOTh1eG5uU1NTY2hLeXNMano3NktPcnE2ckJ0MnpZODg4d3orNzJQWlZtWVAzOCthbXRyRVE2SFVWMWRqWFhyT0RtY1NEY1dCb3A1dG0ybktLVW1BendkY2JoS1NrcDhwbW1lWTFuVzcyM2IvdXh3WG1QT25Ea1lNV0lFYnJubEZvd2RPeFl6Wjg1RU1CamM3ekZwYVdtWU0yY09Ybjc1WlV5Y09CRzMzSElMempycnJQMGU4K0NERDJMSGpoMDQvL3p6Y2ZmZGQrT0tLNjdZNy9qY3VYTmhHQVltVFpxRU1XUEdZT2JNbWVERkVVVDZLZDBCZWxQMHFnTE9ZWWdOMFRrTXJ1c2U4dCtoYVpvVGxWSkxBSHpzdXU3Qng4TnBQNFdGaGVsMWRYWG5LYVdLUk9ReUFJT2p4K0w1LzRCU0txbStiaEhGQ3M1aG9KZ1huZXpJamFZNlp0djJVUUF1RVpHaXVycTZpd0QwYi9mVGVRMkF4WjdubFFGWW95c2pFY1VuRmdhS2FRVUZCUU9Ed2VDbEFNSXRMUzNQNmM0VGkyemJQdDd6dk1zakl3bmpBS1JHRGdrQVZ5bTFXQ2xWVmxGUjhaSEdtRVFVNTFnWUtLWTFOemRmRFNBTndEdFZWVlZiZGVlSkZYbDVlYWNaaGxFTW9FaEVSaXVsb3ZPUlFpS3kwakNNTXMvemxnUUNnUzkwNWlTaXhNSENRREV0dWpPbGlDVDlaRWZMc213QXhaR1JoQi9qMnpsSWpRRGVCbENtbEZybXVtNkhTeTl5SGdBUmRSVUxBOFdzM056Y0h3SVlEV0J2T0J4K1ZYZWUzbFpZV09pdnI2OC9HMEN4aUZ3TzRHUUEwU3NHZGdGWURxQXNGQXE5V1ZWVjFhQXZLUkVsQXhZR2lsbCt2MytxaUNpbDFLdko4ZzJ4b0tDZ1QyTmo0d1ZLcWVLNnVycExBUnpiN3ZBMkFFdEVwTXd3akZWY2o0S0llaE1MQThVcUpTSlRnY1JmZTJIRWlCSEgrUDMrUzVWU3hjRmc4QUxETVBxMk8veUppQ3oyK1h4bEZSVVY2OUU2a1pHSXFOZXhNRkJNeXMvUFA5Znp2Rk1BL0c4Z0VIaFBkNTd1bHBPVGM2TGY3NzhjUURHQWN3QkVOMG53UkdTZFlSaGxBQlk3anZPSnRwQkVSTzJ3TUZCTThqd3ZPdG54T1FDZTVqamR3cktzTXlJVEZvc0I1T1BiU1lzdEFONVJTcFdGUXFFbEd6WnMySGJ3VnlFaTBvT0ZnV0tPYmRzWkluSWxBREVNSTU1UFJ5amJ0a2Q1bmxla2xDb0djSHE3UlpRYUFMd0pvS3lscFdYNXhvMGJkMmxMU1VUVUNTd01GSE1pUDRFUEVKRjFydXZHMVpCOFpOK0xRcy96aWdCY0xpSW50THVDY1FlQVpTSlNscDZlL3ZiYXRXc2I5U1VsSXVvYUZnYlN6cmJ0RE1keDlyVzdLN296WlZ5TUx1VGs1UFQxK1h3WFJVNDNYQ0lpeDdRNy9JV0lMUEg1ZkdYRGhnMWJYVnBhR3RZV2xJam9DTEF3a0hZaXN0MnlyRklSZVNZY0RtOEdjQjZBWnIvZnYwaDN0b094Ylh0UVpFT25JZ0NCZWNvZUFBQUgxVWxFUVZUbkErZ1RPU1FBUGxKS0xRWlE1amlPRzMxT1JVVkY3d2NsSXVvbUxBd1VDL29EK0JlbDFMLzQvZjVkQUh3aTh0NjZkZXUrMFIyc1BkTTBUekVNbzhqenZDSVJHWXR2Ly85NEFENVFTcFdKeUdMWGRXczB4aVFpNmhFc0RCUnJqZ0VBcGRSNWxtVjlxSlI2eHVmenZhaXJQTmkyUFFLdCt6VVVBVEFqQzBrQlFCREFPd0RLZkQ3ZjB2WHIxMi9Ya1krSXFMZXdNRkFzR3kwaW8wT2gwTzh0eXpKZDEvMTdMN3lua1orZlh4Q1p0RmdrSXNQYkhhc0g4THFJbEtXbXBxNG9MeSt2NjRVOFJFUXhnWVdCWXA2SXpBc0VBajFXRnJLenMxTlRVMVBISzZXS0FFejBQRzlJdS9ldUJmQ2F6K2NyMjcxNzk3czFOVFhCbnNwQlJCVExXQmdvMXIwZUNBUm1kdmVMamhrenBuOWpZK01FdEU1YW5BQmdRTHZEbjBVbkxicXUrd0VTWk9Fb0lxSWp3Y0pBc2V5enRMUzBLZmpPTit5Y25KekJWVlZWWDNYMXhVYVBIcDNaMHRJeVVVU0tHaHNieHdOSWl4d1NwVlFsZ09pa3hhb2pqMDVFbEZoWUdDaFdOWXJJRld2WHJ0M1o3ajVsV2RiMUFQNlFrNVB6dzg2VUJ0dTJUMFZrMG1KTFMwc0JBRjlrMG1JWXdQc0F5anpQVzF4Wldmay9QZkFaaUlnU0Jnc0R4YXFiQW9IQWh1aHZSb3dZY1V4S1NzcC9BaWdCZ0pTVWxJa0EvbktnSitibDVlVXBwWW9qQ3ltTndMZDdOalFoTW1rUndHdUJRT0RybnYwSVJFU0pnNFdCWXRFZlhkZDlQdm9iMHpUUE5RempPUkU1TVhxZjUzbkZpQlNHa3BJU1gwMU56WmpJZmcxRkFJYTJlNjNkSXJJQ1FGbHpjL01ibXpadDJ0czdINEdJS0xHd01GQ3NXYTJVdWd0bzNaZkI4N3dIbEZMM2lJaHEvNkRJT2cxWEFiaHc4K2JObHltbGptdDMrRXVsMUZJQVpRRGVjMTIzcGZmaUV4RWxKaFlHaWlYYmZUN2ZWZXZYcjIvSnk4czdUVVFXS3FYeUQvTFlWQUF2Um4ramxLb1drZWlWRGVWb1hhS1ppSWk2Q1F0REQvam1tMi93K09PUFkvWHExZGk1Y3ljR0RoeUk4ODQ3RHovLytjL1JyMTgvM2ZHK1orUEdqYmpoaGh1d2V2VnFaR1JrYU1zaElsZXNYNysrMWpUTmFVcXBQd0xvZTZqSEs2VjJpc2lDeUpVTkgvZFNUQ0tpcEdUb0RwQm92djc2YTB5ZE9oVjFkWFg0ODUvL2pOV3JWK094eHg3RDFxMWJjZE5OTjZHeGtUc2FIOFJqNmVucG4xcVdWYXFVK2dzNktBc0FJQ0lwZFhWMUN3S0JBTXNDRVZFUFkySG9aZ3NXTE1Dd1ljUHd1OS85RHFlY2NncFNVbEtRbFpXRitmUG5ReW1GSjU5OFVuZkVXUFM2aUt3TUJvUGZBTGl5QzgvclAyREFnSEU5RllxSWlMN0Z3dENObXBxYThONTc3K0c2NjY1RDVGci9Ob1pob0xpNEdHKzk5UmFBMXRNQXRtMWozNzU5YlkrSjN0ZmMzQXdBYUc1dXhyeDU4ekJ1M0RpTUhUc1c5OTU3TC9idTNkc3R6eitRcXFvcVhIdnR0VGp6ekROUlVsS0NqUnMzZHM4ZlRNYytVVXFWSHVaemk3czFDUkVSSFJBTFF6ZmF1blVyUXFFUWZ2akRIeDd3K0xCaHcvRGxsMS9DOHpxMzB2RHMyYlB4eVNlZllOR2lSVmkyYkJsMjdkcUZCUXNXZERwUFY1Ly8wa3N2NFE5LytBUGVldXN0L09BSFA4RHMyYk03L1Y1SFFpazFBTURUQVA0SjREMFJlUUhBSWdDbEFGNEJVS2FVV2dMZ3RjZ2xrbStJeU5zQTNsVks5ZStWa0VSRVNZNlRIcnRST0J3R2dPK05Ma1JGN3ovWThmWjI3ZHFGRlN0V1lPSENoY2pNekFRQVRKa3lCZE9uVDhlTUdUTjY1UG0zMzM0N0JnOGVEQUNZUEhreWJyMzFWbmllQjhQbzJWN3BPTTZOUGZvR1JFUjB4RmdZdXRHSko1NEl3ekJRVTFPRC9QenZYdzM0K2VlZlkralFvWjBxRE51M2I0ZUlZUExreWQ4NzF0TFM4YklDSFQwL0pTWGxlL2NmZDl5M1N4bjA3ZHNYSW9KUUtJVFUxTlFPMzQrSWlCSWJDME0zNnR1M0w4NDk5MXdzWExqd2U0VWhIQTdqbFZkZXdZVVhYZ2dBYmQrRW01cWEyaTVsYkQrL1lPREFnUUNBNWN1WFk4aVFJZml1STMwK0VSRlJWM0FPUXplNzY2Njc4UEhISCtPQkJ4N0F0bTNiRUFxRjhJOS8vQU8vL3ZXdm9aVENsQ2xUQUFCRGh3NUZSa1lHbGkxYkJnQUlCb040OXRsbjIxNG5Nek1UbG1WaC92ejVxSzJ0UlRnY1JuVjFOZGF0VzljdHp5Y2lJdW9LRm9adWxwbVppYWVmZmhxZTUrRzY2NjdENk5HajhiT2YvUXlublhZYW5uamlDYVNucHdNQTB0TFNNR2ZPSEx6ODhzdVlPSEVpYnJubEZweDExbG43dmRiY3VYTmhHQVltVFpxRU1XUEdZT2JNbVJDUmJubCtiVzB0aW91TE96MEJrNGlJa2x2SEo5TVRpR1ZaQWdDTzQvVGFlMVpXVnVMT08rL0UrUEhqY2YzMTEyUHc0TUVRa1FQT0lVZzJ0bTBEQUZ6WFRhcC9oMFJFOFlnakREMHNMeThQQ3hjdVJHTmpJNlpNbVlJeFk4YWdxcXBLZHl3aUlxSXU0YVRIWGpCNDhHRDg5cmUvMVIyRGlJam9zSEdFZ1lpSWlEckV3a0JFUkVRZFltRWdJaUtpRHJFd0VCRVJVWWRZR0lpSWlLaERMQXhFUkVUVUlSWUdJaUlpNmhBTEF4RVJFWFdJaFlHSWlJZzZ4TUpBUkVSRUhXSmhJQ0lpb2c2eE1CQVJFVkdIV0JpSWlJaW9ReXdNUkVSRTFDRVdCaUlpSXVvUUN3TVJFUkYxaUlXQmlJaUlPc1RDUUVSRVJCMWlZU0FpSXFJT3NUQVFFUkZSaDFnWWlJaUlxRU1zREVSRVJOUWhGZ1lpSWlMcUVBc0RFUkVSZFlpRmdZaUlpRHJFd2tCRVJFUWQ4dXNPb0lOdDI3b2pFQkVSeFpXa0dtRVFrWlc2TTlEK1JHU2Q3Z3hFUkVSRVJFUkVSRVJFUkVSRVJFUkVSRVJFUkVSRVJFUkVSRVJFUkVSRVJFUkVSRVJFUkVSRVJFUkVSRVJFUkVSRVJFUkVSRVJFUkVSRVJFUkVSRVJFUkVSRVJFUkVSRVJFUkVSRVJFUkVSRVJFUkVSRVJFUkVSRVJFUkVSRVJFUkVSRVJFUkVSRVJFUkVSRVJFUkVSRVJFUkVSRVJFUkVSRVJFUkVSRVJFUkhSUS94LzRUMGhuNVpSYjJBQUFBQUJKUlU1RXJrSmdnZz09IiwKICAgIlR5cGUiIDogImZsb3ciLAogICAiVmVyc2lvbiIgOiAiMjA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4232</Words>
  <Application>WPS 演示</Application>
  <PresentationFormat>宽屏</PresentationFormat>
  <Paragraphs>332</Paragraphs>
  <Slides>29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Buxton Sketch</vt:lpstr>
      <vt:lpstr>24 LED</vt:lpstr>
      <vt:lpstr>Segoe Print</vt:lpstr>
      <vt:lpstr>Arial Unicode MS</vt:lpstr>
      <vt:lpstr>Arial Black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点与线</dc:title>
  <dc:creator>X250</dc:creator>
  <cp:lastModifiedBy>冷月无声</cp:lastModifiedBy>
  <cp:revision>250</cp:revision>
  <dcterms:created xsi:type="dcterms:W3CDTF">2016-01-18T12:33:00Z</dcterms:created>
  <dcterms:modified xsi:type="dcterms:W3CDTF">2021-01-15T03:32:36Z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