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4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5" r:id="rId10"/>
    <p:sldId id="302" r:id="rId11"/>
    <p:sldId id="303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6D96"/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426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431C7C4D-535F-4A97-B1E6-AC2FD2AE348D}" type="datetimeFigureOut">
              <a:rPr lang="en-CA"/>
              <a:pPr>
                <a:defRPr/>
              </a:pPr>
              <a:t>2017-10-23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93FFA21-31B5-4FFD-9746-00D998148437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75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658679B-41A5-4A58-AE05-FC547D170DB2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3F66CA3E-EE29-4C13-9754-438887FF12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4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B8C94E2-7552-4524-BC62-D2C01CA00A70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064CDF9-6935-4C88-B7CC-BFBBCB64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048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E79324-E5E6-4E5F-AF03-27F7486FBE8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B3F17222-80A2-4274-AD17-EC66384CE8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37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B5CD584-F7EE-4FAD-B40B-6FCD0F553EC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89E02DCB-BD1B-45E6-B583-1B5EA2C81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487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01E31ED-9C5C-4774-B533-99CB029C011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97ACF1F6-5EFA-4435-8A64-5D85DC05B2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42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173129B-C438-4EB0-BAA7-6A32D1C7F09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7E747CA9-015E-49B0-B942-CF9D2185EF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5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FE0A53D-8F2D-4FF6-9900-EF01FD57A9C3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F69FD63A-B654-410A-800A-1B312B5B53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134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5045D1A-EF40-4784-AC02-FCBB02971BD6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02DC5A44-CC5F-4C00-8604-366E8F9F32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845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3C5501-1687-44B0-B33D-133B8CCCEEB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5981DDE-FD08-4195-86D5-70C22F1A6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22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1F5ED90-1DB9-4BCC-85EB-D2F810581357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70661BF-0DCA-475C-A12F-12B91A4DB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3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BA1021-A92A-4D9A-92C0-E535A0128675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E32BC7CB-532B-4D91-8788-26419D56F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1E72D9D-4B47-4877-AC88-76B8F45341B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5A48F5C9-B04E-4E16-9FAE-32062452C8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0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A4DF525-A059-4475-A507-70F11EE9D9C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1A40D8F0-AA8D-4619-8401-414639D75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77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706DACB-442D-4FAD-B40E-570FAE35F9C8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48681623-BC73-4166-8B39-C3FC2F9764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65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82F4DC38-EF08-401D-BF33-D66369810F7D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D06331A3-F35C-4C98-988D-7FEEFBC54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5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25619E6-C6E3-4F19-9266-6027E8677BC1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CF87887A-D106-4F88-9CA0-542DD4DC9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79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C398DF7-85D8-4363-9D83-F560EC793009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fld id="{A3C8BAB5-BFAC-4FC4-9B76-27D3D6AC1F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90029AC8-3CD7-4057-98A0-50B332D40E0B}" type="datetimeFigureOut">
              <a:rPr lang="en-US"/>
              <a:pPr>
                <a:defRPr/>
              </a:pPr>
              <a:t>10/23/2017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457200">
              <a:defRPr sz="900">
                <a:latin typeface="Corbel" panose="020B0503020204020204" pitchFamily="34" charset="0"/>
              </a:defRPr>
            </a:lvl1pPr>
          </a:lstStyle>
          <a:p>
            <a:fld id="{1A57BD9B-0ABC-4545-9391-8EC74CDB416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11268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Tom Carruthers  &amp;  Adrian </a:t>
            </a:r>
            <a:r>
              <a:rPr lang="en-CA" altLang="en-US" sz="1900" dirty="0" err="1">
                <a:solidFill>
                  <a:srgbClr val="126D96"/>
                </a:solidFill>
              </a:rPr>
              <a:t>Hordyk</a:t>
            </a:r>
            <a:r>
              <a:rPr lang="en-CA" altLang="en-US" sz="1900" dirty="0">
                <a:solidFill>
                  <a:srgbClr val="126D96"/>
                </a:solidFill>
              </a:rPr>
              <a:t>     </a:t>
            </a:r>
            <a:r>
              <a:rPr lang="en-CA" altLang="en-US" sz="1900" dirty="0"/>
              <a:t>.</a:t>
            </a:r>
          </a:p>
          <a:p>
            <a:pPr algn="r"/>
            <a:r>
              <a:rPr lang="en-CA" altLang="en-US" sz="1900" dirty="0">
                <a:solidFill>
                  <a:srgbClr val="126D96"/>
                </a:solidFill>
              </a:rPr>
              <a:t> </a:t>
            </a:r>
          </a:p>
        </p:txBody>
      </p:sp>
      <p:sp>
        <p:nvSpPr>
          <p:cNvPr id="11271" name="Subtitle 2"/>
          <p:cNvSpPr txBox="1">
            <a:spLocks/>
          </p:cNvSpPr>
          <p:nvPr/>
        </p:nvSpPr>
        <p:spPr bwMode="auto">
          <a:xfrm>
            <a:off x="1935162" y="3259932"/>
            <a:ext cx="5517157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dirty="0">
                <a:solidFill>
                  <a:srgbClr val="00B050"/>
                </a:solidFill>
              </a:rPr>
              <a:t>Modifying operating models</a:t>
            </a:r>
          </a:p>
        </p:txBody>
      </p:sp>
      <p:sp>
        <p:nvSpPr>
          <p:cNvPr id="11273" name="Subtitle 2"/>
          <p:cNvSpPr txBox="1">
            <a:spLocks/>
          </p:cNvSpPr>
          <p:nvPr/>
        </p:nvSpPr>
        <p:spPr bwMode="auto">
          <a:xfrm>
            <a:off x="1935163" y="3657600"/>
            <a:ext cx="341269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 defTabSz="914400"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</a:t>
            </a:r>
            <a:r>
              <a:rPr lang="en-US" altLang="en-US" sz="1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en-US" sz="1800" dirty="0">
                <a:solidFill>
                  <a:srgbClr val="00B050"/>
                </a:solidFill>
              </a:rPr>
              <a:t>2c,  Nov 1</a:t>
            </a:r>
            <a:r>
              <a:rPr lang="en-US" altLang="en-US" sz="1800" baseline="30000" dirty="0">
                <a:solidFill>
                  <a:srgbClr val="00B050"/>
                </a:solidFill>
              </a:rPr>
              <a:t>st</a:t>
            </a:r>
            <a:r>
              <a:rPr lang="en-US" altLang="en-US" sz="1800" dirty="0">
                <a:solidFill>
                  <a:srgbClr val="00B050"/>
                </a:solidFill>
              </a:rPr>
              <a:t> 2017</a:t>
            </a:r>
          </a:p>
        </p:txBody>
      </p:sp>
      <p:sp>
        <p:nvSpPr>
          <p:cNvPr id="11274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 dirty="0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5DC03F-AEEF-4777-8132-3DBBB17CD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763" y="4171016"/>
            <a:ext cx="1057419" cy="7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3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47651"/>
          </a:xfrm>
        </p:spPr>
        <p:txBody>
          <a:bodyPr/>
          <a:lstStyle/>
          <a:p>
            <a:r>
              <a:rPr lang="en-CA" dirty="0"/>
              <a:t>Getting help with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19" y="155679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Cheat sheets for objects:    </a:t>
            </a:r>
            <a:r>
              <a:rPr lang="en-CA" dirty="0">
                <a:solidFill>
                  <a:srgbClr val="27AFE5"/>
                </a:solidFill>
              </a:rPr>
              <a:t>/Help/Cheat sheets/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User manual:                            </a:t>
            </a:r>
            <a:r>
              <a:rPr lang="en-CA" dirty="0">
                <a:solidFill>
                  <a:srgbClr val="27AFE5"/>
                </a:solidFill>
              </a:rPr>
              <a:t>/Help/DLMtool 5 User Guide.pdf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CA" dirty="0">
                <a:solidFill>
                  <a:srgbClr val="0070C0"/>
                </a:solidFill>
              </a:rPr>
              <a:t>DLMtool manuscript</a:t>
            </a:r>
            <a:r>
              <a:rPr lang="en-CA" dirty="0">
                <a:solidFill>
                  <a:srgbClr val="27AFE5"/>
                </a:solidFill>
              </a:rPr>
              <a:t>		/Help/DLMtool Manuscript.docx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>
                <a:solidFill>
                  <a:srgbClr val="0070C0"/>
                </a:solidFill>
              </a:rPr>
              <a:t>R package help: </a:t>
            </a:r>
            <a:r>
              <a:rPr lang="en-CA" dirty="0">
                <a:solidFill>
                  <a:srgbClr val="27AFE5"/>
                </a:solidFill>
              </a:rPr>
              <a:t>			</a:t>
            </a:r>
            <a:r>
              <a:rPr lang="en-CA" dirty="0" err="1">
                <a:solidFill>
                  <a:srgbClr val="00B050"/>
                </a:solidFill>
              </a:rPr>
              <a:t>class?Stock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class?Fleet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class?Obs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class?Imp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>
                <a:solidFill>
                  <a:srgbClr val="00B050"/>
                </a:solidFill>
              </a:rPr>
              <a:t>					</a:t>
            </a:r>
            <a:r>
              <a:rPr lang="en-CA" dirty="0" err="1">
                <a:solidFill>
                  <a:srgbClr val="00B050"/>
                </a:solidFill>
              </a:rPr>
              <a:t>class?OM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CA" dirty="0"/>
              <a:t>Online help:</a:t>
            </a:r>
            <a:r>
              <a:rPr lang="en-CA" dirty="0">
                <a:solidFill>
                  <a:srgbClr val="27AFE5"/>
                </a:solidFill>
              </a:rPr>
              <a:t>   https://dlmtool.github.io/DLMtool/index.html</a:t>
            </a:r>
            <a:endParaRPr lang="en-CA" dirty="0">
              <a:solidFill>
                <a:srgbClr val="00B050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357881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40768"/>
            <a:ext cx="7886700" cy="1325563"/>
          </a:xfrm>
        </p:spPr>
        <p:txBody>
          <a:bodyPr/>
          <a:lstStyle/>
          <a:p>
            <a:r>
              <a:rPr lang="en-CA" dirty="0"/>
              <a:t>Handy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3212975"/>
            <a:ext cx="7675562" cy="2963987"/>
          </a:xfrm>
        </p:spPr>
        <p:txBody>
          <a:bodyPr/>
          <a:lstStyle/>
          <a:p>
            <a:pPr marL="0" indent="0">
              <a:buNone/>
            </a:pPr>
            <a:r>
              <a:rPr lang="en-CA" dirty="0" err="1">
                <a:solidFill>
                  <a:srgbClr val="0070C0"/>
                </a:solidFill>
              </a:rPr>
              <a:t>slotNames</a:t>
            </a:r>
            <a:r>
              <a:rPr lang="en-CA" dirty="0">
                <a:solidFill>
                  <a:srgbClr val="0070C0"/>
                </a:solidFill>
              </a:rPr>
              <a:t>()                    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(Albacore)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(‘Stock’)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				         </a:t>
            </a:r>
            <a:r>
              <a:rPr lang="en-CA" dirty="0" err="1">
                <a:solidFill>
                  <a:srgbClr val="00B050"/>
                </a:solidFill>
              </a:rPr>
              <a:t>slotNames</a:t>
            </a:r>
            <a:r>
              <a:rPr lang="en-CA" dirty="0">
                <a:solidFill>
                  <a:srgbClr val="00B050"/>
                </a:solidFill>
              </a:rPr>
              <a:t>(‘Imp’)</a:t>
            </a:r>
          </a:p>
          <a:p>
            <a:pPr marL="0" indent="0">
              <a:buNone/>
            </a:pPr>
            <a:endParaRPr lang="en-CA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CA" dirty="0">
                <a:solidFill>
                  <a:srgbClr val="0070C0"/>
                </a:solidFill>
              </a:rPr>
              <a:t>XL2OM()	</a:t>
            </a:r>
            <a:r>
              <a:rPr lang="en-CA" dirty="0">
                <a:solidFill>
                  <a:srgbClr val="00B050"/>
                </a:solidFill>
              </a:rPr>
              <a:t>		         XL2OM(‘C:/example OM.xlsx’)</a:t>
            </a:r>
          </a:p>
        </p:txBody>
      </p:sp>
    </p:spTree>
    <p:extLst>
      <p:ext uri="{BB962C8B-B14F-4D97-AF65-F5344CB8AC3E}">
        <p14:creationId xmlns:p14="http://schemas.microsoft.com/office/powerpoint/2010/main" val="25158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39750" y="765175"/>
            <a:ext cx="7886700" cy="576263"/>
          </a:xfrm>
        </p:spPr>
        <p:txBody>
          <a:bodyPr/>
          <a:lstStyle/>
          <a:p>
            <a:pPr eaLnBrk="1" hangingPunct="1"/>
            <a:r>
              <a:rPr lang="en-CA" altLang="en-US" dirty="0">
                <a:solidFill>
                  <a:srgbClr val="27AFE5"/>
                </a:solidFill>
              </a:rPr>
              <a:t>Agenda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27584" y="1916832"/>
            <a:ext cx="7675562" cy="3570288"/>
          </a:xfrm>
        </p:spPr>
        <p:txBody>
          <a:bodyPr/>
          <a:lstStyle/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CSV file conventions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Stock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Fleet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Observation objects</a:t>
            </a:r>
          </a:p>
          <a:p>
            <a:pPr marL="514350" indent="-514350" eaLnBrk="1" hangingPunct="1">
              <a:spcBef>
                <a:spcPts val="1800"/>
              </a:spcBef>
              <a:buFont typeface="Corbel" panose="020B0503020204020204" pitchFamily="34" charset="0"/>
              <a:buAutoNum type="arabicPeriod"/>
            </a:pPr>
            <a:r>
              <a:rPr lang="en-CA" altLang="en-US" sz="2800" dirty="0"/>
              <a:t>Implementation error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51559" y="810420"/>
            <a:ext cx="7675562" cy="11445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dirty="0">
                <a:solidFill>
                  <a:srgbClr val="0070C0"/>
                </a:solidFill>
              </a:rPr>
              <a:t>Recall the MSE diagram showing the various </a:t>
            </a:r>
            <a:r>
              <a:rPr lang="en-CA" altLang="en-US" b="1" dirty="0">
                <a:solidFill>
                  <a:srgbClr val="FF0000"/>
                </a:solidFill>
              </a:rPr>
              <a:t>object classes</a:t>
            </a:r>
            <a:r>
              <a:rPr lang="en-CA" altLang="en-US" dirty="0">
                <a:solidFill>
                  <a:srgbClr val="FF0000"/>
                </a:solidFill>
              </a:rPr>
              <a:t> </a:t>
            </a:r>
            <a:r>
              <a:rPr lang="en-CA" altLang="en-US" dirty="0">
                <a:solidFill>
                  <a:srgbClr val="0070C0"/>
                </a:solidFill>
              </a:rPr>
              <a:t>that DLMtool uses to run an MSE </a:t>
            </a:r>
            <a:endParaRPr lang="en-CA" altLang="en-US" dirty="0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970335" y="1955007"/>
            <a:ext cx="2592387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System dynamics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6" name="Rectangle 5"/>
          <p:cNvSpPr/>
          <p:nvPr/>
        </p:nvSpPr>
        <p:spPr>
          <a:xfrm>
            <a:off x="5220072" y="1955007"/>
            <a:ext cx="2695575" cy="1604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Observation model</a:t>
            </a:r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b="1" dirty="0"/>
          </a:p>
          <a:p>
            <a:pPr algn="ctr">
              <a:defRPr/>
            </a:pPr>
            <a:endParaRPr lang="en-CA" sz="1400" dirty="0"/>
          </a:p>
        </p:txBody>
      </p:sp>
      <p:sp>
        <p:nvSpPr>
          <p:cNvPr id="8" name="Rectangle 7"/>
          <p:cNvSpPr/>
          <p:nvPr/>
        </p:nvSpPr>
        <p:spPr>
          <a:xfrm>
            <a:off x="5220072" y="4258469"/>
            <a:ext cx="2695575" cy="13684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Management procedure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</p:txBody>
      </p:sp>
      <p:sp>
        <p:nvSpPr>
          <p:cNvPr id="9" name="Rectangle 8"/>
          <p:cNvSpPr/>
          <p:nvPr/>
        </p:nvSpPr>
        <p:spPr>
          <a:xfrm>
            <a:off x="970335" y="4258469"/>
            <a:ext cx="2592387" cy="13684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Implementation model</a:t>
            </a:r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endParaRPr lang="en-CA" b="1" dirty="0"/>
          </a:p>
          <a:p>
            <a:pPr algn="ctr">
              <a:defRPr/>
            </a:pPr>
            <a:r>
              <a:rPr lang="en-CA" b="1" dirty="0"/>
              <a:t> </a:t>
            </a: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3562722" y="2755107"/>
            <a:ext cx="1657350" cy="3175"/>
          </a:xfrm>
          <a:prstGeom prst="straightConnector1">
            <a:avLst/>
          </a:prstGeom>
          <a:ln w="57150">
            <a:solidFill>
              <a:schemeClr val="bg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6567860" y="3559969"/>
            <a:ext cx="0" cy="6985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  <a:endCxn id="9" idx="3"/>
          </p:cNvCxnSpPr>
          <p:nvPr/>
        </p:nvCxnSpPr>
        <p:spPr>
          <a:xfrm flipH="1" flipV="1">
            <a:off x="3562722" y="4942682"/>
            <a:ext cx="1657350" cy="0"/>
          </a:xfrm>
          <a:prstGeom prst="straightConnector1">
            <a:avLst/>
          </a:prstGeom>
          <a:ln w="57150">
            <a:solidFill>
              <a:srgbClr val="27AF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0"/>
            <a:endCxn id="5" idx="2"/>
          </p:cNvCxnSpPr>
          <p:nvPr/>
        </p:nvCxnSpPr>
        <p:spPr>
          <a:xfrm flipV="1">
            <a:off x="2267322" y="3555207"/>
            <a:ext cx="0" cy="70326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75160" y="2531269"/>
            <a:ext cx="15843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Fleet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489447" y="3050382"/>
            <a:ext cx="1584325" cy="360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Stock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651872" y="2680494"/>
            <a:ext cx="1800225" cy="36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 err="1"/>
              <a:t>Obs</a:t>
            </a:r>
            <a:endParaRPr lang="en-CA" dirty="0"/>
          </a:p>
        </p:txBody>
      </p:sp>
      <p:sp>
        <p:nvSpPr>
          <p:cNvPr id="59" name="Rectangle 58"/>
          <p:cNvSpPr/>
          <p:nvPr/>
        </p:nvSpPr>
        <p:spPr>
          <a:xfrm>
            <a:off x="5591547" y="4750594"/>
            <a:ext cx="1944688" cy="6556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b="1" dirty="0"/>
              <a:t> Output </a:t>
            </a:r>
          </a:p>
          <a:p>
            <a:pPr algn="ctr">
              <a:defRPr/>
            </a:pPr>
            <a:r>
              <a:rPr lang="en-CA" b="1" dirty="0"/>
              <a:t>Input</a:t>
            </a:r>
            <a:endParaRPr lang="en-CA" dirty="0"/>
          </a:p>
        </p:txBody>
      </p:sp>
      <p:sp>
        <p:nvSpPr>
          <p:cNvPr id="62" name="Rectangle 61"/>
          <p:cNvSpPr/>
          <p:nvPr/>
        </p:nvSpPr>
        <p:spPr>
          <a:xfrm>
            <a:off x="1367210" y="4899819"/>
            <a:ext cx="1800225" cy="3587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dirty="0"/>
              <a:t>Imp</a:t>
            </a:r>
          </a:p>
        </p:txBody>
      </p:sp>
    </p:spTree>
    <p:extLst>
      <p:ext uri="{BB962C8B-B14F-4D97-AF65-F5344CB8AC3E}">
        <p14:creationId xmlns:p14="http://schemas.microsoft.com/office/powerpoint/2010/main" val="5071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8"/>
            <a:ext cx="4872751" cy="2629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1600" y="2060848"/>
            <a:ext cx="1296144" cy="72008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779912" y="2132856"/>
            <a:ext cx="1368152" cy="432048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935596" y="3645024"/>
            <a:ext cx="1368152" cy="360040"/>
          </a:xfrm>
          <a:prstGeom prst="rect">
            <a:avLst/>
          </a:prstGeom>
          <a:noFill/>
          <a:ln w="444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28650" y="5047350"/>
            <a:ext cx="42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You can see what these look like by typing the name of one into </a:t>
            </a:r>
          </a:p>
          <a:p>
            <a:r>
              <a:rPr lang="en-CA" sz="2400" dirty="0">
                <a:solidFill>
                  <a:srgbClr val="0070C0"/>
                </a:solidFill>
              </a:rPr>
              <a:t>R…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527477"/>
            <a:ext cx="702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chemeClr val="bg1"/>
                </a:solidFill>
              </a:rPr>
              <a:t>Four of these items are the objects we used to build an operating model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9483" y="1325470"/>
            <a:ext cx="296754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FF0000"/>
                </a:solidFill>
              </a:rPr>
              <a:t>Fleet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>
                <a:solidFill>
                  <a:srgbClr val="FF0000"/>
                </a:solidFill>
              </a:rPr>
              <a:t>Stock</a:t>
            </a:r>
            <a:r>
              <a:rPr lang="en-CA" altLang="en-US" sz="2400" dirty="0">
                <a:solidFill>
                  <a:srgbClr val="0070C0"/>
                </a:solidFill>
              </a:rPr>
              <a:t>, </a:t>
            </a:r>
            <a:r>
              <a:rPr lang="en-CA" altLang="en-US" sz="2400" dirty="0" err="1">
                <a:solidFill>
                  <a:srgbClr val="FF0000"/>
                </a:solidFill>
              </a:rPr>
              <a:t>Obs</a:t>
            </a:r>
            <a:r>
              <a:rPr lang="en-CA" altLang="en-US" sz="2400" dirty="0">
                <a:solidFill>
                  <a:srgbClr val="0070C0"/>
                </a:solidFill>
              </a:rPr>
              <a:t> and </a:t>
            </a:r>
            <a:r>
              <a:rPr lang="en-CA" altLang="en-US" sz="2400" dirty="0">
                <a:solidFill>
                  <a:srgbClr val="FF0000"/>
                </a:solidFill>
              </a:rPr>
              <a:t>Imp</a:t>
            </a:r>
            <a:r>
              <a:rPr lang="en-CA" altLang="en-US" sz="2400" dirty="0">
                <a:solidFill>
                  <a:srgbClr val="0070C0"/>
                </a:solidFill>
              </a:rPr>
              <a:t> Objects all contain ‘slots’ that 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define the various aspects of the operating model 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CA" altLang="en-US" sz="2400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CA" altLang="en-US" sz="2400" dirty="0">
                <a:solidFill>
                  <a:srgbClr val="0070C0"/>
                </a:solidFill>
              </a:rPr>
              <a:t>These objects and their slots are all ‘glued’ together in an operating model, allowing for customizability. </a:t>
            </a:r>
          </a:p>
        </p:txBody>
      </p:sp>
    </p:spTree>
    <p:extLst>
      <p:ext uri="{BB962C8B-B14F-4D97-AF65-F5344CB8AC3E}">
        <p14:creationId xmlns:p14="http://schemas.microsoft.com/office/powerpoint/2010/main" val="3517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441383-B28E-4294-9270-C9A6E2EF3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93" y="1031261"/>
            <a:ext cx="2596896" cy="560382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1986" y="259527"/>
            <a:ext cx="6484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Here is what these objects look like in R: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43608" y="6397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23205" y="1851877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4430" y="2996952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42428-54C3-4646-AB98-6A275448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77" y="2135391"/>
            <a:ext cx="2596896" cy="5012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FF4717C-78AE-4237-886C-A7DC200D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932" y="3366284"/>
            <a:ext cx="2295525" cy="5143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8E5416-9C29-4E31-8BA6-43D645B46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614" y="4566002"/>
            <a:ext cx="2596896" cy="45839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87816" y="421888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978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86" y="259527"/>
            <a:ext cx="6988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Alternatively each object can be specified in a CSV file: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2219325" cy="5419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348880"/>
            <a:ext cx="2143125" cy="2752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824" y="3364496"/>
            <a:ext cx="2124075" cy="6067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115" y="4509120"/>
            <a:ext cx="2162175" cy="2009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3608" y="810310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Stock object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5856" y="1968369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Fleet object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0112" y="2988065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>
                <a:solidFill>
                  <a:srgbClr val="FF0000"/>
                </a:solidFill>
              </a:rPr>
              <a:t>Obs</a:t>
            </a:r>
            <a:r>
              <a:rPr lang="en-CA" dirty="0">
                <a:solidFill>
                  <a:srgbClr val="FF0000"/>
                </a:solidFill>
              </a:rPr>
              <a:t>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40352" y="4139788"/>
            <a:ext cx="1656184" cy="369332"/>
          </a:xfrm>
          <a:prstGeom prst="rect">
            <a:avLst/>
          </a:prstGeom>
          <a:solidFill>
            <a:schemeClr val="tx1">
              <a:alpha val="8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Imp object</a:t>
            </a:r>
          </a:p>
        </p:txBody>
      </p:sp>
    </p:spTree>
    <p:extLst>
      <p:ext uri="{BB962C8B-B14F-4D97-AF65-F5344CB8AC3E}">
        <p14:creationId xmlns:p14="http://schemas.microsoft.com/office/powerpoint/2010/main" val="22091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7886700" cy="831627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CSV files can be handy and are easy to import into DLMtool: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5576" y="1412776"/>
            <a:ext cx="6972300" cy="4752528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Albacore = new(‘Stock’, ’C:/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/Albacore.csv’)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Longline = new(‘Fleet’,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/Longline.csv’)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 = new(‘</a:t>
            </a:r>
            <a:r>
              <a:rPr lang="en-CA" altLang="en-US" sz="2200" dirty="0" err="1">
                <a:solidFill>
                  <a:srgbClr val="00B050"/>
                </a:solidFill>
              </a:rPr>
              <a:t>Obs</a:t>
            </a:r>
            <a:r>
              <a:rPr lang="en-CA" altLang="en-US" sz="2200" dirty="0">
                <a:solidFill>
                  <a:srgbClr val="00B050"/>
                </a:solidFill>
              </a:rPr>
              <a:t>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/ICCATobs.csv’)</a:t>
            </a:r>
          </a:p>
          <a:p>
            <a:pPr marL="0" indent="0" eaLnBrk="1" hangingPunct="1">
              <a:spcBef>
                <a:spcPts val="1200"/>
              </a:spcBef>
              <a:spcAft>
                <a:spcPts val="600"/>
              </a:spcAft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Overages = new(‘Imp’, ‘C:/</a:t>
            </a:r>
            <a:r>
              <a:rPr lang="en-CA" altLang="en-US" sz="2200" dirty="0" err="1">
                <a:solidFill>
                  <a:srgbClr val="00B050"/>
                </a:solidFill>
              </a:rPr>
              <a:t>mydata</a:t>
            </a:r>
            <a:r>
              <a:rPr lang="en-CA" altLang="en-US" sz="2200" dirty="0">
                <a:solidFill>
                  <a:srgbClr val="00B050"/>
                </a:solidFill>
              </a:rPr>
              <a:t>/Overages.csv’)</a:t>
            </a: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CA" altLang="en-US" sz="2200" dirty="0">
              <a:solidFill>
                <a:srgbClr val="00B050"/>
              </a:solidFill>
            </a:endParaRP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 err="1">
                <a:solidFill>
                  <a:srgbClr val="00B050"/>
                </a:solidFill>
              </a:rPr>
              <a:t>myOM</a:t>
            </a:r>
            <a:r>
              <a:rPr lang="en-CA" altLang="en-US" sz="2200" dirty="0">
                <a:solidFill>
                  <a:srgbClr val="00B050"/>
                </a:solidFill>
              </a:rPr>
              <a:t> = new(‘OM’, Albacore,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Longline,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</a:t>
            </a:r>
            <a:r>
              <a:rPr lang="en-CA" altLang="en-US" sz="2200" dirty="0" err="1">
                <a:solidFill>
                  <a:srgbClr val="00B050"/>
                </a:solidFill>
              </a:rPr>
              <a:t>ICCATobs</a:t>
            </a:r>
            <a:r>
              <a:rPr lang="en-CA" altLang="en-US" sz="2200" dirty="0">
                <a:solidFill>
                  <a:srgbClr val="00B050"/>
                </a:solidFill>
              </a:rPr>
              <a:t>, </a:t>
            </a:r>
          </a:p>
          <a:p>
            <a:pPr marL="0" indent="0" eaLnBrk="1" hangingPunct="1"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en-CA" altLang="en-US" sz="2200" dirty="0">
                <a:solidFill>
                  <a:srgbClr val="00B050"/>
                </a:solidFill>
              </a:rPr>
              <a:t>			  Overages)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67544" y="3861048"/>
            <a:ext cx="7886700" cy="831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Once imported these objects can be combined in an Operating model:</a:t>
            </a:r>
          </a:p>
        </p:txBody>
      </p:sp>
    </p:spTree>
    <p:extLst>
      <p:ext uri="{BB962C8B-B14F-4D97-AF65-F5344CB8AC3E}">
        <p14:creationId xmlns:p14="http://schemas.microsoft.com/office/powerpoint/2010/main" val="29251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985249"/>
            <a:ext cx="7886700" cy="99586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70C0"/>
                </a:solidFill>
              </a:rPr>
              <a:t>Changing inputs is simple in the CSV: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" b="76747"/>
          <a:stretch/>
        </p:blipFill>
        <p:spPr>
          <a:xfrm>
            <a:off x="916682" y="1981115"/>
            <a:ext cx="2952328" cy="1676155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2267744" y="465313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sz="2400" dirty="0">
                <a:solidFill>
                  <a:srgbClr val="0070C0"/>
                </a:solidFill>
              </a:rPr>
              <a:t>It is also straightforward in R:</a:t>
            </a:r>
          </a:p>
          <a:p>
            <a:endParaRPr lang="en-CA" sz="2400" dirty="0">
              <a:solidFill>
                <a:srgbClr val="0070C0"/>
              </a:solidFill>
            </a:endParaRPr>
          </a:p>
          <a:p>
            <a:r>
              <a:rPr lang="en-CA" sz="2400" dirty="0">
                <a:solidFill>
                  <a:srgbClr val="00B050"/>
                </a:solidFill>
              </a:rPr>
              <a:t>    </a:t>
            </a:r>
            <a:r>
              <a:rPr lang="en-CA" sz="2400" dirty="0" err="1">
                <a:solidFill>
                  <a:srgbClr val="00B050"/>
                </a:solidFill>
              </a:rPr>
              <a:t>Albacore@M</a:t>
            </a:r>
            <a:r>
              <a:rPr lang="en-CA" sz="2400" dirty="0">
                <a:solidFill>
                  <a:srgbClr val="00B050"/>
                </a:solidFill>
              </a:rPr>
              <a:t> = c(0.3, 0.5)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b="14562"/>
          <a:stretch/>
        </p:blipFill>
        <p:spPr>
          <a:xfrm>
            <a:off x="4499992" y="2261943"/>
            <a:ext cx="2909831" cy="16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4E9A-E7A1-4C79-8AE4-7C394153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60648"/>
            <a:ext cx="7886700" cy="1047651"/>
          </a:xfrm>
        </p:spPr>
        <p:txBody>
          <a:bodyPr/>
          <a:lstStyle/>
          <a:p>
            <a:r>
              <a:rPr lang="en-CA" dirty="0"/>
              <a:t>hake = XL2OM(‘Example_Chile_hake.xlsx’)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B61B4-1A50-4D81-A256-6EE06E6A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296574"/>
            <a:ext cx="7535019" cy="528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678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348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Depth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CSV files can be handy and are easy to import into DLMtool:</vt:lpstr>
      <vt:lpstr>Changing inputs is simple in the CSV:</vt:lpstr>
      <vt:lpstr>hake = XL2OM(‘Example_Chile_hake.xlsx’)</vt:lpstr>
      <vt:lpstr>Getting help with objects</vt:lpstr>
      <vt:lpstr>Handy commands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Adrian</cp:lastModifiedBy>
  <cp:revision>56</cp:revision>
  <dcterms:created xsi:type="dcterms:W3CDTF">2017-03-29T20:35:38Z</dcterms:created>
  <dcterms:modified xsi:type="dcterms:W3CDTF">2017-10-23T17:27:19Z</dcterms:modified>
</cp:coreProperties>
</file>