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33" r:id="rId2"/>
    <p:sldId id="258" r:id="rId3"/>
    <p:sldId id="325" r:id="rId4"/>
    <p:sldId id="326" r:id="rId5"/>
    <p:sldId id="327" r:id="rId6"/>
    <p:sldId id="329" r:id="rId7"/>
    <p:sldId id="328" r:id="rId8"/>
    <p:sldId id="330" r:id="rId9"/>
    <p:sldId id="331" r:id="rId10"/>
    <p:sldId id="334" r:id="rId11"/>
    <p:sldId id="332" r:id="rId12"/>
    <p:sldId id="324" r:id="rId13"/>
    <p:sldId id="318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6D96"/>
    <a:srgbClr val="F6BB00"/>
    <a:srgbClr val="27AFE5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31C7C4D-535F-4A97-B1E6-AC2FD2AE348D}" type="datetimeFigureOut">
              <a:rPr lang="en-CA"/>
              <a:pPr>
                <a:defRPr/>
              </a:pPr>
              <a:t>2017-10-23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3FFA21-31B5-4FFD-9746-00D99814843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75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658679B-41A5-4A58-AE05-FC547D170DB2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3F66CA3E-EE29-4C13-9754-438887FF1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4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B8C94E2-7552-4524-BC62-D2C01CA00A70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064CDF9-6935-4C88-B7CC-BFBBCB648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E79324-E5E6-4E5F-AF03-27F7486FBE83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B3F17222-80A2-4274-AD17-EC66384CE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3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B5CD584-F7EE-4FAD-B40B-6FCD0F553EC9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89E02DCB-BD1B-45E6-B583-1B5EA2C81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48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01E31ED-9C5C-4774-B533-99CB029C0113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97ACF1F6-5EFA-4435-8A64-5D85DC05B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2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173129B-C438-4EB0-BAA7-6A32D1C7F091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7E747CA9-015E-49B0-B942-CF9D2185E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FE0A53D-8F2D-4FF6-9900-EF01FD57A9C3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F69FD63A-B654-410A-800A-1B312B5B5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13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5045D1A-EF40-4784-AC02-FCBB02971BD6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02DC5A44-CC5F-4C00-8604-366E8F9F3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8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3C5501-1687-44B0-B33D-133B8CCCEEBD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5981DDE-FD08-4195-86D5-70C22F1A6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2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1F5ED90-1DB9-4BCC-85EB-D2F810581357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70661BF-0DCA-475C-A12F-12B91A4DB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BA1021-A92A-4D9A-92C0-E535A0128675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32BC7CB-532B-4D91-8788-26419D56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1E72D9D-4B47-4877-AC88-76B8F45341B1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A48F5C9-B04E-4E16-9FAE-32062452C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0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A4DF525-A059-4475-A507-70F11EE9D9CB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1A40D8F0-AA8D-4619-8401-414639D75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7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706DACB-442D-4FAD-B40E-570FAE35F9C8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48681623-BC73-4166-8B39-C3FC2F976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5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2F4DC38-EF08-401D-BF33-D66369810F7D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D06331A3-F35C-4C98-988D-7FEEFBC54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5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25619E6-C6E3-4F19-9266-6027E8677BC1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CF87887A-D106-4F88-9CA0-542DD4DC9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C398DF7-85D8-4363-9D83-F560EC793009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3C8BAB5-BFAC-4FC4-9B76-27D3D6AC1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90029AC8-3CD7-4057-98A0-50B332D40E0B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900">
                <a:latin typeface="Corbel" panose="020B0503020204020204" pitchFamily="34" charset="0"/>
              </a:defRPr>
            </a:lvl1pPr>
          </a:lstStyle>
          <a:p>
            <a:fld id="{1A57BD9B-0ABC-4545-9391-8EC74CDB41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1268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Tom Carruthers  &amp;  Adrian </a:t>
            </a:r>
            <a:r>
              <a:rPr lang="en-CA" altLang="en-US" sz="1900" dirty="0" err="1">
                <a:solidFill>
                  <a:srgbClr val="126D96"/>
                </a:solidFill>
              </a:rPr>
              <a:t>Hordyk</a:t>
            </a:r>
            <a:r>
              <a:rPr lang="en-CA" altLang="en-US" sz="1900" dirty="0">
                <a:solidFill>
                  <a:srgbClr val="126D96"/>
                </a:solidFill>
              </a:rPr>
              <a:t>     </a:t>
            </a:r>
            <a:r>
              <a:rPr lang="en-CA" altLang="en-US" sz="1900" dirty="0"/>
              <a:t>.</a:t>
            </a:r>
          </a:p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 </a:t>
            </a:r>
          </a:p>
        </p:txBody>
      </p:sp>
      <p:sp>
        <p:nvSpPr>
          <p:cNvPr id="11271" name="Subtitle 2"/>
          <p:cNvSpPr txBox="1">
            <a:spLocks/>
          </p:cNvSpPr>
          <p:nvPr/>
        </p:nvSpPr>
        <p:spPr bwMode="auto">
          <a:xfrm>
            <a:off x="1935162" y="3259932"/>
            <a:ext cx="5517157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FFC000"/>
                </a:solidFill>
              </a:rPr>
              <a:t>Custom output control MPs</a:t>
            </a:r>
          </a:p>
        </p:txBody>
      </p:sp>
      <p:sp>
        <p:nvSpPr>
          <p:cNvPr id="11273" name="Subtitle 2"/>
          <p:cNvSpPr txBox="1">
            <a:spLocks/>
          </p:cNvSpPr>
          <p:nvPr/>
        </p:nvSpPr>
        <p:spPr bwMode="auto">
          <a:xfrm>
            <a:off x="1935163" y="3657600"/>
            <a:ext cx="341269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1800" dirty="0">
                <a:solidFill>
                  <a:srgbClr val="FFC000"/>
                </a:solidFill>
              </a:rPr>
              <a:t>Lecture 4b,  Nov 22</a:t>
            </a:r>
            <a:r>
              <a:rPr lang="en-US" altLang="en-US" sz="1800" baseline="30000" dirty="0">
                <a:solidFill>
                  <a:srgbClr val="FFC000"/>
                </a:solidFill>
              </a:rPr>
              <a:t>nd</a:t>
            </a:r>
            <a:r>
              <a:rPr lang="en-US" altLang="en-US" sz="1800" dirty="0">
                <a:solidFill>
                  <a:srgbClr val="FFC000"/>
                </a:solidFill>
              </a:rPr>
              <a:t> 2017</a:t>
            </a:r>
          </a:p>
        </p:txBody>
      </p:sp>
      <p:sp>
        <p:nvSpPr>
          <p:cNvPr id="11274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 dirty="0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65DC03F-AEEF-4777-8132-3DBBB17C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763" y="4171016"/>
            <a:ext cx="1057419" cy="7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00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9"/>
            <a:ext cx="7886700" cy="1008112"/>
          </a:xfrm>
        </p:spPr>
        <p:txBody>
          <a:bodyPr/>
          <a:lstStyle/>
          <a:p>
            <a:r>
              <a:rPr lang="en-CA" dirty="0"/>
              <a:t>Three things left to do: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340768"/>
            <a:ext cx="7675562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- We have to assign the right class to our new MP: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b="1" dirty="0">
                <a:solidFill>
                  <a:srgbClr val="00B050"/>
                </a:solidFill>
              </a:rPr>
              <a:t>  class(HAC) = “Output”</a:t>
            </a:r>
          </a:p>
          <a:p>
            <a:pPr marL="0" indent="0">
              <a:buNone/>
            </a:pPr>
            <a:r>
              <a:rPr lang="en-CA" dirty="0"/>
              <a:t>- It has to be visible to DLMtool: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b="1" dirty="0">
                <a:solidFill>
                  <a:srgbClr val="00B050"/>
                </a:solidFill>
              </a:rPr>
              <a:t>  environment(HAC) = </a:t>
            </a:r>
            <a:r>
              <a:rPr lang="en-CA" b="1" dirty="0" err="1">
                <a:solidFill>
                  <a:srgbClr val="00B050"/>
                </a:solidFill>
              </a:rPr>
              <a:t>asNamespace</a:t>
            </a:r>
            <a:r>
              <a:rPr lang="en-CA" b="1" dirty="0">
                <a:solidFill>
                  <a:srgbClr val="00B050"/>
                </a:solidFill>
              </a:rPr>
              <a:t>(“DLMtool”)</a:t>
            </a:r>
          </a:p>
          <a:p>
            <a:pPr marL="0" indent="0">
              <a:buNone/>
            </a:pPr>
            <a:r>
              <a:rPr lang="en-CA" dirty="0"/>
              <a:t>- And it should be compatible with parallel processing: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b="1" dirty="0">
                <a:solidFill>
                  <a:srgbClr val="00B050"/>
                </a:solidFill>
              </a:rPr>
              <a:t>  </a:t>
            </a:r>
            <a:r>
              <a:rPr lang="en-CA" b="1" dirty="0" err="1">
                <a:solidFill>
                  <a:srgbClr val="00B050"/>
                </a:solidFill>
              </a:rPr>
              <a:t>sfExport</a:t>
            </a:r>
            <a:r>
              <a:rPr lang="en-CA" b="1" dirty="0">
                <a:solidFill>
                  <a:srgbClr val="00B050"/>
                </a:solidFill>
              </a:rPr>
              <a:t>(“HAC”)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4254" y="4725144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126D96"/>
                </a:solidFill>
              </a:rPr>
              <a:t>Now HAC will be detected by </a:t>
            </a:r>
            <a:r>
              <a:rPr lang="en-CA" sz="2400" b="1" dirty="0">
                <a:solidFill>
                  <a:srgbClr val="00B050"/>
                </a:solidFill>
              </a:rPr>
              <a:t>Can()</a:t>
            </a:r>
            <a:r>
              <a:rPr lang="en-CA" sz="2400" dirty="0">
                <a:solidFill>
                  <a:srgbClr val="126D96"/>
                </a:solidFill>
              </a:rPr>
              <a:t>,</a:t>
            </a:r>
            <a:r>
              <a:rPr lang="en-CA" sz="2400" dirty="0">
                <a:solidFill>
                  <a:srgbClr val="00B050"/>
                </a:solidFill>
              </a:rPr>
              <a:t> </a:t>
            </a:r>
            <a:r>
              <a:rPr lang="en-CA" sz="2400" b="1" dirty="0">
                <a:solidFill>
                  <a:srgbClr val="00B050"/>
                </a:solidFill>
              </a:rPr>
              <a:t>Cant()</a:t>
            </a:r>
            <a:r>
              <a:rPr lang="en-CA" sz="2400" dirty="0">
                <a:solidFill>
                  <a:srgbClr val="126D96"/>
                </a:solidFill>
              </a:rPr>
              <a:t>,</a:t>
            </a:r>
            <a:r>
              <a:rPr lang="en-CA" sz="2400" dirty="0">
                <a:solidFill>
                  <a:srgbClr val="00B050"/>
                </a:solidFill>
              </a:rPr>
              <a:t> </a:t>
            </a:r>
            <a:r>
              <a:rPr lang="en-CA" sz="2400" b="1" dirty="0">
                <a:solidFill>
                  <a:srgbClr val="00B050"/>
                </a:solidFill>
              </a:rPr>
              <a:t>Needed()</a:t>
            </a:r>
            <a:r>
              <a:rPr lang="en-CA" sz="2400" dirty="0">
                <a:solidFill>
                  <a:srgbClr val="00B050"/>
                </a:solidFill>
              </a:rPr>
              <a:t> </a:t>
            </a:r>
            <a:r>
              <a:rPr lang="en-CA" sz="2400" dirty="0">
                <a:solidFill>
                  <a:srgbClr val="126D96"/>
                </a:solidFill>
              </a:rPr>
              <a:t>and can be used to both set TACs with real data using </a:t>
            </a:r>
            <a:r>
              <a:rPr lang="en-CA" sz="2400" b="1" dirty="0">
                <a:solidFill>
                  <a:srgbClr val="00B050"/>
                </a:solidFill>
              </a:rPr>
              <a:t>TAC()</a:t>
            </a:r>
            <a:r>
              <a:rPr lang="en-CA" sz="2400" dirty="0">
                <a:solidFill>
                  <a:srgbClr val="00B050"/>
                </a:solidFill>
              </a:rPr>
              <a:t> </a:t>
            </a:r>
            <a:r>
              <a:rPr lang="en-CA" sz="2400" dirty="0">
                <a:solidFill>
                  <a:srgbClr val="126D96"/>
                </a:solidFill>
              </a:rPr>
              <a:t>and </a:t>
            </a:r>
            <a:r>
              <a:rPr lang="en-CA" sz="2400" b="1" dirty="0">
                <a:solidFill>
                  <a:srgbClr val="00B050"/>
                </a:solidFill>
              </a:rPr>
              <a:t>Sense()</a:t>
            </a:r>
            <a:r>
              <a:rPr lang="en-CA" sz="2400" dirty="0">
                <a:solidFill>
                  <a:srgbClr val="126D96"/>
                </a:solidFill>
              </a:rPr>
              <a:t> and also be tested in </a:t>
            </a:r>
            <a:r>
              <a:rPr lang="en-CA" sz="2400" b="1" dirty="0">
                <a:solidFill>
                  <a:srgbClr val="00B050"/>
                </a:solidFill>
              </a:rPr>
              <a:t>runMSE()</a:t>
            </a:r>
            <a:r>
              <a:rPr lang="en-CA" sz="2400" dirty="0">
                <a:solidFill>
                  <a:srgbClr val="126D9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4266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768" y="332656"/>
            <a:ext cx="588645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66" y="977330"/>
            <a:ext cx="4844104" cy="4437112"/>
          </a:xfrm>
          <a:prstGeom prst="rect">
            <a:avLst/>
          </a:prstGeom>
          <a:noFill/>
          <a:ln w="63500">
            <a:solidFill>
              <a:schemeClr val="tx1">
                <a:lumMod val="85000"/>
                <a:alpha val="7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211" y="3573016"/>
            <a:ext cx="6715564" cy="2930277"/>
          </a:xfrm>
          <a:prstGeom prst="rect">
            <a:avLst/>
          </a:prstGeom>
          <a:noFill/>
          <a:ln w="63500">
            <a:solidFill>
              <a:schemeClr val="tx1">
                <a:lumMod val="85000"/>
                <a:alpha val="7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07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886700" cy="903635"/>
          </a:xfrm>
        </p:spPr>
        <p:txBody>
          <a:bodyPr/>
          <a:lstStyle/>
          <a:p>
            <a:r>
              <a:rPr lang="en-CA" dirty="0"/>
              <a:t>Tips for MP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196752"/>
            <a:ext cx="6984776" cy="4896544"/>
          </a:xfrm>
        </p:spPr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en-CA" b="1" dirty="0"/>
              <a:t>Make them robust. </a:t>
            </a:r>
            <a:r>
              <a:rPr lang="en-CA" dirty="0"/>
              <a:t>For example, make sure they do not return NA values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en-CA" b="1" dirty="0"/>
              <a:t>Make them fast. </a:t>
            </a:r>
            <a:r>
              <a:rPr lang="en-CA" dirty="0"/>
              <a:t>I.e. less than 1-2 seconds per run of the MP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en-CA" b="1" dirty="0"/>
              <a:t>Make them specific</a:t>
            </a:r>
            <a:r>
              <a:rPr lang="en-CA" dirty="0"/>
              <a:t>. We already have complex frameworks where lots of data are available, MPs can occupy a niche (e.g. a life-history type and data type)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en-CA" b="1" dirty="0"/>
              <a:t>Allow them to have tunable parameters </a:t>
            </a:r>
            <a:r>
              <a:rPr lang="en-CA" dirty="0"/>
              <a:t>(e.g. speed of change, duration for smoothing data </a:t>
            </a:r>
            <a:r>
              <a:rPr lang="en-CA" dirty="0" err="1"/>
              <a:t>etc</a:t>
            </a:r>
            <a:r>
              <a:rPr lang="en-CA" dirty="0"/>
              <a:t>) so others can adapt them 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en-CA" b="1" dirty="0"/>
              <a:t>Document them</a:t>
            </a:r>
            <a:r>
              <a:rPr lang="en-CA" dirty="0"/>
              <a:t> 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en-CA" b="1" dirty="0"/>
              <a:t>Make them public.</a:t>
            </a:r>
          </a:p>
          <a:p>
            <a:pPr marL="0" indent="0">
              <a:spcAft>
                <a:spcPts val="900"/>
              </a:spcAft>
              <a:buNone/>
            </a:pPr>
            <a:endParaRPr lang="en-CA" dirty="0"/>
          </a:p>
          <a:p>
            <a:pPr marL="0" indent="0">
              <a:buNone/>
            </a:pPr>
            <a:endParaRPr lang="en-CA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089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886700" cy="1325563"/>
          </a:xfrm>
        </p:spPr>
        <p:txBody>
          <a:bodyPr/>
          <a:lstStyle/>
          <a:p>
            <a:r>
              <a:rPr lang="en-CA" dirty="0"/>
              <a:t>Handy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2499444"/>
            <a:ext cx="6192688" cy="4351338"/>
          </a:xfrm>
        </p:spPr>
        <p:txBody>
          <a:bodyPr/>
          <a:lstStyle/>
          <a:p>
            <a:pPr marL="0" indent="0">
              <a:buNone/>
            </a:pPr>
            <a:r>
              <a:rPr lang="en-CA" sz="2600" dirty="0"/>
              <a:t>Available MPs: </a:t>
            </a:r>
            <a:r>
              <a:rPr lang="en-CA" sz="2600" b="1" dirty="0">
                <a:solidFill>
                  <a:srgbClr val="00B050"/>
                </a:solidFill>
              </a:rPr>
              <a:t>	avail(‘Output’)</a:t>
            </a:r>
          </a:p>
          <a:p>
            <a:pPr marL="0" indent="0">
              <a:buNone/>
            </a:pPr>
            <a:r>
              <a:rPr lang="en-CA" sz="2600" dirty="0"/>
              <a:t>R help: </a:t>
            </a:r>
            <a:r>
              <a:rPr lang="en-CA" sz="2600" b="1" dirty="0">
                <a:solidFill>
                  <a:srgbClr val="00B050"/>
                </a:solidFill>
              </a:rPr>
              <a:t>			?DCAC</a:t>
            </a:r>
          </a:p>
          <a:p>
            <a:pPr marL="0" indent="0">
              <a:buNone/>
            </a:pPr>
            <a:r>
              <a:rPr lang="en-CA" sz="2600" dirty="0"/>
              <a:t>The full code:        	</a:t>
            </a:r>
            <a:r>
              <a:rPr lang="en-CA" sz="2600" b="1" dirty="0">
                <a:solidFill>
                  <a:srgbClr val="00B050"/>
                </a:solidFill>
              </a:rPr>
              <a:t>DCAC</a:t>
            </a:r>
          </a:p>
        </p:txBody>
      </p:sp>
    </p:spTree>
    <p:extLst>
      <p:ext uri="{BB962C8B-B14F-4D97-AF65-F5344CB8AC3E}">
        <p14:creationId xmlns:p14="http://schemas.microsoft.com/office/powerpoint/2010/main" val="328509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11560" y="836712"/>
            <a:ext cx="7886700" cy="576263"/>
          </a:xfrm>
        </p:spPr>
        <p:txBody>
          <a:bodyPr/>
          <a:lstStyle/>
          <a:p>
            <a:pPr eaLnBrk="1" hangingPunct="1"/>
            <a:r>
              <a:rPr lang="en-CA" altLang="en-US" dirty="0">
                <a:solidFill>
                  <a:srgbClr val="F6BB00"/>
                </a:solidFill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043608" y="2276872"/>
            <a:ext cx="7056784" cy="2922216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The format of DLMtool simulated data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A simple output MP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A more complex output MP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>
                <a:solidFill>
                  <a:srgbClr val="27AFE5"/>
                </a:solidFill>
              </a:rPr>
              <a:t>Tips for MP design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format of DLMtool simulated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Exactly the same as the real data! </a:t>
            </a:r>
          </a:p>
          <a:p>
            <a:pPr marL="0" indent="0">
              <a:buNone/>
            </a:pPr>
            <a:r>
              <a:rPr lang="en-CA" dirty="0"/>
              <a:t>However:</a:t>
            </a:r>
          </a:p>
          <a:p>
            <a:pPr marL="0" indent="0">
              <a:buNone/>
            </a:pPr>
            <a:r>
              <a:rPr lang="en-CA" dirty="0"/>
              <a:t>Parameters are now vectors </a:t>
            </a:r>
            <a:r>
              <a:rPr lang="en-CA" dirty="0" err="1"/>
              <a:t>nsim</a:t>
            </a:r>
            <a:r>
              <a:rPr lang="en-CA" dirty="0"/>
              <a:t> long</a:t>
            </a:r>
          </a:p>
          <a:p>
            <a:pPr marL="0" indent="0">
              <a:buNone/>
            </a:pPr>
            <a:r>
              <a:rPr lang="en-CA" dirty="0"/>
              <a:t>Time varying data (e.g. historical annual catches) are a matrix </a:t>
            </a:r>
            <a:r>
              <a:rPr lang="en-CA" dirty="0" err="1"/>
              <a:t>nsim</a:t>
            </a:r>
            <a:r>
              <a:rPr lang="en-CA" dirty="0"/>
              <a:t> rows by </a:t>
            </a:r>
            <a:r>
              <a:rPr lang="en-CA" dirty="0" err="1"/>
              <a:t>nyears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186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51309"/>
            <a:ext cx="6192688" cy="61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0610" y="1628800"/>
            <a:ext cx="239717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0070C0"/>
                </a:solidFill>
              </a:rPr>
              <a:t>Year 	         </a:t>
            </a:r>
            <a:r>
              <a:rPr lang="en-CA" sz="1600" b="1" dirty="0">
                <a:solidFill>
                  <a:srgbClr val="F6BB00"/>
                </a:solidFill>
              </a:rPr>
              <a:t>constant</a:t>
            </a:r>
          </a:p>
          <a:p>
            <a:endParaRPr lang="en-CA" sz="1600" dirty="0">
              <a:solidFill>
                <a:srgbClr val="0070C0"/>
              </a:solidFill>
            </a:endParaRPr>
          </a:p>
          <a:p>
            <a:r>
              <a:rPr lang="en-CA" sz="1600" dirty="0">
                <a:solidFill>
                  <a:srgbClr val="0070C0"/>
                </a:solidFill>
              </a:rPr>
              <a:t>Catch  	          </a:t>
            </a:r>
            <a:r>
              <a:rPr lang="en-CA" sz="1600" b="1" dirty="0">
                <a:solidFill>
                  <a:srgbClr val="F6BB00"/>
                </a:solidFill>
              </a:rPr>
              <a:t>by sim</a:t>
            </a:r>
          </a:p>
          <a:p>
            <a:endParaRPr lang="en-CA" sz="1600" dirty="0">
              <a:solidFill>
                <a:srgbClr val="0070C0"/>
              </a:solidFill>
            </a:endParaRPr>
          </a:p>
          <a:p>
            <a:endParaRPr lang="en-CA" sz="1600" dirty="0">
              <a:solidFill>
                <a:srgbClr val="0070C0"/>
              </a:solidFill>
            </a:endParaRPr>
          </a:p>
          <a:p>
            <a:r>
              <a:rPr lang="en-CA" sz="1600" dirty="0">
                <a:solidFill>
                  <a:srgbClr val="0070C0"/>
                </a:solidFill>
              </a:rPr>
              <a:t>Rel. </a:t>
            </a:r>
            <a:r>
              <a:rPr lang="en-CA" sz="1600" dirty="0" err="1">
                <a:solidFill>
                  <a:srgbClr val="0070C0"/>
                </a:solidFill>
              </a:rPr>
              <a:t>Abun</a:t>
            </a:r>
            <a:r>
              <a:rPr lang="en-CA" sz="1600" dirty="0">
                <a:solidFill>
                  <a:srgbClr val="0070C0"/>
                </a:solidFill>
              </a:rPr>
              <a:t> index  </a:t>
            </a:r>
            <a:r>
              <a:rPr lang="en-CA" sz="1600" b="1" dirty="0">
                <a:solidFill>
                  <a:srgbClr val="F6BB00"/>
                </a:solidFill>
              </a:rPr>
              <a:t>by sim</a:t>
            </a:r>
          </a:p>
          <a:p>
            <a:endParaRPr lang="en-CA" sz="1600" dirty="0">
              <a:solidFill>
                <a:srgbClr val="0070C0"/>
              </a:solidFill>
            </a:endParaRPr>
          </a:p>
          <a:p>
            <a:endParaRPr lang="en-CA" sz="1600" dirty="0">
              <a:solidFill>
                <a:srgbClr val="0070C0"/>
              </a:solidFill>
            </a:endParaRPr>
          </a:p>
          <a:p>
            <a:endParaRPr lang="en-CA" sz="1600" dirty="0">
              <a:solidFill>
                <a:srgbClr val="0070C0"/>
              </a:solidFill>
            </a:endParaRPr>
          </a:p>
          <a:p>
            <a:r>
              <a:rPr lang="en-CA" sz="1600" dirty="0">
                <a:solidFill>
                  <a:srgbClr val="0070C0"/>
                </a:solidFill>
              </a:rPr>
              <a:t>Recruit. Index     </a:t>
            </a:r>
            <a:r>
              <a:rPr lang="en-CA" sz="1600" b="1" dirty="0">
                <a:solidFill>
                  <a:srgbClr val="F6BB00"/>
                </a:solidFill>
              </a:rPr>
              <a:t>by sim</a:t>
            </a:r>
          </a:p>
          <a:p>
            <a:endParaRPr lang="en-CA" sz="1600" dirty="0">
              <a:solidFill>
                <a:srgbClr val="0070C0"/>
              </a:solidFill>
            </a:endParaRPr>
          </a:p>
          <a:p>
            <a:endParaRPr lang="en-CA" sz="1600" dirty="0">
              <a:solidFill>
                <a:srgbClr val="0070C0"/>
              </a:solidFill>
            </a:endParaRPr>
          </a:p>
          <a:p>
            <a:r>
              <a:rPr lang="en-CA" sz="1600" dirty="0">
                <a:solidFill>
                  <a:srgbClr val="0070C0"/>
                </a:solidFill>
              </a:rPr>
              <a:t>Duration of </a:t>
            </a:r>
            <a:r>
              <a:rPr lang="en-CA" sz="1600" dirty="0" err="1">
                <a:solidFill>
                  <a:srgbClr val="0070C0"/>
                </a:solidFill>
              </a:rPr>
              <a:t>AvC</a:t>
            </a:r>
            <a:r>
              <a:rPr lang="en-CA" sz="1600" dirty="0">
                <a:solidFill>
                  <a:srgbClr val="0070C0"/>
                </a:solidFill>
              </a:rPr>
              <a:t>  </a:t>
            </a:r>
            <a:r>
              <a:rPr lang="en-CA" sz="1600" b="1" dirty="0">
                <a:solidFill>
                  <a:srgbClr val="F6BB00"/>
                </a:solidFill>
              </a:rPr>
              <a:t>constant</a:t>
            </a:r>
          </a:p>
          <a:p>
            <a:endParaRPr lang="en-CA" sz="2600" dirty="0">
              <a:solidFill>
                <a:srgbClr val="0070C0"/>
              </a:solidFill>
            </a:endParaRPr>
          </a:p>
          <a:p>
            <a:r>
              <a:rPr lang="en-CA" sz="1600" dirty="0">
                <a:solidFill>
                  <a:srgbClr val="0070C0"/>
                </a:solidFill>
              </a:rPr>
              <a:t>Average Catch     </a:t>
            </a:r>
            <a:r>
              <a:rPr lang="en-CA" sz="1600" b="1" dirty="0">
                <a:solidFill>
                  <a:srgbClr val="F6BB00"/>
                </a:solidFill>
              </a:rPr>
              <a:t>by sim</a:t>
            </a:r>
          </a:p>
          <a:p>
            <a:endParaRPr lang="en-CA" sz="1600" b="1" dirty="0">
              <a:solidFill>
                <a:srgbClr val="F6BB00"/>
              </a:solidFill>
            </a:endParaRPr>
          </a:p>
          <a:p>
            <a:r>
              <a:rPr lang="en-CA" sz="1600" dirty="0" err="1">
                <a:solidFill>
                  <a:srgbClr val="0070C0"/>
                </a:solidFill>
              </a:rPr>
              <a:t>Depln</a:t>
            </a:r>
            <a:r>
              <a:rPr lang="en-CA" sz="1600" dirty="0">
                <a:solidFill>
                  <a:srgbClr val="0070C0"/>
                </a:solidFill>
              </a:rPr>
              <a:t>. Over t       </a:t>
            </a:r>
            <a:r>
              <a:rPr lang="en-CA" sz="1600" b="1" dirty="0">
                <a:solidFill>
                  <a:srgbClr val="F6BB00"/>
                </a:solidFill>
              </a:rPr>
              <a:t>by sim</a:t>
            </a:r>
          </a:p>
          <a:p>
            <a:endParaRPr lang="en-CA" sz="1600" b="1" dirty="0">
              <a:solidFill>
                <a:srgbClr val="F6BB00"/>
              </a:solidFill>
            </a:endParaRPr>
          </a:p>
          <a:p>
            <a:r>
              <a:rPr lang="en-CA" sz="1600" dirty="0">
                <a:solidFill>
                  <a:srgbClr val="0070C0"/>
                </a:solidFill>
              </a:rPr>
              <a:t>Natural Mortality </a:t>
            </a:r>
            <a:r>
              <a:rPr lang="en-CA" sz="1600" b="1" dirty="0">
                <a:solidFill>
                  <a:srgbClr val="F6BB00"/>
                </a:solidFill>
              </a:rPr>
              <a:t>by sim</a:t>
            </a:r>
          </a:p>
          <a:p>
            <a:endParaRPr lang="en-CA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60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1"/>
            <a:ext cx="7886700" cy="1080120"/>
          </a:xfrm>
        </p:spPr>
        <p:txBody>
          <a:bodyPr/>
          <a:lstStyle/>
          <a:p>
            <a:r>
              <a:rPr lang="en-CA" dirty="0"/>
              <a:t>MP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24744"/>
            <a:ext cx="7675562" cy="547260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CA" dirty="0"/>
              <a:t>All DLMtool output MPs are functions that look like this: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 err="1">
                <a:solidFill>
                  <a:srgbClr val="00B050"/>
                </a:solidFill>
              </a:rPr>
              <a:t>myMP</a:t>
            </a:r>
            <a:r>
              <a:rPr lang="en-CA" dirty="0">
                <a:solidFill>
                  <a:srgbClr val="00B050"/>
                </a:solidFill>
              </a:rPr>
              <a:t> = function(x, Data, reps){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>
                <a:solidFill>
                  <a:srgbClr val="00B050"/>
                </a:solidFill>
              </a:rPr>
              <a:t>    &lt; some code working on position x of Data that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>
                <a:solidFill>
                  <a:srgbClr val="00B050"/>
                </a:solidFill>
              </a:rPr>
              <a:t>       returns a TAC 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>
                <a:solidFill>
                  <a:srgbClr val="00B050"/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CA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dirty="0">
                <a:solidFill>
                  <a:srgbClr val="0070C0"/>
                </a:solidFill>
              </a:rPr>
              <a:t>For example, an ‘half average catch’ MP (TAC is half of average historical catches): would be: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>
                <a:solidFill>
                  <a:srgbClr val="00B050"/>
                </a:solidFill>
              </a:rPr>
              <a:t>HAC = function(x, Data, reps){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>
                <a:solidFill>
                  <a:srgbClr val="00B050"/>
                </a:solidFill>
              </a:rPr>
              <a:t>    0.5*mean(</a:t>
            </a:r>
            <a:r>
              <a:rPr lang="en-CA" dirty="0" err="1">
                <a:solidFill>
                  <a:srgbClr val="00B050"/>
                </a:solidFill>
              </a:rPr>
              <a:t>Data@Cat</a:t>
            </a:r>
            <a:r>
              <a:rPr lang="en-CA" dirty="0">
                <a:solidFill>
                  <a:srgbClr val="00B050"/>
                </a:solidFill>
              </a:rPr>
              <a:t>[x, 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34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1"/>
            <a:ext cx="7886700" cy="720079"/>
          </a:xfrm>
        </p:spPr>
        <p:txBody>
          <a:bodyPr/>
          <a:lstStyle/>
          <a:p>
            <a:r>
              <a:rPr lang="en-CA" dirty="0"/>
              <a:t>MP design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908720"/>
            <a:ext cx="7675562" cy="547260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CA" dirty="0">
                <a:solidFill>
                  <a:srgbClr val="0070C0"/>
                </a:solidFill>
              </a:rPr>
              <a:t>Our half average Cat MP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>
                <a:solidFill>
                  <a:srgbClr val="00B050"/>
                </a:solidFill>
              </a:rPr>
              <a:t>HAC = function(x, Data, reps){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>
                <a:solidFill>
                  <a:srgbClr val="00B050"/>
                </a:solidFill>
              </a:rPr>
              <a:t>    0.5*mean(</a:t>
            </a:r>
            <a:r>
              <a:rPr lang="en-CA" dirty="0" err="1">
                <a:solidFill>
                  <a:srgbClr val="00B050"/>
                </a:solidFill>
              </a:rPr>
              <a:t>Data@Cat</a:t>
            </a:r>
            <a:r>
              <a:rPr lang="en-CA" dirty="0">
                <a:solidFill>
                  <a:srgbClr val="00B050"/>
                </a:solidFill>
              </a:rPr>
              <a:t>[x, 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does not provide stochastic TAC recommendations. We could add uncertainty that is equal to the standard error: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>
                <a:solidFill>
                  <a:srgbClr val="00B050"/>
                </a:solidFill>
              </a:rPr>
              <a:t>HAC = function(x, Data, reps){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>
                <a:solidFill>
                  <a:srgbClr val="00B050"/>
                </a:solidFill>
              </a:rPr>
              <a:t>    </a:t>
            </a:r>
            <a:r>
              <a:rPr lang="en-CA" dirty="0" err="1">
                <a:solidFill>
                  <a:srgbClr val="00B050"/>
                </a:solidFill>
              </a:rPr>
              <a:t>muCat</a:t>
            </a:r>
            <a:r>
              <a:rPr lang="en-CA" dirty="0">
                <a:solidFill>
                  <a:srgbClr val="00B050"/>
                </a:solidFill>
              </a:rPr>
              <a:t> = 0.5*mean(</a:t>
            </a:r>
            <a:r>
              <a:rPr lang="en-CA" dirty="0" err="1">
                <a:solidFill>
                  <a:srgbClr val="00B050"/>
                </a:solidFill>
              </a:rPr>
              <a:t>Data@Cat</a:t>
            </a:r>
            <a:r>
              <a:rPr lang="en-CA" dirty="0">
                <a:solidFill>
                  <a:srgbClr val="00B050"/>
                </a:solidFill>
              </a:rPr>
              <a:t>[x, 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>
                <a:solidFill>
                  <a:srgbClr val="00B050"/>
                </a:solidFill>
              </a:rPr>
              <a:t>    </a:t>
            </a:r>
            <a:r>
              <a:rPr lang="en-CA" dirty="0" err="1">
                <a:solidFill>
                  <a:srgbClr val="00B050"/>
                </a:solidFill>
              </a:rPr>
              <a:t>nyears</a:t>
            </a:r>
            <a:r>
              <a:rPr lang="en-CA" dirty="0">
                <a:solidFill>
                  <a:srgbClr val="00B050"/>
                </a:solidFill>
              </a:rPr>
              <a:t> = length(</a:t>
            </a:r>
            <a:r>
              <a:rPr lang="en-CA" dirty="0" err="1">
                <a:solidFill>
                  <a:srgbClr val="00B050"/>
                </a:solidFill>
              </a:rPr>
              <a:t>Data@Cat</a:t>
            </a:r>
            <a:r>
              <a:rPr lang="en-CA" dirty="0">
                <a:solidFill>
                  <a:srgbClr val="00B050"/>
                </a:solidFill>
              </a:rPr>
              <a:t>[x, 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>
                <a:solidFill>
                  <a:srgbClr val="00B050"/>
                </a:solidFill>
              </a:rPr>
              <a:t>    </a:t>
            </a:r>
            <a:r>
              <a:rPr lang="en-CA" dirty="0" err="1">
                <a:solidFill>
                  <a:srgbClr val="00B050"/>
                </a:solidFill>
              </a:rPr>
              <a:t>StErr</a:t>
            </a:r>
            <a:r>
              <a:rPr lang="en-CA" dirty="0">
                <a:solidFill>
                  <a:srgbClr val="00B050"/>
                </a:solidFill>
              </a:rPr>
              <a:t> = </a:t>
            </a:r>
            <a:r>
              <a:rPr lang="en-CA" dirty="0" err="1">
                <a:solidFill>
                  <a:srgbClr val="00B050"/>
                </a:solidFill>
              </a:rPr>
              <a:t>Data@CV_Cat</a:t>
            </a:r>
            <a:r>
              <a:rPr lang="en-CA" dirty="0">
                <a:solidFill>
                  <a:srgbClr val="00B050"/>
                </a:solidFill>
              </a:rPr>
              <a:t>[x] / nyears^0.5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>
                <a:solidFill>
                  <a:srgbClr val="00B050"/>
                </a:solidFill>
              </a:rPr>
              <a:t>    </a:t>
            </a:r>
            <a:r>
              <a:rPr lang="en-CA" dirty="0" err="1">
                <a:solidFill>
                  <a:srgbClr val="00B050"/>
                </a:solidFill>
              </a:rPr>
              <a:t>rnorm</a:t>
            </a:r>
            <a:r>
              <a:rPr lang="en-CA" dirty="0">
                <a:solidFill>
                  <a:srgbClr val="00B050"/>
                </a:solidFill>
              </a:rPr>
              <a:t>(reps, </a:t>
            </a:r>
            <a:r>
              <a:rPr lang="en-CA" dirty="0" err="1">
                <a:solidFill>
                  <a:srgbClr val="00B050"/>
                </a:solidFill>
              </a:rPr>
              <a:t>muCat</a:t>
            </a:r>
            <a:r>
              <a:rPr lang="en-CA" dirty="0">
                <a:solidFill>
                  <a:srgbClr val="00B050"/>
                </a:solidFill>
              </a:rPr>
              <a:t>, </a:t>
            </a:r>
            <a:r>
              <a:rPr lang="en-CA" dirty="0" err="1">
                <a:solidFill>
                  <a:srgbClr val="00B050"/>
                </a:solidFill>
              </a:rPr>
              <a:t>StErr</a:t>
            </a:r>
            <a:r>
              <a:rPr lang="en-CA" dirty="0">
                <a:solidFill>
                  <a:srgbClr val="00B050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endParaRPr lang="en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08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171400"/>
            <a:ext cx="7886700" cy="1325563"/>
          </a:xfrm>
        </p:spPr>
        <p:txBody>
          <a:bodyPr/>
          <a:lstStyle/>
          <a:p>
            <a:r>
              <a:rPr lang="en-CA" dirty="0"/>
              <a:t>MP design 3: anything goes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980729"/>
            <a:ext cx="8351979" cy="559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30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171400"/>
            <a:ext cx="7886700" cy="1325563"/>
          </a:xfrm>
        </p:spPr>
        <p:txBody>
          <a:bodyPr/>
          <a:lstStyle/>
          <a:p>
            <a:r>
              <a:rPr lang="en-CA" dirty="0"/>
              <a:t>MP design 3: anything goes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980729"/>
            <a:ext cx="8351979" cy="559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55576" y="3187638"/>
            <a:ext cx="8207962" cy="9361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743794" y="4123742"/>
            <a:ext cx="8207962" cy="12494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755576" y="5373215"/>
            <a:ext cx="8207962" cy="228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763588" y="5575962"/>
            <a:ext cx="8207962" cy="5893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784548" y="6050956"/>
            <a:ext cx="8207962" cy="3303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95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9"/>
            <a:ext cx="7886700" cy="1008112"/>
          </a:xfrm>
        </p:spPr>
        <p:txBody>
          <a:bodyPr/>
          <a:lstStyle/>
          <a:p>
            <a:r>
              <a:rPr lang="en-CA" dirty="0"/>
              <a:t>One thing left to do: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340768"/>
            <a:ext cx="7675562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- We have to assign the right class to our new MP: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CA" b="1" dirty="0">
                <a:solidFill>
                  <a:srgbClr val="00B050"/>
                </a:solidFill>
              </a:rPr>
              <a:t>  class(HAC) = “Output”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2916272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126D96"/>
                </a:solidFill>
              </a:rPr>
              <a:t>Now HAC will be detected by </a:t>
            </a:r>
            <a:r>
              <a:rPr lang="en-CA" sz="2400" b="1" dirty="0">
                <a:solidFill>
                  <a:srgbClr val="00B050"/>
                </a:solidFill>
              </a:rPr>
              <a:t>Can()</a:t>
            </a:r>
            <a:r>
              <a:rPr lang="en-CA" sz="2400" dirty="0">
                <a:solidFill>
                  <a:srgbClr val="126D96"/>
                </a:solidFill>
              </a:rPr>
              <a:t>,</a:t>
            </a:r>
            <a:r>
              <a:rPr lang="en-CA" sz="2400" dirty="0">
                <a:solidFill>
                  <a:srgbClr val="00B050"/>
                </a:solidFill>
              </a:rPr>
              <a:t> </a:t>
            </a:r>
            <a:r>
              <a:rPr lang="en-CA" sz="2400" b="1" dirty="0">
                <a:solidFill>
                  <a:srgbClr val="00B050"/>
                </a:solidFill>
              </a:rPr>
              <a:t>Cant()</a:t>
            </a:r>
            <a:r>
              <a:rPr lang="en-CA" sz="2400" dirty="0">
                <a:solidFill>
                  <a:srgbClr val="126D96"/>
                </a:solidFill>
              </a:rPr>
              <a:t>,</a:t>
            </a:r>
            <a:r>
              <a:rPr lang="en-CA" sz="2400" dirty="0">
                <a:solidFill>
                  <a:srgbClr val="00B050"/>
                </a:solidFill>
              </a:rPr>
              <a:t> </a:t>
            </a:r>
            <a:r>
              <a:rPr lang="en-CA" sz="2400" b="1" dirty="0">
                <a:solidFill>
                  <a:srgbClr val="00B050"/>
                </a:solidFill>
              </a:rPr>
              <a:t>Needed()</a:t>
            </a:r>
            <a:r>
              <a:rPr lang="en-CA" sz="2400" dirty="0">
                <a:solidFill>
                  <a:srgbClr val="00B050"/>
                </a:solidFill>
              </a:rPr>
              <a:t> </a:t>
            </a:r>
            <a:r>
              <a:rPr lang="en-CA" sz="2400" dirty="0">
                <a:solidFill>
                  <a:srgbClr val="126D96"/>
                </a:solidFill>
              </a:rPr>
              <a:t>and can be used to both set TACs with real data using </a:t>
            </a:r>
            <a:r>
              <a:rPr lang="en-CA" sz="2400" b="1" dirty="0">
                <a:solidFill>
                  <a:srgbClr val="00B050"/>
                </a:solidFill>
              </a:rPr>
              <a:t>TAC()</a:t>
            </a:r>
            <a:r>
              <a:rPr lang="en-CA" sz="2400" dirty="0">
                <a:solidFill>
                  <a:srgbClr val="00B050"/>
                </a:solidFill>
              </a:rPr>
              <a:t> </a:t>
            </a:r>
            <a:r>
              <a:rPr lang="en-CA" sz="2400" dirty="0">
                <a:solidFill>
                  <a:srgbClr val="126D96"/>
                </a:solidFill>
              </a:rPr>
              <a:t>and </a:t>
            </a:r>
            <a:r>
              <a:rPr lang="en-CA" sz="2400" b="1" dirty="0">
                <a:solidFill>
                  <a:srgbClr val="00B050"/>
                </a:solidFill>
              </a:rPr>
              <a:t>Sense()</a:t>
            </a:r>
            <a:r>
              <a:rPr lang="en-CA" sz="2400" dirty="0">
                <a:solidFill>
                  <a:srgbClr val="126D96"/>
                </a:solidFill>
              </a:rPr>
              <a:t> and also be tested in </a:t>
            </a:r>
            <a:r>
              <a:rPr lang="en-CA" sz="2400" b="1" dirty="0">
                <a:solidFill>
                  <a:srgbClr val="00B050"/>
                </a:solidFill>
              </a:rPr>
              <a:t>runMSE()</a:t>
            </a:r>
            <a:r>
              <a:rPr lang="en-CA" sz="2400" dirty="0">
                <a:solidFill>
                  <a:srgbClr val="126D9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243080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4143</TotalTime>
  <Words>566</Words>
  <Application>Microsoft Office PowerPoint</Application>
  <PresentationFormat>On-screen Show (4:3)</PresentationFormat>
  <Paragraphs>84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Depth</vt:lpstr>
      <vt:lpstr>PowerPoint Presentation</vt:lpstr>
      <vt:lpstr>Agenda</vt:lpstr>
      <vt:lpstr>The format of DLMtool simulated data</vt:lpstr>
      <vt:lpstr>PowerPoint Presentation</vt:lpstr>
      <vt:lpstr>MP design</vt:lpstr>
      <vt:lpstr>MP design 2</vt:lpstr>
      <vt:lpstr>MP design 3: anything goes</vt:lpstr>
      <vt:lpstr>MP design 3: anything goes</vt:lpstr>
      <vt:lpstr>One thing left to do:</vt:lpstr>
      <vt:lpstr>Three things left to do:</vt:lpstr>
      <vt:lpstr>PowerPoint Presentation</vt:lpstr>
      <vt:lpstr>Tips for MP design</vt:lpstr>
      <vt:lpstr>Handy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Adrian</cp:lastModifiedBy>
  <cp:revision>94</cp:revision>
  <dcterms:created xsi:type="dcterms:W3CDTF">2017-03-29T20:35:38Z</dcterms:created>
  <dcterms:modified xsi:type="dcterms:W3CDTF">2017-10-23T18:40:43Z</dcterms:modified>
</cp:coreProperties>
</file>