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65" r:id="rId2"/>
    <p:sldId id="258" r:id="rId3"/>
    <p:sldId id="325" r:id="rId4"/>
    <p:sldId id="358" r:id="rId5"/>
    <p:sldId id="359" r:id="rId6"/>
    <p:sldId id="360" r:id="rId7"/>
    <p:sldId id="361" r:id="rId8"/>
    <p:sldId id="362" r:id="rId9"/>
    <p:sldId id="363" r:id="rId10"/>
    <p:sldId id="364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F34C"/>
    <a:srgbClr val="F6BB00"/>
    <a:srgbClr val="285AF8"/>
    <a:srgbClr val="0631BA"/>
    <a:srgbClr val="126D96"/>
    <a:srgbClr val="27AFE5"/>
    <a:srgbClr val="FFFFFF"/>
    <a:srgbClr val="C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31C7C4D-535F-4A97-B1E6-AC2FD2AE348D}" type="datetimeFigureOut">
              <a:rPr lang="en-CA"/>
              <a:pPr>
                <a:defRPr/>
              </a:pPr>
              <a:t>2017-10-23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3FFA21-31B5-4FFD-9746-00D998148437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07550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658679B-41A5-4A58-AE05-FC547D170DB2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3F66CA3E-EE29-4C13-9754-438887FF12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4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B8C94E2-7552-4524-BC62-D2C01CA00A70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064CDF9-6935-4C88-B7CC-BFBBCB648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04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3E79324-E5E6-4E5F-AF03-27F7486FBE83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B3F17222-80A2-4274-AD17-EC66384CE8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3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B5CD584-F7EE-4FAD-B40B-6FCD0F553EC9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89E02DCB-BD1B-45E6-B583-1B5EA2C816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487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01E31ED-9C5C-4774-B533-99CB029C0113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97ACF1F6-5EFA-4435-8A64-5D85DC05B2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426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173129B-C438-4EB0-BAA7-6A32D1C7F091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7E747CA9-015E-49B0-B942-CF9D2185EF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5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FE0A53D-8F2D-4FF6-9900-EF01FD57A9C3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F69FD63A-B654-410A-800A-1B312B5B53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134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5045D1A-EF40-4784-AC02-FCBB02971BD6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02DC5A44-CC5F-4C00-8604-366E8F9F32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845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03C5501-1687-44B0-B33D-133B8CCCEEBD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5981DDE-FD08-4195-86D5-70C22F1A6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92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1F5ED90-1DB9-4BCC-85EB-D2F810581357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70661BF-0DCA-475C-A12F-12B91A4DBF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83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9BA1021-A92A-4D9A-92C0-E535A0128675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32BC7CB-532B-4D91-8788-26419D56F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9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1E72D9D-4B47-4877-AC88-76B8F45341B1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A48F5C9-B04E-4E16-9FAE-32062452C8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00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A4DF525-A059-4475-A507-70F11EE9D9CB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1A40D8F0-AA8D-4619-8401-414639D756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77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706DACB-442D-4FAD-B40E-570FAE35F9C8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48681623-BC73-4166-8B39-C3FC2F976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65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82F4DC38-EF08-401D-BF33-D66369810F7D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D06331A3-F35C-4C98-988D-7FEEFBC54E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57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25619E6-C6E3-4F19-9266-6027E8677BC1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CF87887A-D106-4F88-9CA0-542DD4DC98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79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C398DF7-85D8-4363-9D83-F560EC793009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3C8BAB5-BFAC-4FC4-9B76-27D3D6AC1F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90029AC8-3CD7-4057-98A0-50B332D40E0B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>
              <a:defRPr sz="900">
                <a:latin typeface="Corbel" panose="020B0503020204020204" pitchFamily="34" charset="0"/>
              </a:defRPr>
            </a:lvl1pPr>
          </a:lstStyle>
          <a:p>
            <a:fld id="{1A57BD9B-0ABC-4545-9391-8EC74CDB41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Fisheries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1268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Tom Carruthers  &amp;  Adrian </a:t>
            </a:r>
            <a:r>
              <a:rPr lang="en-CA" altLang="en-US" sz="1900" dirty="0" err="1">
                <a:solidFill>
                  <a:srgbClr val="126D96"/>
                </a:solidFill>
              </a:rPr>
              <a:t>Hordyk</a:t>
            </a:r>
            <a:r>
              <a:rPr lang="en-CA" altLang="en-US" sz="1900" dirty="0">
                <a:solidFill>
                  <a:srgbClr val="126D96"/>
                </a:solidFill>
              </a:rPr>
              <a:t>     </a:t>
            </a:r>
            <a:r>
              <a:rPr lang="en-CA" altLang="en-US" sz="1900" dirty="0"/>
              <a:t>.</a:t>
            </a:r>
          </a:p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 </a:t>
            </a:r>
          </a:p>
        </p:txBody>
      </p:sp>
      <p:sp>
        <p:nvSpPr>
          <p:cNvPr id="11271" name="Subtitle 2"/>
          <p:cNvSpPr txBox="1">
            <a:spLocks/>
          </p:cNvSpPr>
          <p:nvPr/>
        </p:nvSpPr>
        <p:spPr bwMode="auto">
          <a:xfrm>
            <a:off x="1906588" y="3219450"/>
            <a:ext cx="6267594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Time varying parameters and ecosystem considerations</a:t>
            </a:r>
          </a:p>
        </p:txBody>
      </p:sp>
      <p:sp>
        <p:nvSpPr>
          <p:cNvPr id="11273" name="Subtitle 2"/>
          <p:cNvSpPr txBox="1">
            <a:spLocks/>
          </p:cNvSpPr>
          <p:nvPr/>
        </p:nvSpPr>
        <p:spPr bwMode="auto">
          <a:xfrm>
            <a:off x="1935163" y="3657600"/>
            <a:ext cx="341269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Lecture </a:t>
            </a:r>
            <a:r>
              <a:rPr lang="en-US" altLang="en-US" sz="1800" dirty="0" err="1">
                <a:solidFill>
                  <a:schemeClr val="bg1"/>
                </a:solidFill>
              </a:rPr>
              <a:t>Xb</a:t>
            </a:r>
            <a:r>
              <a:rPr lang="en-US" altLang="en-US" sz="1800" dirty="0">
                <a:solidFill>
                  <a:schemeClr val="bg1"/>
                </a:solidFill>
              </a:rPr>
              <a:t>,  Dec 2017</a:t>
            </a:r>
          </a:p>
        </p:txBody>
      </p:sp>
      <p:sp>
        <p:nvSpPr>
          <p:cNvPr id="11274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 marL="3429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 marL="6858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 marL="10287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 marL="13716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marL="18288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marL="22860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marL="27432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marL="32004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2000" i="1" dirty="0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65DC03F-AEEF-4777-8132-3DBBB17CD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763" y="4171016"/>
            <a:ext cx="1057419" cy="79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14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836712"/>
            <a:ext cx="7886700" cy="1325563"/>
          </a:xfrm>
        </p:spPr>
        <p:txBody>
          <a:bodyPr/>
          <a:lstStyle/>
          <a:p>
            <a:r>
              <a:rPr lang="en-CA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276872"/>
            <a:ext cx="7675562" cy="4351338"/>
          </a:xfrm>
        </p:spPr>
        <p:txBody>
          <a:bodyPr/>
          <a:lstStyle/>
          <a:p>
            <a:r>
              <a:rPr lang="en-CA" dirty="0"/>
              <a:t>It is straightforward to test robustness of MPs to time-varying growth and recruitment processes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Growth and recruitment phenomenon have unpredictable impacts on MP performance.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689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899592" y="1412776"/>
            <a:ext cx="7886700" cy="576263"/>
          </a:xfrm>
        </p:spPr>
        <p:txBody>
          <a:bodyPr/>
          <a:lstStyle/>
          <a:p>
            <a:pPr eaLnBrk="1" hangingPunct="1"/>
            <a:r>
              <a:rPr lang="en-CA" alt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043608" y="2492896"/>
            <a:ext cx="7344816" cy="2922216"/>
          </a:xfrm>
        </p:spPr>
        <p:txBody>
          <a:bodyPr/>
          <a:lstStyle/>
          <a:p>
            <a:pPr marL="514350" indent="-514350" eaLnBrk="1" hangingPunct="1">
              <a:spcBef>
                <a:spcPts val="1800"/>
              </a:spcBef>
              <a:buFont typeface="+mj-lt"/>
              <a:buAutoNum type="arabicPeriod"/>
            </a:pPr>
            <a:r>
              <a:rPr lang="en-CA" altLang="en-US" sz="2800" dirty="0">
                <a:solidFill>
                  <a:srgbClr val="27AFE5"/>
                </a:solidFill>
              </a:rPr>
              <a:t>Growth</a:t>
            </a:r>
          </a:p>
          <a:p>
            <a:pPr marL="514350" indent="-514350" eaLnBrk="1" hangingPunct="1">
              <a:spcBef>
                <a:spcPts val="1800"/>
              </a:spcBef>
              <a:buFont typeface="+mj-lt"/>
              <a:buAutoNum type="arabicPeriod"/>
            </a:pPr>
            <a:r>
              <a:rPr lang="en-CA" altLang="en-US" sz="2800" dirty="0">
                <a:solidFill>
                  <a:srgbClr val="27AFE5"/>
                </a:solidFill>
              </a:rPr>
              <a:t>M (natural mortality rate)</a:t>
            </a:r>
          </a:p>
          <a:p>
            <a:pPr marL="514350" indent="-514350" eaLnBrk="1" hangingPunct="1">
              <a:spcBef>
                <a:spcPts val="1800"/>
              </a:spcBef>
              <a:buFont typeface="+mj-lt"/>
              <a:buAutoNum type="arabicPeriod"/>
            </a:pPr>
            <a:r>
              <a:rPr lang="en-CA" altLang="en-US" sz="2800" dirty="0">
                <a:solidFill>
                  <a:srgbClr val="27AFE5"/>
                </a:solidFill>
              </a:rPr>
              <a:t>Recruitment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886700" cy="1325563"/>
          </a:xfrm>
        </p:spPr>
        <p:txBody>
          <a:bodyPr>
            <a:normAutofit/>
          </a:bodyPr>
          <a:lstStyle/>
          <a:p>
            <a:r>
              <a:rPr lang="en-CA" sz="2800" dirty="0"/>
              <a:t>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412776"/>
            <a:ext cx="7675562" cy="4476155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CA" dirty="0"/>
              <a:t>Many papers have cited impacts on growth in response to changing ocean conditions, prey availability or increased predation.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dirty="0"/>
              <a:t>While DLMtool does not contain explicit  climate models or (currently) explicit ecosystem dynamics models, it does allow for time-changing parameters.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dirty="0"/>
              <a:t>These time-varying parameter values may be based on research and included in the reference set of operating models or alternatively plausible scenarios could be proposed for robustness testing.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dirty="0"/>
              <a:t>Note that changes in growth are likely to affect various classes of MPs very differently *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186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32657"/>
            <a:ext cx="7886700" cy="864096"/>
          </a:xfrm>
        </p:spPr>
        <p:txBody>
          <a:bodyPr>
            <a:normAutofit/>
          </a:bodyPr>
          <a:lstStyle/>
          <a:p>
            <a:r>
              <a:rPr lang="en-CA" sz="2800" dirty="0"/>
              <a:t>Parameterizing growth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124745"/>
            <a:ext cx="7675562" cy="2808312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CA" sz="2200" dirty="0"/>
              <a:t>DLMtool currently provides temporal control of just two parameters: the maximum length (</a:t>
            </a:r>
            <a:r>
              <a:rPr lang="en-CA" sz="2200" dirty="0" err="1"/>
              <a:t>Linf</a:t>
            </a:r>
            <a:r>
              <a:rPr lang="en-CA" sz="2200" dirty="0"/>
              <a:t>) and the growth rate K.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sz="2200" dirty="0"/>
              <a:t>In addition to uncertainty in their mean values, variability among years, you can also specify a % annual change (</a:t>
            </a:r>
            <a:r>
              <a:rPr lang="en-CA" sz="2200" dirty="0" err="1"/>
              <a:t>Linfgrad</a:t>
            </a:r>
            <a:r>
              <a:rPr lang="en-CA" sz="2200" dirty="0"/>
              <a:t>, </a:t>
            </a:r>
            <a:r>
              <a:rPr lang="en-CA" sz="2200" dirty="0" err="1"/>
              <a:t>Kgrad</a:t>
            </a:r>
            <a:r>
              <a:rPr lang="en-CA" sz="2200" dirty="0"/>
              <a:t>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sz="2200" dirty="0"/>
              <a:t>For example if you wanted to specify a mean value of </a:t>
            </a:r>
            <a:r>
              <a:rPr lang="en-CA" sz="2200" dirty="0" err="1"/>
              <a:t>Linf</a:t>
            </a:r>
            <a:r>
              <a:rPr lang="en-CA" sz="2200" dirty="0"/>
              <a:t> of between 140 - 160 cm with a +/- 15 cm annual variability and up to a 0.5 % annual decrease, the R code would be: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16" y="4149080"/>
            <a:ext cx="5544616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80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471742" cy="687611"/>
          </a:xfrm>
        </p:spPr>
        <p:txBody>
          <a:bodyPr>
            <a:normAutofit fontScale="90000"/>
          </a:bodyPr>
          <a:lstStyle/>
          <a:p>
            <a:r>
              <a:rPr lang="en-CA" dirty="0"/>
              <a:t>Effects of changes in growth are unpredictable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45718"/>
            <a:ext cx="4680520" cy="5042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545718"/>
            <a:ext cx="4713287" cy="5077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73" y="1376772"/>
            <a:ext cx="4154413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448780"/>
            <a:ext cx="3817733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7380312" y="3933056"/>
            <a:ext cx="396044" cy="1080120"/>
          </a:xfrm>
          <a:prstGeom prst="straightConnector1">
            <a:avLst/>
          </a:prstGeom>
          <a:ln w="28575">
            <a:solidFill>
              <a:srgbClr val="285AF8">
                <a:alpha val="63922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012160" y="3573016"/>
            <a:ext cx="0" cy="792088"/>
          </a:xfrm>
          <a:prstGeom prst="straightConnector1">
            <a:avLst/>
          </a:prstGeom>
          <a:ln w="28575">
            <a:solidFill>
              <a:srgbClr val="285AF8">
                <a:alpha val="63922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24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59" y="2968239"/>
            <a:ext cx="3527226" cy="3828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206" y="2924944"/>
            <a:ext cx="3567113" cy="387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692696"/>
            <a:ext cx="7886700" cy="576064"/>
          </a:xfrm>
        </p:spPr>
        <p:txBody>
          <a:bodyPr>
            <a:normAutofit fontScale="90000"/>
          </a:bodyPr>
          <a:lstStyle/>
          <a:p>
            <a:r>
              <a:rPr lang="en-CA" dirty="0"/>
              <a:t>Natural mortality rate </a:t>
            </a: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43757" y="935068"/>
            <a:ext cx="7675562" cy="2808312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CA" sz="2100" dirty="0"/>
              <a:t>Changes in M lead to fundamental shifts in the age-structure of the population and can have profound impacts on productivity and various data such as unfished mean size and catch composition. 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sz="2100" dirty="0"/>
              <a:t>For example, in the absence of First Nations hunting, 5 fold increases in the number of marine predators (harbour seals) have lead to estimated annual increases in M for BC rockfish species. Lets see how a 2-3% pa increase in M affects MP performance: </a:t>
            </a:r>
            <a:endParaRPr lang="en-CA" sz="2200" dirty="0"/>
          </a:p>
          <a:p>
            <a:pPr marL="0" indent="0">
              <a:spcAft>
                <a:spcPts val="1200"/>
              </a:spcAft>
              <a:buNone/>
            </a:pPr>
            <a:endParaRPr lang="en-CA" sz="2200" dirty="0"/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369568"/>
            <a:ext cx="2581703" cy="42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6984268" y="3933056"/>
            <a:ext cx="468052" cy="1584176"/>
          </a:xfrm>
          <a:prstGeom prst="straightConnector1">
            <a:avLst/>
          </a:prstGeom>
          <a:ln w="28575">
            <a:solidFill>
              <a:srgbClr val="285AF8">
                <a:alpha val="63922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984268" y="3798168"/>
            <a:ext cx="484438" cy="1215008"/>
          </a:xfrm>
          <a:prstGeom prst="straightConnector1">
            <a:avLst/>
          </a:prstGeom>
          <a:ln w="28575">
            <a:solidFill>
              <a:srgbClr val="285AF8">
                <a:alpha val="63922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63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Recruitment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788" y="1825625"/>
            <a:ext cx="7836668" cy="4351338"/>
          </a:xfrm>
        </p:spPr>
        <p:txBody>
          <a:bodyPr/>
          <a:lstStyle/>
          <a:p>
            <a:pPr marL="0" indent="0">
              <a:buNone/>
            </a:pPr>
            <a:r>
              <a:rPr lang="en-CA" sz="2200" dirty="0"/>
              <a:t>DLMtool contains a number of slots for specifying recruitment:</a:t>
            </a:r>
          </a:p>
          <a:p>
            <a:pPr marL="0" indent="0">
              <a:buNone/>
            </a:pPr>
            <a:r>
              <a:rPr lang="en-CA" sz="2200" dirty="0" err="1"/>
              <a:t>Stock@SRrel</a:t>
            </a:r>
            <a:r>
              <a:rPr lang="en-CA" sz="2200" dirty="0"/>
              <a:t>	      	</a:t>
            </a:r>
            <a:r>
              <a:rPr lang="en-CA" sz="2200" b="1" dirty="0">
                <a:solidFill>
                  <a:srgbClr val="F6BB00"/>
                </a:solidFill>
              </a:rPr>
              <a:t>The stock-recruitment relationship</a:t>
            </a:r>
          </a:p>
          <a:p>
            <a:pPr marL="0" indent="0">
              <a:buNone/>
            </a:pPr>
            <a:r>
              <a:rPr lang="en-CA" sz="2200" dirty="0" err="1"/>
              <a:t>Stock@h</a:t>
            </a:r>
            <a:r>
              <a:rPr lang="en-CA" sz="2200" dirty="0"/>
              <a:t>                    	</a:t>
            </a:r>
            <a:r>
              <a:rPr lang="en-CA" sz="2200" b="1" dirty="0">
                <a:solidFill>
                  <a:srgbClr val="F6BB00"/>
                </a:solidFill>
              </a:rPr>
              <a:t>Recruitment compensation (steepness)</a:t>
            </a:r>
          </a:p>
          <a:p>
            <a:pPr marL="0" indent="0">
              <a:buNone/>
            </a:pPr>
            <a:r>
              <a:rPr lang="en-CA" sz="2200" dirty="0" err="1"/>
              <a:t>Stock@Perr</a:t>
            </a:r>
            <a:r>
              <a:rPr lang="en-CA" sz="2200" dirty="0"/>
              <a:t>		</a:t>
            </a:r>
            <a:r>
              <a:rPr lang="en-CA" sz="2200" b="1" dirty="0">
                <a:solidFill>
                  <a:srgbClr val="F6BB00"/>
                </a:solidFill>
              </a:rPr>
              <a:t>Lognormal recruitment variation</a:t>
            </a:r>
          </a:p>
          <a:p>
            <a:pPr marL="0" indent="0">
              <a:buNone/>
            </a:pPr>
            <a:r>
              <a:rPr lang="en-CA" sz="2200" dirty="0" err="1"/>
              <a:t>Stock@AC</a:t>
            </a:r>
            <a:r>
              <a:rPr lang="en-CA" sz="2200" dirty="0"/>
              <a:t>			</a:t>
            </a:r>
            <a:r>
              <a:rPr lang="en-CA" sz="2200" b="1" dirty="0">
                <a:solidFill>
                  <a:srgbClr val="F6BB00"/>
                </a:solidFill>
              </a:rPr>
              <a:t>Autocorrelation in recruitment</a:t>
            </a:r>
          </a:p>
          <a:p>
            <a:pPr marL="0" indent="0">
              <a:buNone/>
            </a:pPr>
            <a:r>
              <a:rPr lang="en-CA" sz="2200"/>
              <a:t>Stock</a:t>
            </a:r>
            <a:r>
              <a:rPr lang="en-CA" sz="2200" dirty="0" err="1"/>
              <a:t>@Period</a:t>
            </a:r>
            <a:r>
              <a:rPr lang="en-CA" sz="2200" dirty="0"/>
              <a:t>		</a:t>
            </a:r>
            <a:r>
              <a:rPr lang="en-CA" sz="2200" b="1" dirty="0">
                <a:solidFill>
                  <a:srgbClr val="F6BB00"/>
                </a:solidFill>
              </a:rPr>
              <a:t>The duration of phases</a:t>
            </a:r>
          </a:p>
          <a:p>
            <a:pPr marL="0" indent="0">
              <a:buNone/>
            </a:pPr>
            <a:r>
              <a:rPr lang="en-CA" sz="2200" dirty="0" err="1"/>
              <a:t>Stock@Amplitude</a:t>
            </a:r>
            <a:r>
              <a:rPr lang="en-CA" sz="2200" dirty="0"/>
              <a:t>	</a:t>
            </a:r>
            <a:r>
              <a:rPr lang="en-CA" sz="2200" b="1" dirty="0">
                <a:solidFill>
                  <a:srgbClr val="F6BB00"/>
                </a:solidFill>
              </a:rPr>
              <a:t>The size of phase shifts</a:t>
            </a:r>
          </a:p>
        </p:txBody>
      </p:sp>
    </p:spTree>
    <p:extLst>
      <p:ext uri="{BB962C8B-B14F-4D97-AF65-F5344CB8AC3E}">
        <p14:creationId xmlns:p14="http://schemas.microsoft.com/office/powerpoint/2010/main" val="2844568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498" y="332656"/>
            <a:ext cx="7886700" cy="1325563"/>
          </a:xfrm>
        </p:spPr>
        <p:txBody>
          <a:bodyPr/>
          <a:lstStyle/>
          <a:p>
            <a:r>
              <a:rPr lang="en-CA" dirty="0"/>
              <a:t>Recruitment phase shifts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40" y="4064256"/>
            <a:ext cx="4270901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703" y="4149080"/>
            <a:ext cx="3816424" cy="197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8230" y="1493193"/>
            <a:ext cx="3347814" cy="1269796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CA" sz="2100" dirty="0"/>
              <a:t>Short phases, large magnitude in shift</a:t>
            </a:r>
          </a:p>
          <a:p>
            <a:pPr marL="0" indent="0">
              <a:spcAft>
                <a:spcPts val="1200"/>
              </a:spcAft>
              <a:buNone/>
            </a:pPr>
            <a:endParaRPr lang="en-CA" sz="2200" dirty="0"/>
          </a:p>
          <a:p>
            <a:pPr marL="0" indent="0">
              <a:spcAft>
                <a:spcPts val="1200"/>
              </a:spcAft>
              <a:buNone/>
            </a:pPr>
            <a:endParaRPr lang="en-CA" sz="22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831382" y="1484784"/>
            <a:ext cx="3347814" cy="1269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CA" sz="2100" dirty="0"/>
              <a:t>Longer phases, shallow shifts</a:t>
            </a:r>
            <a:endParaRPr lang="en-CA" sz="2200" dirty="0"/>
          </a:p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endParaRPr lang="en-CA" sz="22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3841655" cy="1483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381" y="2348880"/>
            <a:ext cx="3795647" cy="1483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461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570" y="1617950"/>
            <a:ext cx="4752528" cy="5213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17951"/>
            <a:ext cx="4752528" cy="5213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4665"/>
            <a:ext cx="3864967" cy="1758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76672"/>
            <a:ext cx="3636404" cy="1879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5940152" y="3138636"/>
            <a:ext cx="882098" cy="0"/>
          </a:xfrm>
          <a:prstGeom prst="straightConnector1">
            <a:avLst/>
          </a:prstGeom>
          <a:ln w="28575">
            <a:solidFill>
              <a:srgbClr val="285AF8">
                <a:alpha val="63922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44209" y="3212976"/>
            <a:ext cx="144015" cy="648072"/>
          </a:xfrm>
          <a:prstGeom prst="straightConnector1">
            <a:avLst/>
          </a:prstGeom>
          <a:ln w="28575">
            <a:solidFill>
              <a:srgbClr val="11F34C">
                <a:alpha val="57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948264" y="4653136"/>
            <a:ext cx="432048" cy="720080"/>
          </a:xfrm>
          <a:prstGeom prst="straightConnector1">
            <a:avLst/>
          </a:prstGeom>
          <a:ln w="28575">
            <a:solidFill>
              <a:srgbClr val="11F34C">
                <a:alpha val="57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100664" y="4653136"/>
            <a:ext cx="432048" cy="720080"/>
          </a:xfrm>
          <a:prstGeom prst="straightConnector1">
            <a:avLst/>
          </a:prstGeom>
          <a:ln w="28575">
            <a:solidFill>
              <a:srgbClr val="FF0000">
                <a:alpha val="48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940152" y="3284984"/>
            <a:ext cx="882098" cy="180020"/>
          </a:xfrm>
          <a:prstGeom prst="straightConnector1">
            <a:avLst/>
          </a:prstGeom>
          <a:ln w="28575">
            <a:solidFill>
              <a:srgbClr val="FF0000">
                <a:alpha val="48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46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7404</TotalTime>
  <Words>366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Depth</vt:lpstr>
      <vt:lpstr>PowerPoint Presentation</vt:lpstr>
      <vt:lpstr>Agenda</vt:lpstr>
      <vt:lpstr>Growth</vt:lpstr>
      <vt:lpstr>Parameterizing growth changes</vt:lpstr>
      <vt:lpstr>Effects of changes in growth are unpredictable</vt:lpstr>
      <vt:lpstr>Natural mortality rate   </vt:lpstr>
      <vt:lpstr>Recruitment</vt:lpstr>
      <vt:lpstr>Recruitment phase shifts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Carruthers</dc:creator>
  <cp:lastModifiedBy>Adrian</cp:lastModifiedBy>
  <cp:revision>137</cp:revision>
  <dcterms:created xsi:type="dcterms:W3CDTF">2017-03-29T20:35:38Z</dcterms:created>
  <dcterms:modified xsi:type="dcterms:W3CDTF">2017-10-23T20:45:06Z</dcterms:modified>
</cp:coreProperties>
</file>