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96" r:id="rId4"/>
    <p:sldId id="303" r:id="rId5"/>
    <p:sldId id="304" r:id="rId6"/>
    <p:sldId id="305" r:id="rId7"/>
    <p:sldId id="306" r:id="rId8"/>
    <p:sldId id="307" r:id="rId9"/>
    <p:sldId id="309" r:id="rId10"/>
    <p:sldId id="308" r:id="rId11"/>
    <p:sldId id="297" r:id="rId12"/>
    <p:sldId id="298" r:id="rId13"/>
    <p:sldId id="299" r:id="rId14"/>
    <p:sldId id="300" r:id="rId15"/>
    <p:sldId id="301" r:id="rId16"/>
    <p:sldId id="30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78" y="45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</a:rPr>
              <a:t>.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600" dirty="0" smtClean="0">
                <a:solidFill>
                  <a:srgbClr val="F6BB00"/>
                </a:solidFill>
              </a:rPr>
              <a:t>Specifying MPs and other MSE outputs</a:t>
            </a:r>
            <a:endParaRPr lang="en-US" altLang="en-US" sz="26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3b,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of information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556792"/>
            <a:ext cx="767556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If we can calculate </a:t>
            </a:r>
          </a:p>
          <a:p>
            <a:pPr marL="0" indent="0">
              <a:buNone/>
            </a:pPr>
            <a:r>
              <a:rPr lang="en-CA" dirty="0" smtClean="0"/>
              <a:t>-  performance for every simulation</a:t>
            </a:r>
          </a:p>
          <a:p>
            <a:pPr marL="0" indent="0">
              <a:buNone/>
            </a:pPr>
            <a:r>
              <a:rPr lang="en-CA" dirty="0" smtClean="0"/>
              <a:t>and we can track </a:t>
            </a:r>
          </a:p>
          <a:p>
            <a:pPr>
              <a:buFontTx/>
              <a:buChar char="-"/>
            </a:pPr>
            <a:r>
              <a:rPr lang="en-CA" dirty="0" smtClean="0"/>
              <a:t>the conditions of every simulation,</a:t>
            </a:r>
          </a:p>
          <a:p>
            <a:pPr marL="0" indent="0">
              <a:buNone/>
            </a:pPr>
            <a:r>
              <a:rPr lang="en-CA" dirty="0" smtClean="0"/>
              <a:t>we can analyse which data observation processes are driving performance.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/>
              <a:t>Value of information analysis can identify which data are the most important in successful management. </a:t>
            </a:r>
          </a:p>
          <a:p>
            <a:pPr marL="0" indent="0">
              <a:buNone/>
            </a:pPr>
            <a:r>
              <a:rPr lang="en-CA" dirty="0" smtClean="0"/>
              <a:t>For any MSE object in DLMtool you can conduct VOI analysis using the VOI() function…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47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4872751" cy="2629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1600" y="2060848"/>
            <a:ext cx="1296144" cy="720080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779912" y="2132856"/>
            <a:ext cx="1368152" cy="432048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35596" y="3645024"/>
            <a:ext cx="1368152" cy="360040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28650" y="5047350"/>
            <a:ext cx="42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You can see what these look like by typing the name of one into </a:t>
            </a:r>
          </a:p>
          <a:p>
            <a:r>
              <a:rPr lang="en-CA" sz="2400" dirty="0" smtClean="0">
                <a:solidFill>
                  <a:srgbClr val="0070C0"/>
                </a:solidFill>
              </a:rPr>
              <a:t>R…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527477"/>
            <a:ext cx="7021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chemeClr val="bg1"/>
                </a:solidFill>
              </a:rPr>
              <a:t>Four of these items are the objects we used to build an operating model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89483" y="1325470"/>
            <a:ext cx="29675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rgbClr val="FF0000"/>
                </a:solidFill>
              </a:rPr>
              <a:t>Fleet</a:t>
            </a:r>
            <a:r>
              <a:rPr lang="en-CA" altLang="en-US" sz="2400" dirty="0" smtClean="0">
                <a:solidFill>
                  <a:srgbClr val="0070C0"/>
                </a:solidFill>
              </a:rPr>
              <a:t>, </a:t>
            </a:r>
            <a:r>
              <a:rPr lang="en-CA" altLang="en-US" sz="2400" dirty="0" smtClean="0">
                <a:solidFill>
                  <a:srgbClr val="FF0000"/>
                </a:solidFill>
              </a:rPr>
              <a:t>Stock</a:t>
            </a:r>
            <a:r>
              <a:rPr lang="en-CA" altLang="en-US" sz="2400" dirty="0" smtClean="0">
                <a:solidFill>
                  <a:srgbClr val="0070C0"/>
                </a:solidFill>
              </a:rPr>
              <a:t>, </a:t>
            </a:r>
            <a:r>
              <a:rPr lang="en-CA" altLang="en-US" sz="2400" dirty="0" err="1" smtClean="0">
                <a:solidFill>
                  <a:srgbClr val="FF0000"/>
                </a:solidFill>
              </a:rPr>
              <a:t>Obs</a:t>
            </a:r>
            <a:r>
              <a:rPr lang="en-CA" altLang="en-US" sz="2400" dirty="0" smtClean="0">
                <a:solidFill>
                  <a:srgbClr val="0070C0"/>
                </a:solidFill>
              </a:rPr>
              <a:t> and </a:t>
            </a:r>
            <a:r>
              <a:rPr lang="en-CA" altLang="en-US" sz="2400" dirty="0" smtClean="0">
                <a:solidFill>
                  <a:srgbClr val="FF0000"/>
                </a:solidFill>
              </a:rPr>
              <a:t>Imp</a:t>
            </a:r>
            <a:r>
              <a:rPr lang="en-CA" altLang="en-US" sz="2400" dirty="0" smtClean="0">
                <a:solidFill>
                  <a:srgbClr val="0070C0"/>
                </a:solidFill>
              </a:rPr>
              <a:t> Objects all contain ‘slots’ that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rgbClr val="0070C0"/>
                </a:solidFill>
              </a:rPr>
              <a:t>Define the various aspects of the operating model 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z="2400" dirty="0">
              <a:solidFill>
                <a:srgbClr val="0070C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solidFill>
                  <a:srgbClr val="0070C0"/>
                </a:solidFill>
              </a:rPr>
              <a:t>These objects and their slots are all ‘glued’ together in an operating model, allowing for customizability. </a:t>
            </a:r>
          </a:p>
        </p:txBody>
      </p:sp>
    </p:spTree>
    <p:extLst>
      <p:ext uri="{BB962C8B-B14F-4D97-AF65-F5344CB8AC3E}">
        <p14:creationId xmlns:p14="http://schemas.microsoft.com/office/powerpoint/2010/main" val="3517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1" y="1149385"/>
            <a:ext cx="3114675" cy="429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043" y="2139782"/>
            <a:ext cx="2600325" cy="3971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3286522"/>
            <a:ext cx="2657475" cy="4105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778" y="4567237"/>
            <a:ext cx="2752725" cy="458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1986" y="259527"/>
            <a:ext cx="6484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Here is what these objects look like in R: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7937" y="824431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Stock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3205" y="1851877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Fleet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4430" y="2996952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Obs</a:t>
            </a:r>
            <a:r>
              <a:rPr lang="en-CA" dirty="0" smtClean="0">
                <a:solidFill>
                  <a:srgbClr val="FF0000"/>
                </a:solidFill>
              </a:rPr>
              <a:t>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87816" y="4218880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Imp object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86" y="259527"/>
            <a:ext cx="6988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Alternatively each object can be specified in a CSV file: </a:t>
            </a:r>
            <a:endParaRPr lang="en-CA" sz="24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2219325" cy="541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48880"/>
            <a:ext cx="2143125" cy="2752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824" y="3364496"/>
            <a:ext cx="2124075" cy="606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115" y="4509120"/>
            <a:ext cx="2162175" cy="2009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3608" y="810310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Stock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5856" y="1968369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Fleet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0112" y="2988065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 smtClean="0">
                <a:solidFill>
                  <a:srgbClr val="FF0000"/>
                </a:solidFill>
              </a:rPr>
              <a:t>Obs</a:t>
            </a:r>
            <a:r>
              <a:rPr lang="en-CA" dirty="0" smtClean="0">
                <a:solidFill>
                  <a:srgbClr val="FF0000"/>
                </a:solidFill>
              </a:rPr>
              <a:t> object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0352" y="4139788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Imp object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886700" cy="831627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CSV files can be handy and are easy to import into DLMtool:</a:t>
            </a:r>
            <a:endParaRPr lang="en-CA" sz="2400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6972300" cy="475252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Albacore = new(‘Stock’, ’C:/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/Albacore.csv’)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Longline = new(‘Fleet’, ‘C:/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/Longline.csv’)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ICCATobs</a:t>
            </a:r>
            <a:r>
              <a:rPr lang="en-CA" altLang="en-US" sz="2200" dirty="0" smtClean="0">
                <a:solidFill>
                  <a:srgbClr val="00B050"/>
                </a:solidFill>
              </a:rPr>
              <a:t> = new(‘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Obs</a:t>
            </a:r>
            <a:r>
              <a:rPr lang="en-CA" altLang="en-US" sz="2200" dirty="0" smtClean="0">
                <a:solidFill>
                  <a:srgbClr val="00B050"/>
                </a:solidFill>
              </a:rPr>
              <a:t>’, </a:t>
            </a:r>
            <a:r>
              <a:rPr lang="en-CA" altLang="en-US" sz="2200" dirty="0">
                <a:solidFill>
                  <a:srgbClr val="00B050"/>
                </a:solidFill>
              </a:rPr>
              <a:t>‘C:/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/ICCATobs.csv</a:t>
            </a:r>
            <a:r>
              <a:rPr lang="en-CA" altLang="en-US" sz="2200" dirty="0">
                <a:solidFill>
                  <a:srgbClr val="00B050"/>
                </a:solidFill>
              </a:rPr>
              <a:t>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Overages = </a:t>
            </a:r>
            <a:r>
              <a:rPr lang="en-CA" altLang="en-US" sz="2200" dirty="0">
                <a:solidFill>
                  <a:srgbClr val="00B050"/>
                </a:solidFill>
              </a:rPr>
              <a:t>new</a:t>
            </a:r>
            <a:r>
              <a:rPr lang="en-CA" altLang="en-US" sz="2200" dirty="0" smtClean="0">
                <a:solidFill>
                  <a:srgbClr val="00B050"/>
                </a:solidFill>
              </a:rPr>
              <a:t>(‘Imp’, </a:t>
            </a:r>
            <a:r>
              <a:rPr lang="en-CA" altLang="en-US" sz="2200" dirty="0">
                <a:solidFill>
                  <a:srgbClr val="00B050"/>
                </a:solidFill>
              </a:rPr>
              <a:t>‘C:/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mydata</a:t>
            </a:r>
            <a:r>
              <a:rPr lang="en-CA" altLang="en-US" sz="2200" dirty="0" smtClean="0">
                <a:solidFill>
                  <a:srgbClr val="00B050"/>
                </a:solidFill>
              </a:rPr>
              <a:t>/Overages.csv</a:t>
            </a:r>
            <a:r>
              <a:rPr lang="en-CA" altLang="en-US" sz="2200" dirty="0">
                <a:solidFill>
                  <a:srgbClr val="00B050"/>
                </a:solidFill>
              </a:rPr>
              <a:t>’)</a:t>
            </a: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 smtClean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myOM</a:t>
            </a:r>
            <a:r>
              <a:rPr lang="en-CA" altLang="en-US" sz="2200" dirty="0" smtClean="0">
                <a:solidFill>
                  <a:srgbClr val="00B050"/>
                </a:solidFill>
              </a:rPr>
              <a:t> = new(‘OM’, Albacore,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Longline,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ICCATobs</a:t>
            </a:r>
            <a:r>
              <a:rPr lang="en-CA" altLang="en-US" sz="2200" dirty="0" smtClean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smtClean="0">
                <a:solidFill>
                  <a:srgbClr val="00B050"/>
                </a:solidFill>
              </a:rPr>
              <a:t>			  Overages)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7544" y="3861048"/>
            <a:ext cx="7886700" cy="83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 smtClean="0">
                <a:solidFill>
                  <a:srgbClr val="0070C0"/>
                </a:solidFill>
              </a:rPr>
              <a:t>Once imported these objects can be combined in an Operating model:</a:t>
            </a:r>
            <a:endParaRPr lang="en-CA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5249"/>
            <a:ext cx="7886700" cy="995866"/>
          </a:xfrm>
        </p:spPr>
        <p:txBody>
          <a:bodyPr>
            <a:normAutofit/>
          </a:bodyPr>
          <a:lstStyle/>
          <a:p>
            <a:r>
              <a:rPr lang="en-CA" sz="2400" dirty="0" smtClean="0">
                <a:solidFill>
                  <a:srgbClr val="0070C0"/>
                </a:solidFill>
              </a:rPr>
              <a:t>Changing inputs is simple in the CSV:</a:t>
            </a:r>
            <a:endParaRPr lang="en-CA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" b="76747"/>
          <a:stretch/>
        </p:blipFill>
        <p:spPr>
          <a:xfrm>
            <a:off x="916682" y="1981115"/>
            <a:ext cx="2952328" cy="167615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267744" y="465313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 smtClean="0">
                <a:solidFill>
                  <a:srgbClr val="0070C0"/>
                </a:solidFill>
              </a:rPr>
              <a:t>It is also straightforward in R:</a:t>
            </a:r>
          </a:p>
          <a:p>
            <a:endParaRPr lang="en-CA" sz="2400" dirty="0" smtClean="0">
              <a:solidFill>
                <a:srgbClr val="0070C0"/>
              </a:solidFill>
            </a:endParaRPr>
          </a:p>
          <a:p>
            <a:r>
              <a:rPr lang="en-CA" sz="2400" dirty="0" smtClean="0">
                <a:solidFill>
                  <a:srgbClr val="00B050"/>
                </a:solidFill>
              </a:rPr>
              <a:t>    </a:t>
            </a:r>
            <a:r>
              <a:rPr lang="en-CA" sz="2400" dirty="0" err="1" smtClean="0">
                <a:solidFill>
                  <a:srgbClr val="00B050"/>
                </a:solidFill>
              </a:rPr>
              <a:t>Albacore@M</a:t>
            </a:r>
            <a:r>
              <a:rPr lang="en-CA" sz="2400" dirty="0" smtClean="0">
                <a:solidFill>
                  <a:srgbClr val="00B050"/>
                </a:solidFill>
              </a:rPr>
              <a:t> = c(0.3, 0.5)</a:t>
            </a:r>
            <a:endParaRPr lang="en-CA" sz="2400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4562"/>
          <a:stretch/>
        </p:blipFill>
        <p:spPr>
          <a:xfrm>
            <a:off x="4499992" y="2261943"/>
            <a:ext cx="2909831" cy="16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Getting help with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19" y="2132856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Cheat sheets for objects:    </a:t>
            </a:r>
            <a:r>
              <a:rPr lang="en-CA" dirty="0" smtClean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User manual:                            </a:t>
            </a:r>
            <a:r>
              <a:rPr lang="en-CA" dirty="0" smtClean="0">
                <a:solidFill>
                  <a:srgbClr val="27AFE5"/>
                </a:solidFill>
              </a:rPr>
              <a:t>/Help/DLMtool 4 User Guide.pdf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 smtClean="0">
                <a:solidFill>
                  <a:srgbClr val="0070C0"/>
                </a:solidFill>
              </a:rPr>
              <a:t>R package help: </a:t>
            </a:r>
            <a:r>
              <a:rPr lang="en-CA" dirty="0" smtClean="0">
                <a:solidFill>
                  <a:srgbClr val="27AFE5"/>
                </a:solidFill>
              </a:rPr>
              <a:t>			</a:t>
            </a:r>
            <a:r>
              <a:rPr lang="en-CA" dirty="0" err="1" smtClean="0">
                <a:solidFill>
                  <a:srgbClr val="00B050"/>
                </a:solidFill>
              </a:rPr>
              <a:t>class?Stock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class?Fleet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class?Obs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class?Imp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  <a:r>
              <a:rPr lang="en-CA" dirty="0" err="1" smtClean="0">
                <a:solidFill>
                  <a:srgbClr val="00B050"/>
                </a:solidFill>
              </a:rPr>
              <a:t>class?OM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5788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43806" y="1196752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50888" y="2348880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Specifying MPs for MSE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Convergence diagnostics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Value of information (VOI) analysis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Cost of current uncertainties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800" dirty="0" smtClean="0">
                <a:solidFill>
                  <a:srgbClr val="27AFE5"/>
                </a:solidFill>
              </a:rPr>
              <a:t>Specifying MPs for MSE analysis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536" y="1196752"/>
            <a:ext cx="856895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0070C0"/>
                </a:solidFill>
              </a:rPr>
              <a:t>DLMtool contains two types of MP that provide different types of management recommendation:</a:t>
            </a:r>
          </a:p>
          <a:p>
            <a:endParaRPr lang="en-CA" sz="2200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200" dirty="0" smtClean="0">
                <a:solidFill>
                  <a:srgbClr val="0070C0"/>
                </a:solidFill>
              </a:rPr>
              <a:t>Output control MPs (</a:t>
            </a:r>
            <a:r>
              <a:rPr lang="en-CA" sz="2200" dirty="0" smtClean="0">
                <a:solidFill>
                  <a:srgbClr val="FF0000"/>
                </a:solidFill>
              </a:rPr>
              <a:t>class Output</a:t>
            </a:r>
            <a:r>
              <a:rPr lang="en-CA" sz="2200" dirty="0" smtClean="0">
                <a:solidFill>
                  <a:srgbClr val="0070C0"/>
                </a:solidFill>
              </a:rPr>
              <a:t>)</a:t>
            </a:r>
          </a:p>
          <a:p>
            <a:endParaRPr lang="en-CA" sz="2200" dirty="0" smtClean="0">
              <a:solidFill>
                <a:srgbClr val="0070C0"/>
              </a:solidFill>
            </a:endParaRPr>
          </a:p>
          <a:p>
            <a:r>
              <a:rPr lang="en-CA" sz="2200" dirty="0" smtClean="0">
                <a:solidFill>
                  <a:srgbClr val="0070C0"/>
                </a:solidFill>
              </a:rPr>
              <a:t>       Provide a Total Allowable Catch (TAC), e.g. 100,000 tonnes </a:t>
            </a:r>
          </a:p>
          <a:p>
            <a:endParaRPr lang="en-CA" sz="2200" dirty="0">
              <a:solidFill>
                <a:srgbClr val="0070C0"/>
              </a:solidFill>
            </a:endParaRPr>
          </a:p>
          <a:p>
            <a:r>
              <a:rPr lang="en-CA" sz="2200" dirty="0" smtClean="0">
                <a:solidFill>
                  <a:srgbClr val="0070C0"/>
                </a:solidFill>
              </a:rPr>
              <a:t>2.   Input control MPs (</a:t>
            </a:r>
            <a:r>
              <a:rPr lang="en-CA" sz="2200" dirty="0" smtClean="0">
                <a:solidFill>
                  <a:srgbClr val="FF0000"/>
                </a:solidFill>
              </a:rPr>
              <a:t>class Input</a:t>
            </a:r>
            <a:r>
              <a:rPr lang="en-CA" sz="2200" dirty="0" smtClean="0">
                <a:solidFill>
                  <a:srgbClr val="0070C0"/>
                </a:solidFill>
              </a:rPr>
              <a:t>)</a:t>
            </a:r>
          </a:p>
          <a:p>
            <a:endParaRPr lang="en-CA" sz="2200" b="1" dirty="0" smtClean="0">
              <a:solidFill>
                <a:srgbClr val="0070C0"/>
              </a:solidFill>
            </a:endParaRPr>
          </a:p>
          <a:p>
            <a:r>
              <a:rPr lang="en-CA" sz="2200" dirty="0" smtClean="0">
                <a:solidFill>
                  <a:srgbClr val="0070C0"/>
                </a:solidFill>
              </a:rPr>
              <a:t>       These MPs control the extent of fishing pressure rather than the </a:t>
            </a:r>
          </a:p>
          <a:p>
            <a:r>
              <a:rPr lang="en-CA" sz="2200" dirty="0">
                <a:solidFill>
                  <a:srgbClr val="0070C0"/>
                </a:solidFill>
              </a:rPr>
              <a:t> </a:t>
            </a:r>
            <a:r>
              <a:rPr lang="en-CA" sz="2200" dirty="0" smtClean="0">
                <a:solidFill>
                  <a:srgbClr val="0070C0"/>
                </a:solidFill>
              </a:rPr>
              <a:t>      amount of fish extracted and can make recommendations in terms of </a:t>
            </a:r>
          </a:p>
          <a:p>
            <a:endParaRPr lang="en-CA" sz="2200" dirty="0" smtClean="0">
              <a:solidFill>
                <a:srgbClr val="0070C0"/>
              </a:solidFill>
            </a:endParaRPr>
          </a:p>
          <a:p>
            <a:r>
              <a:rPr lang="en-CA" sz="2200" dirty="0" smtClean="0">
                <a:solidFill>
                  <a:srgbClr val="0070C0"/>
                </a:solidFill>
              </a:rPr>
              <a:t>        -  Total Allowable Effort (TAE), e.g. 10,000 days of fishing</a:t>
            </a:r>
          </a:p>
          <a:p>
            <a:r>
              <a:rPr lang="en-CA" sz="2200" dirty="0" smtClean="0">
                <a:solidFill>
                  <a:srgbClr val="0070C0"/>
                </a:solidFill>
              </a:rPr>
              <a:t>        -  Spatial closures (e.g. no take areas)</a:t>
            </a:r>
          </a:p>
          <a:p>
            <a:r>
              <a:rPr lang="en-CA" sz="2200" dirty="0" smtClean="0">
                <a:solidFill>
                  <a:srgbClr val="0070C0"/>
                </a:solidFill>
              </a:rPr>
              <a:t>        -  Size limits (e.g. only retain fish over 50cm) </a:t>
            </a:r>
          </a:p>
          <a:p>
            <a:pPr marL="285750" indent="-285750">
              <a:buFontTx/>
              <a:buChar char="-"/>
            </a:pPr>
            <a:endParaRPr lang="en-CA" sz="2200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endParaRPr lang="en-CA" sz="2200" dirty="0" smtClean="0">
              <a:solidFill>
                <a:srgbClr val="0070C0"/>
              </a:solidFill>
            </a:endParaRPr>
          </a:p>
          <a:p>
            <a:endParaRPr lang="en-CA" sz="2200" dirty="0">
              <a:solidFill>
                <a:srgbClr val="0070C0"/>
              </a:solidFill>
            </a:endParaRPr>
          </a:p>
          <a:p>
            <a:endParaRPr lang="en-CA" sz="2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081" y="54109"/>
            <a:ext cx="7886700" cy="1325563"/>
          </a:xfrm>
        </p:spPr>
        <p:txBody>
          <a:bodyPr/>
          <a:lstStyle/>
          <a:p>
            <a:r>
              <a:rPr lang="en-CA" dirty="0" smtClean="0"/>
              <a:t>Finding DLMtool MPs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81" y="1196752"/>
            <a:ext cx="7675562" cy="93610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Similarly to other objects in DLMtool you can use the avail()</a:t>
            </a:r>
          </a:p>
          <a:p>
            <a:pPr marL="0" indent="0">
              <a:buNone/>
            </a:pPr>
            <a:r>
              <a:rPr lang="en-CA" dirty="0" smtClean="0"/>
              <a:t>function to list those that are available: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5211"/>
          <a:stretch/>
        </p:blipFill>
        <p:spPr>
          <a:xfrm>
            <a:off x="691271" y="2160424"/>
            <a:ext cx="4336619" cy="1161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636912"/>
            <a:ext cx="3600400" cy="3904966"/>
          </a:xfrm>
          <a:prstGeom prst="rect">
            <a:avLst/>
          </a:prstGeom>
          <a:ln w="69850">
            <a:solidFill>
              <a:schemeClr val="tx1">
                <a:alpha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604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081" y="54109"/>
            <a:ext cx="7886700" cy="1325563"/>
          </a:xfrm>
        </p:spPr>
        <p:txBody>
          <a:bodyPr/>
          <a:lstStyle/>
          <a:p>
            <a:r>
              <a:rPr lang="en-CA" dirty="0" smtClean="0"/>
              <a:t>Finding DLMtool MPs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81" y="1196752"/>
            <a:ext cx="7675562" cy="93610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Now for input control MPs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5" y="2174949"/>
            <a:ext cx="4613895" cy="1206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636912"/>
            <a:ext cx="3752691" cy="3817579"/>
          </a:xfrm>
          <a:prstGeom prst="rect">
            <a:avLst/>
          </a:prstGeom>
          <a:ln w="66675">
            <a:solidFill>
              <a:schemeClr val="tx1">
                <a:alpha val="83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779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081" y="54109"/>
            <a:ext cx="7886700" cy="1325563"/>
          </a:xfrm>
        </p:spPr>
        <p:txBody>
          <a:bodyPr/>
          <a:lstStyle/>
          <a:p>
            <a:r>
              <a:rPr lang="en-CA" dirty="0" smtClean="0"/>
              <a:t>Using selected MPs in an MSE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81" y="1196752"/>
            <a:ext cx="7675562" cy="936104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To evaluate the performance of a set of selected MPs,</a:t>
            </a:r>
          </a:p>
          <a:p>
            <a:pPr marL="0" indent="0">
              <a:buNone/>
            </a:pPr>
            <a:r>
              <a:rPr lang="en-CA" dirty="0"/>
              <a:t>y</a:t>
            </a:r>
            <a:r>
              <a:rPr lang="en-CA" dirty="0" smtClean="0"/>
              <a:t>ou can make a list of their names in R and pass this to the</a:t>
            </a:r>
          </a:p>
          <a:p>
            <a:pPr marL="0" indent="0">
              <a:buNone/>
            </a:pPr>
            <a:r>
              <a:rPr lang="en-CA" dirty="0" err="1" smtClean="0"/>
              <a:t>runMSE</a:t>
            </a:r>
            <a:r>
              <a:rPr lang="en-CA" dirty="0" smtClean="0"/>
              <a:t>() function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3568" y="2826524"/>
            <a:ext cx="708166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myMPs</a:t>
            </a:r>
            <a:r>
              <a:rPr lang="en-CA" altLang="en-US" sz="2200" dirty="0" smtClean="0">
                <a:solidFill>
                  <a:srgbClr val="00B050"/>
                </a:solidFill>
              </a:rPr>
              <a:t> = c</a:t>
            </a:r>
            <a:r>
              <a:rPr lang="en-CA" altLang="en-US" sz="2200" dirty="0">
                <a:solidFill>
                  <a:srgbClr val="00B050"/>
                </a:solidFill>
              </a:rPr>
              <a:t>("</a:t>
            </a:r>
            <a:r>
              <a:rPr lang="en-CA" altLang="en-US" sz="2200" dirty="0" err="1">
                <a:solidFill>
                  <a:srgbClr val="00B050"/>
                </a:solidFill>
              </a:rPr>
              <a:t>AvC</a:t>
            </a:r>
            <a:r>
              <a:rPr lang="en-CA" altLang="en-US" sz="2200" dirty="0" smtClean="0">
                <a:solidFill>
                  <a:srgbClr val="00B050"/>
                </a:solidFill>
              </a:rPr>
              <a:t>", "</a:t>
            </a:r>
            <a:r>
              <a:rPr lang="en-CA" altLang="en-US" sz="2200" dirty="0" err="1">
                <a:solidFill>
                  <a:srgbClr val="00B050"/>
                </a:solidFill>
              </a:rPr>
              <a:t>curE</a:t>
            </a:r>
            <a:r>
              <a:rPr lang="en-CA" altLang="en-US" sz="2200" dirty="0" smtClean="0">
                <a:solidFill>
                  <a:srgbClr val="00B050"/>
                </a:solidFill>
              </a:rPr>
              <a:t>", "</a:t>
            </a:r>
            <a:r>
              <a:rPr lang="en-CA" altLang="en-US" sz="2200" dirty="0">
                <a:solidFill>
                  <a:srgbClr val="00B050"/>
                </a:solidFill>
              </a:rPr>
              <a:t>DCAC</a:t>
            </a:r>
            <a:r>
              <a:rPr lang="en-CA" altLang="en-US" sz="2200" dirty="0" smtClean="0">
                <a:solidFill>
                  <a:srgbClr val="00B050"/>
                </a:solidFill>
              </a:rPr>
              <a:t>", "</a:t>
            </a:r>
            <a:r>
              <a:rPr lang="en-CA" altLang="en-US" sz="2200" dirty="0">
                <a:solidFill>
                  <a:srgbClr val="00B050"/>
                </a:solidFill>
              </a:rPr>
              <a:t>DD</a:t>
            </a:r>
            <a:r>
              <a:rPr lang="en-CA" altLang="en-US" sz="2200" dirty="0" smtClean="0">
                <a:solidFill>
                  <a:srgbClr val="00B050"/>
                </a:solidFill>
              </a:rPr>
              <a:t>", "</a:t>
            </a:r>
            <a:r>
              <a:rPr lang="en-CA" altLang="en-US" sz="2200" dirty="0">
                <a:solidFill>
                  <a:srgbClr val="00B050"/>
                </a:solidFill>
              </a:rPr>
              <a:t>MCD</a:t>
            </a:r>
            <a:r>
              <a:rPr lang="en-CA" altLang="en-US" sz="2200" dirty="0" smtClean="0">
                <a:solidFill>
                  <a:srgbClr val="00B050"/>
                </a:solidFill>
              </a:rPr>
              <a:t>", "</a:t>
            </a:r>
            <a:r>
              <a:rPr lang="en-CA" altLang="en-US" sz="2200" dirty="0">
                <a:solidFill>
                  <a:srgbClr val="00B050"/>
                </a:solidFill>
              </a:rPr>
              <a:t>SPMSY</a:t>
            </a:r>
            <a:r>
              <a:rPr lang="en-CA" altLang="en-US" sz="2200" dirty="0" smtClean="0">
                <a:solidFill>
                  <a:srgbClr val="00B050"/>
                </a:solidFill>
              </a:rPr>
              <a:t>")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myMSE</a:t>
            </a:r>
            <a:r>
              <a:rPr lang="en-CA" altLang="en-US" sz="2200" dirty="0" smtClean="0">
                <a:solidFill>
                  <a:srgbClr val="00B050"/>
                </a:solidFill>
              </a:rPr>
              <a:t> =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runMSE</a:t>
            </a:r>
            <a:r>
              <a:rPr lang="en-CA" altLang="en-US" sz="2200" dirty="0" smtClean="0">
                <a:solidFill>
                  <a:srgbClr val="00B050"/>
                </a:solidFill>
              </a:rPr>
              <a:t>(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myOM</a:t>
            </a:r>
            <a:r>
              <a:rPr lang="en-CA" altLang="en-US" sz="2200" dirty="0" smtClean="0">
                <a:solidFill>
                  <a:srgbClr val="00B050"/>
                </a:solidFill>
              </a:rPr>
              <a:t>, 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myMPs</a:t>
            </a:r>
            <a:r>
              <a:rPr lang="en-CA" altLang="en-US" sz="2200" dirty="0" smtClean="0">
                <a:solidFill>
                  <a:srgbClr val="00B050"/>
                </a:solidFill>
              </a:rPr>
              <a:t>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 err="1" smtClean="0">
                <a:solidFill>
                  <a:srgbClr val="00B050"/>
                </a:solidFill>
              </a:rPr>
              <a:t>NOAA_plot</a:t>
            </a:r>
            <a:r>
              <a:rPr lang="en-CA" altLang="en-US" sz="2200" dirty="0" smtClean="0">
                <a:solidFill>
                  <a:srgbClr val="00B050"/>
                </a:solidFill>
              </a:rPr>
              <a:t>(</a:t>
            </a:r>
            <a:r>
              <a:rPr lang="en-CA" altLang="en-US" sz="2200" dirty="0" err="1" smtClean="0">
                <a:solidFill>
                  <a:srgbClr val="00B050"/>
                </a:solidFill>
              </a:rPr>
              <a:t>myMSE</a:t>
            </a:r>
            <a:r>
              <a:rPr lang="en-CA" altLang="en-US" sz="2200" dirty="0" smtClean="0">
                <a:solidFill>
                  <a:srgbClr val="00B050"/>
                </a:solidFill>
              </a:rPr>
              <a:t>)</a:t>
            </a:r>
            <a:endParaRPr lang="en-CA" altLang="en-US" sz="2200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077072"/>
            <a:ext cx="5472608" cy="24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4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1005"/>
            <a:ext cx="7886700" cy="1325563"/>
          </a:xfrm>
        </p:spPr>
        <p:txBody>
          <a:bodyPr/>
          <a:lstStyle/>
          <a:p>
            <a:r>
              <a:rPr lang="en-CA" dirty="0" smtClean="0"/>
              <a:t>Checking Convergence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97" y="1844824"/>
            <a:ext cx="767556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By default operating models are run for 48 simulations. </a:t>
            </a:r>
          </a:p>
          <a:p>
            <a:pPr marL="0" indent="0">
              <a:buNone/>
            </a:pPr>
            <a:r>
              <a:rPr lang="en-CA" dirty="0" smtClean="0"/>
              <a:t>That doesn’t sound like a lot, but how many is enough?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You can check to see whether MP performance is stable using the function Converge()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smtClean="0">
                <a:solidFill>
                  <a:srgbClr val="00B050"/>
                </a:solidFill>
              </a:rPr>
              <a:t>Converge(</a:t>
            </a:r>
            <a:r>
              <a:rPr lang="en-CA" dirty="0" err="1" smtClean="0">
                <a:solidFill>
                  <a:srgbClr val="00B050"/>
                </a:solidFill>
              </a:rPr>
              <a:t>myMSE</a:t>
            </a:r>
            <a:r>
              <a:rPr lang="en-CA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This function returns two plots: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5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767556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The first plot has 5 panels, each one shows the mean performance of a different metric (y axes) as simulations are added (iterations – the x axis)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375704" cy="53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7675562" cy="1080120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The first plot has noted that some MPs did not converge with respect to 1 or more performance metrics. The second plot (if applicable) highlights these MPs: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94" y="1628800"/>
            <a:ext cx="8029529" cy="50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665</Words>
  <Application>Microsoft Office PowerPoint</Application>
  <PresentationFormat>On-screen Show 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Depth</vt:lpstr>
      <vt:lpstr>PowerPoint Presentation</vt:lpstr>
      <vt:lpstr>Agenda</vt:lpstr>
      <vt:lpstr>PowerPoint Presentation</vt:lpstr>
      <vt:lpstr>Finding DLMtool MPs</vt:lpstr>
      <vt:lpstr>Finding DLMtool MPs</vt:lpstr>
      <vt:lpstr>Using selected MPs in an MSE</vt:lpstr>
      <vt:lpstr>Checking Convergence</vt:lpstr>
      <vt:lpstr>PowerPoint Presentation</vt:lpstr>
      <vt:lpstr>PowerPoint Presentation</vt:lpstr>
      <vt:lpstr>Value of information analysis</vt:lpstr>
      <vt:lpstr>PowerPoint Presentation</vt:lpstr>
      <vt:lpstr>PowerPoint Presentation</vt:lpstr>
      <vt:lpstr>PowerPoint Presentation</vt:lpstr>
      <vt:lpstr>CSV files can be handy and are easy to import into DLMtool:</vt:lpstr>
      <vt:lpstr>Changing inputs is simple in the CSV:</vt:lpstr>
      <vt:lpstr>Getting help with objects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Thomas</cp:lastModifiedBy>
  <cp:revision>58</cp:revision>
  <dcterms:created xsi:type="dcterms:W3CDTF">2017-03-29T20:35:38Z</dcterms:created>
  <dcterms:modified xsi:type="dcterms:W3CDTF">2017-05-03T21:27:05Z</dcterms:modified>
</cp:coreProperties>
</file>