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AFE5"/>
    <a:srgbClr val="126D96"/>
    <a:srgbClr val="F6BB00"/>
    <a:srgbClr val="36B6E7"/>
    <a:srgbClr val="3CB3E8"/>
    <a:srgbClr val="2EB1E6"/>
    <a:srgbClr val="DDF2FB"/>
    <a:srgbClr val="C0E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-1181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44C4D-0F28-4796-B165-4A9314C8572D}" type="datetimeFigureOut">
              <a:rPr lang="en-US"/>
              <a:pPr>
                <a:defRPr/>
              </a:pPr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ACC22-6F71-4A46-AC0E-B6381E90F2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3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70C3A-9704-4F1C-B525-B9C41EC2CB9F}" type="datetimeFigureOut">
              <a:rPr lang="en-US"/>
              <a:pPr>
                <a:defRPr/>
              </a:pPr>
              <a:t>4/19/2017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6A0C7-1720-4269-A385-1FCCC158FC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9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B8973-3C4D-4543-8208-6FBD7D4B1E92}" type="datetimeFigureOut">
              <a:rPr lang="en-US"/>
              <a:pPr>
                <a:defRPr/>
              </a:pPr>
              <a:t>4/19/2017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2E67E-49FD-4FEE-85F5-985412318A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46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438" y="7874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6000" dirty="0"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7432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lang="en-US" sz="6000" dirty="0">
                <a:effectLst/>
                <a:latin typeface="+mn-lt"/>
                <a:cs typeface="+mn-cs"/>
              </a:rPr>
              <a:t>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5B193-C710-48E6-BE1A-4250D1522D21}" type="datetimeFigureOut">
              <a:rPr lang="en-US"/>
              <a:pPr>
                <a:defRPr/>
              </a:pPr>
              <a:t>4/19/2017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6709C-B9F6-48ED-8756-2E1CB344CC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92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BA326-EADD-458A-A240-53D14A95FFA9}" type="datetimeFigureOut">
              <a:rPr lang="en-US"/>
              <a:pPr>
                <a:defRPr/>
              </a:pPr>
              <a:t>4/19/2017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72F3D-EA8A-4DE5-B4D2-ABFED541CD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41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6F355-356F-4AEF-9CD1-D817FC8EFA8F}" type="datetimeFigureOut">
              <a:rPr lang="en-US"/>
              <a:pPr>
                <a:defRPr/>
              </a:pPr>
              <a:t>4/19/2017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29070-E89B-4754-8F98-A01CC81A34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498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BF2DC-CCB5-4098-89D0-1EC4FD5565AF}" type="datetimeFigureOut">
              <a:rPr lang="en-US"/>
              <a:pPr>
                <a:defRPr/>
              </a:pPr>
              <a:t>4/19/2017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0B510-5245-4613-AAE5-8AEB792151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4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B8A51-7CD8-4104-8DDF-162B0EF14A6B}" type="datetimeFigureOut">
              <a:rPr lang="en-US"/>
              <a:pPr>
                <a:defRPr/>
              </a:pPr>
              <a:t>4/19/2017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E5796-0134-4F1D-A9FC-32B224E83D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62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8709E-F5D2-4559-A21D-B0DDFE3B465C}" type="datetimeFigureOut">
              <a:rPr lang="en-US"/>
              <a:pPr>
                <a:defRPr/>
              </a:pPr>
              <a:t>4/19/2017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7067DE-43D8-4036-A8CF-9B5A1BAE20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391525" y="136525"/>
            <a:ext cx="5730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87E93-EFCD-47E5-BAA3-BCF985529E74}" type="datetimeFigureOut">
              <a:rPr lang="en-US"/>
              <a:pPr>
                <a:defRPr/>
              </a:pPr>
              <a:t>4/19/2017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A5BEC-A44D-4F77-861B-82C0286D22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02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4992B-E494-43FF-8C91-9581B5B898B2}" type="datetimeFigureOut">
              <a:rPr lang="en-US"/>
              <a:pPr>
                <a:defRPr/>
              </a:pPr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D52B4-E7BC-471B-857E-5D639636E0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662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A26D0-9C42-49CC-B3CC-3FAD0BFB8834}" type="datetimeFigureOut">
              <a:rPr lang="en-US"/>
              <a:pPr>
                <a:defRPr/>
              </a:pPr>
              <a:t>4/19/2017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141DB-5213-4A4A-8ED0-A1C1142C5E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65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11D86-958D-4F1C-A296-04FF1FEB7547}" type="datetimeFigureOut">
              <a:rPr lang="en-US"/>
              <a:pPr>
                <a:defRPr/>
              </a:pPr>
              <a:t>4/19/2017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3528E-6AF7-44E4-BAA4-CCC786B7B9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38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A8DAB-3EF2-4284-967C-C4D2EFB04D51}" type="datetimeFigureOut">
              <a:rPr lang="en-US"/>
              <a:pPr>
                <a:defRPr/>
              </a:pPr>
              <a:t>4/19/2017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08A40-DA44-402E-BC9A-11D4C070A2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3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5EE35-B174-4F8D-8FE3-B2CBC1DDB3C0}" type="datetimeFigureOut">
              <a:rPr lang="en-US"/>
              <a:pPr>
                <a:defRPr/>
              </a:pPr>
              <a:t>4/19/2017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EB31E-D8E9-4957-AB5D-2E916DB102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2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4A8C5-3499-4AAB-997C-C98E6FEE8940}" type="datetimeFigureOut">
              <a:rPr lang="en-US"/>
              <a:pPr>
                <a:defRPr/>
              </a:pPr>
              <a:t>4/19/2017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9D910-A634-462A-9CCD-88293E04EB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4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275D6-3684-423F-A6A1-A7E0E2870F05}" type="datetimeFigureOut">
              <a:rPr lang="en-US"/>
              <a:pPr>
                <a:defRPr/>
              </a:pPr>
              <a:t>4/19/2017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00603-DFCC-4DD9-8E77-8C5370D907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0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825625"/>
            <a:ext cx="76755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3CCCDE27-ADD8-49A7-83D9-E8A13FCD2F82}" type="datetimeFigureOut">
              <a:rPr lang="en-US"/>
              <a:pPr>
                <a:defRPr/>
              </a:pPr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smtClean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A216076F-8886-4537-A6E7-1A3A55746B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704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hf sldNum="0" hdr="0" ft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6B6E7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rgbClr val="27AFE5"/>
                </a:solidFill>
              </a:rPr>
              <a:t>Data-Limited Fisheries 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11268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r"/>
            <a:r>
              <a:rPr lang="en-CA" altLang="en-US" sz="1900">
                <a:solidFill>
                  <a:srgbClr val="126D96"/>
                </a:solidFill>
              </a:rPr>
              <a:t>Tom Carruthers  &amp;  Adrian Hordyk     </a:t>
            </a:r>
            <a:r>
              <a:rPr lang="en-CA" altLang="en-US" sz="1900"/>
              <a:t>.</a:t>
            </a:r>
          </a:p>
          <a:p>
            <a:pPr algn="r"/>
            <a:r>
              <a:rPr lang="en-CA" altLang="en-US" sz="1900">
                <a:solidFill>
                  <a:srgbClr val="126D96"/>
                </a:solidFill>
              </a:rPr>
              <a:t> </a:t>
            </a:r>
          </a:p>
          <a:p>
            <a:pPr algn="r"/>
            <a:r>
              <a:rPr lang="en-CA" altLang="en-US" sz="1900">
                <a:solidFill>
                  <a:srgbClr val="126D96"/>
                </a:solidFill>
              </a:rPr>
              <a:t>Nicolas Gutierrez</a:t>
            </a:r>
          </a:p>
        </p:txBody>
      </p:sp>
      <p:sp>
        <p:nvSpPr>
          <p:cNvPr id="11271" name="Subtitle 2"/>
          <p:cNvSpPr txBox="1">
            <a:spLocks/>
          </p:cNvSpPr>
          <p:nvPr/>
        </p:nvSpPr>
        <p:spPr bwMode="auto">
          <a:xfrm>
            <a:off x="1935163" y="3319463"/>
            <a:ext cx="179705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ts val="1000"/>
              </a:spcBef>
              <a:buFont typeface="Arial" charset="0"/>
              <a:buNone/>
            </a:pPr>
            <a:r>
              <a:rPr lang="en-US" altLang="en-US" sz="2800">
                <a:solidFill>
                  <a:srgbClr val="F6BB00"/>
                </a:solidFill>
              </a:rPr>
              <a:t>Foreword 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675" y="5780088"/>
            <a:ext cx="5476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3" name="Subtitle 2"/>
          <p:cNvSpPr txBox="1">
            <a:spLocks/>
          </p:cNvSpPr>
          <p:nvPr/>
        </p:nvSpPr>
        <p:spPr bwMode="auto">
          <a:xfrm>
            <a:off x="1935163" y="3657600"/>
            <a:ext cx="26162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ts val="1000"/>
              </a:spcBef>
              <a:buFont typeface="Arial" charset="0"/>
              <a:buNone/>
            </a:pPr>
            <a:r>
              <a:rPr lang="en-US" altLang="en-US" sz="1800">
                <a:solidFill>
                  <a:srgbClr val="F6BB00"/>
                </a:solidFill>
              </a:rPr>
              <a:t>Lecture 1a, May 2017</a:t>
            </a:r>
          </a:p>
        </p:txBody>
      </p:sp>
      <p:sp>
        <p:nvSpPr>
          <p:cNvPr id="11274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 marL="3429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 marL="6858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 marL="10287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 marL="13716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marL="18288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marL="22860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marL="27432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marL="32004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 sz="2000" i="1">
                <a:solidFill>
                  <a:srgbClr val="27AFE5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Workshop Objectives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763" y="1714500"/>
            <a:ext cx="7675562" cy="4102100"/>
          </a:xfrm>
        </p:spPr>
        <p:txBody>
          <a:bodyPr rtlCol="0">
            <a:normAutofit lnSpcReduction="10000"/>
          </a:bodyPr>
          <a:lstStyle/>
          <a:p>
            <a:pPr fontAlgn="auto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 smtClean="0"/>
              <a:t>Familiarity with Management Strategy Evaluation concepts</a:t>
            </a:r>
          </a:p>
          <a:p>
            <a:pPr fontAlgn="auto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 smtClean="0"/>
              <a:t>Understanding the data-limited management problem</a:t>
            </a:r>
          </a:p>
          <a:p>
            <a:pPr fontAlgn="auto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 smtClean="0"/>
              <a:t>Evaluating management options</a:t>
            </a:r>
          </a:p>
          <a:p>
            <a:pPr fontAlgn="auto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 smtClean="0"/>
              <a:t>Making management recommendations with DLMtool</a:t>
            </a:r>
          </a:p>
          <a:p>
            <a:pPr fontAlgn="auto">
              <a:spcBef>
                <a:spcPts val="3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 smtClean="0"/>
              <a:t>Gain an understanding of how (whether) DLMtool can be used to address fishery management problems you are facing.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Intended Audience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CA" altLang="en-US" smtClean="0"/>
              <a:t>Managers interested in the potential benefits of the MSE approach</a:t>
            </a:r>
          </a:p>
          <a:p>
            <a:pPr>
              <a:spcBef>
                <a:spcPts val="1800"/>
              </a:spcBef>
            </a:pPr>
            <a:r>
              <a:rPr lang="en-CA" altLang="en-US" smtClean="0"/>
              <a:t>Fisheries scientists investigating options for prioritizing data collection</a:t>
            </a:r>
          </a:p>
          <a:p>
            <a:pPr>
              <a:spcBef>
                <a:spcPts val="1800"/>
              </a:spcBef>
            </a:pPr>
            <a:r>
              <a:rPr lang="en-CA" altLang="en-US" smtClean="0"/>
              <a:t>Quantitative fisheries scientists interested in testing a range of existing management options</a:t>
            </a:r>
          </a:p>
          <a:p>
            <a:pPr>
              <a:spcBef>
                <a:spcPts val="1800"/>
              </a:spcBef>
            </a:pPr>
            <a:r>
              <a:rPr lang="en-CA" altLang="en-US" smtClean="0"/>
              <a:t>Advanced quantitative fisheries scientists who would like to test new management procedures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3" y="342900"/>
            <a:ext cx="7886700" cy="493713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CA" dirty="0" smtClean="0"/>
              <a:t>Course outline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9750" y="1023938"/>
            <a:ext cx="8196263" cy="5365750"/>
          </a:xfrm>
        </p:spPr>
        <p:txBody>
          <a:bodyPr rtlCol="0">
            <a:normAutofit/>
          </a:bodyPr>
          <a:lstStyle/>
          <a:p>
            <a:pPr marL="0" indent="0" fontAlgn="auto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CA" sz="2000" b="1" dirty="0" smtClean="0"/>
              <a:t>1   Introduction  (4 lectures, 1 exercise)     </a:t>
            </a:r>
            <a:r>
              <a:rPr lang="en-CA" b="1" dirty="0" smtClean="0"/>
              <a:t>    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 smtClean="0"/>
              <a:t>Course objectives &amp; Problem statement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 smtClean="0"/>
              <a:t>MSE Concepts &amp; Terminology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 smtClean="0"/>
              <a:t>DLMtool introduction &amp; Online Demo</a:t>
            </a:r>
            <a:endParaRPr lang="en-CA" sz="2000" dirty="0"/>
          </a:p>
          <a:p>
            <a:pPr marL="0" indent="0" fontAlgn="auto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CA" b="1" dirty="0" smtClean="0"/>
              <a:t>2   </a:t>
            </a:r>
            <a:r>
              <a:rPr lang="en-CA" sz="2000" b="1" dirty="0" smtClean="0"/>
              <a:t>Running DLMtool (2 lectures, 2 exercises)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 smtClean="0"/>
              <a:t>Installation &amp; getting help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 smtClean="0"/>
              <a:t>A simple DLMtool run</a:t>
            </a:r>
            <a:endParaRPr lang="en-CA" sz="2000" dirty="0"/>
          </a:p>
          <a:p>
            <a:pPr marL="0" indent="0" fontAlgn="auto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CA" sz="2000" b="1" dirty="0" smtClean="0"/>
              <a:t>3   Customizing DLMtool (3 lectures, 3 exercises)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 smtClean="0"/>
              <a:t>Modifying operating models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 smtClean="0"/>
              <a:t>Plotting performance &amp;  value of information analysis</a:t>
            </a:r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CA" sz="2000" b="1" dirty="0" smtClean="0"/>
              <a:t>4   Making DLMtool </a:t>
            </a:r>
            <a:r>
              <a:rPr lang="en-CA" sz="2000" b="1" dirty="0"/>
              <a:t>recommendations </a:t>
            </a:r>
            <a:r>
              <a:rPr lang="en-CA" sz="2000" b="1" dirty="0" smtClean="0"/>
              <a:t>(2 lectures, 2 exercises)</a:t>
            </a:r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CA" sz="2000" b="1" dirty="0" smtClean="0"/>
              <a:t>5   Advanced DLMtool (3 lectures, 3 exercises)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 smtClean="0"/>
              <a:t>Complex operating model definition &amp; custom MPs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000" dirty="0" smtClean="0"/>
              <a:t>Time-varying parameterizations</a:t>
            </a:r>
            <a:endParaRPr lang="en-CA" sz="2000" dirty="0"/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CA" sz="2000" b="1" dirty="0" smtClean="0"/>
              <a:t>6   Robustness </a:t>
            </a:r>
            <a:r>
              <a:rPr lang="en-CA" sz="2000" b="1" dirty="0"/>
              <a:t>testing and ecosystem considerations</a:t>
            </a:r>
            <a:endParaRPr lang="en-CA" sz="2000" dirty="0"/>
          </a:p>
          <a:p>
            <a:pPr fontAlgn="auto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3" y="342900"/>
            <a:ext cx="7886700" cy="493713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CA" dirty="0" smtClean="0"/>
              <a:t>Course outline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2625" y="1730375"/>
            <a:ext cx="8196263" cy="4284663"/>
          </a:xfrm>
        </p:spPr>
        <p:txBody>
          <a:bodyPr rtlCol="0">
            <a:normAutofit/>
          </a:bodyPr>
          <a:lstStyle/>
          <a:p>
            <a:pPr marL="0" indent="0" fontAlgn="auto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CA" sz="2200" b="1" dirty="0" smtClean="0"/>
              <a:t>7   IOTC case study 1: </a:t>
            </a:r>
            <a:r>
              <a:rPr lang="en-CA" sz="2200" b="1" dirty="0" err="1" smtClean="0"/>
              <a:t>longtail</a:t>
            </a:r>
            <a:r>
              <a:rPr lang="en-CA" sz="2200" b="1" dirty="0" smtClean="0"/>
              <a:t> tuna        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200" dirty="0" smtClean="0"/>
              <a:t>Populating operating models for data-limited stocks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200" dirty="0" smtClean="0"/>
              <a:t>MSE satisficing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200" dirty="0"/>
              <a:t>Processing </a:t>
            </a:r>
            <a:r>
              <a:rPr lang="en-CA" sz="2200" dirty="0" err="1" smtClean="0"/>
              <a:t>longtail</a:t>
            </a:r>
            <a:r>
              <a:rPr lang="en-CA" sz="2200" dirty="0" smtClean="0"/>
              <a:t> data </a:t>
            </a:r>
            <a:r>
              <a:rPr lang="en-CA" sz="2200" dirty="0"/>
              <a:t>for DLMtool </a:t>
            </a:r>
            <a:r>
              <a:rPr lang="en-CA" sz="2200" dirty="0" smtClean="0"/>
              <a:t>recommendations</a:t>
            </a:r>
            <a:endParaRPr lang="en-CA" sz="2200" dirty="0"/>
          </a:p>
          <a:p>
            <a:pPr marL="0" indent="0" fontAlgn="auto">
              <a:spcBef>
                <a:spcPts val="24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CA" sz="2200" b="1" dirty="0" smtClean="0"/>
              <a:t>8   IOTC case study 2: yellowfin tuna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200" dirty="0" smtClean="0"/>
              <a:t>Specifying operating models for stocks with assessments 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200" dirty="0" smtClean="0"/>
              <a:t>MSE satisficing</a:t>
            </a:r>
          </a:p>
          <a:p>
            <a:pPr marL="4476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sz="2200" dirty="0" smtClean="0"/>
              <a:t>Processing yellowfin data for DLMtool recommendations</a:t>
            </a:r>
            <a:endParaRPr lang="en-CA" sz="2200" dirty="0"/>
          </a:p>
          <a:p>
            <a:pPr marL="0" indent="0" fontAlgn="auto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Materials (USB flash drive)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906463" y="1814513"/>
            <a:ext cx="7675562" cy="4351337"/>
          </a:xfrm>
        </p:spPr>
        <p:txBody>
          <a:bodyPr/>
          <a:lstStyle/>
          <a:p>
            <a:pPr marL="0" indent="0">
              <a:spcBef>
                <a:spcPts val="2400"/>
              </a:spcBef>
              <a:buFont typeface="Arial" charset="0"/>
              <a:buNone/>
            </a:pPr>
            <a:r>
              <a:rPr lang="en-CA" altLang="en-US" b="1" smtClean="0"/>
              <a:t>/ Examples /</a:t>
            </a:r>
            <a:r>
              <a:rPr lang="en-CA" altLang="en-US" smtClean="0"/>
              <a:t>	</a:t>
            </a:r>
            <a:r>
              <a:rPr lang="en-CA" altLang="en-US" smtClean="0">
                <a:solidFill>
                  <a:srgbClr val="27AFE5"/>
                </a:solidFill>
              </a:rPr>
              <a:t>case studies and other worked examples</a:t>
            </a:r>
          </a:p>
          <a:p>
            <a:pPr marL="0" indent="0">
              <a:spcBef>
                <a:spcPts val="2400"/>
              </a:spcBef>
              <a:buFont typeface="Arial" charset="0"/>
              <a:buNone/>
            </a:pPr>
            <a:r>
              <a:rPr lang="en-CA" altLang="en-US" b="1" smtClean="0"/>
              <a:t>/ Exercises /</a:t>
            </a:r>
            <a:r>
              <a:rPr lang="en-CA" altLang="en-US" smtClean="0"/>
              <a:t>    	</a:t>
            </a:r>
            <a:r>
              <a:rPr lang="en-CA" altLang="en-US" smtClean="0">
                <a:solidFill>
                  <a:srgbClr val="27AFE5"/>
                </a:solidFill>
              </a:rPr>
              <a:t>the exercises of this course</a:t>
            </a:r>
          </a:p>
          <a:p>
            <a:pPr marL="0" indent="0">
              <a:spcBef>
                <a:spcPts val="2400"/>
              </a:spcBef>
              <a:buFont typeface="Arial" charset="0"/>
              <a:buNone/>
            </a:pPr>
            <a:r>
              <a:rPr lang="en-CA" altLang="en-US" b="1" smtClean="0"/>
              <a:t>/ Lectures /</a:t>
            </a:r>
            <a:r>
              <a:rPr lang="en-CA" altLang="en-US" smtClean="0"/>
              <a:t> 	</a:t>
            </a:r>
            <a:r>
              <a:rPr lang="en-CA" altLang="en-US" smtClean="0">
                <a:solidFill>
                  <a:srgbClr val="27AFE5"/>
                </a:solidFill>
              </a:rPr>
              <a:t>the lectures presented in this course</a:t>
            </a:r>
          </a:p>
          <a:p>
            <a:pPr marL="0" indent="0">
              <a:spcBef>
                <a:spcPts val="2400"/>
              </a:spcBef>
              <a:buFont typeface="Arial" charset="0"/>
              <a:buNone/>
            </a:pPr>
            <a:r>
              <a:rPr lang="en-CA" altLang="en-US" b="1" smtClean="0"/>
              <a:t>/ Help /	</a:t>
            </a:r>
            <a:r>
              <a:rPr lang="en-CA" altLang="en-US" smtClean="0"/>
              <a:t>	</a:t>
            </a:r>
            <a:r>
              <a:rPr lang="en-CA" altLang="en-US" smtClean="0">
                <a:solidFill>
                  <a:srgbClr val="27AFE5"/>
                </a:solidFill>
              </a:rPr>
              <a:t>supporting docs (manuals, user guides)</a:t>
            </a:r>
          </a:p>
          <a:p>
            <a:pPr marL="0" indent="0">
              <a:spcBef>
                <a:spcPts val="2400"/>
              </a:spcBef>
              <a:buFont typeface="Arial" charset="0"/>
              <a:buNone/>
            </a:pPr>
            <a:r>
              <a:rPr lang="en-CA" altLang="en-US" b="1" smtClean="0"/>
              <a:t>/ Papers /</a:t>
            </a:r>
            <a:r>
              <a:rPr lang="en-CA" altLang="en-US" smtClean="0"/>
              <a:t>		</a:t>
            </a:r>
            <a:r>
              <a:rPr lang="en-CA" altLang="en-US" smtClean="0">
                <a:solidFill>
                  <a:srgbClr val="27AFE5"/>
                </a:solidFill>
              </a:rPr>
              <a:t>all referenced articles</a:t>
            </a:r>
          </a:p>
          <a:p>
            <a:pPr marL="0" indent="0">
              <a:spcBef>
                <a:spcPts val="2400"/>
              </a:spcBef>
              <a:buFont typeface="Arial" charset="0"/>
              <a:buNone/>
            </a:pPr>
            <a:r>
              <a:rPr lang="en-CA" altLang="en-US" b="1" smtClean="0"/>
              <a:t>/ Software /	</a:t>
            </a:r>
            <a:r>
              <a:rPr lang="en-CA" altLang="en-US" smtClean="0">
                <a:solidFill>
                  <a:srgbClr val="27AFE5"/>
                </a:solidFill>
              </a:rPr>
              <a:t>software required for this course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Resources and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 smtClean="0"/>
              <a:t>DLMtool website  	  </a:t>
            </a:r>
            <a:r>
              <a:rPr lang="en-CA" dirty="0" smtClean="0">
                <a:solidFill>
                  <a:srgbClr val="27AFE5"/>
                </a:solidFill>
              </a:rPr>
              <a:t>www.datalimitedtoolkit.org</a:t>
            </a:r>
          </a:p>
          <a:p>
            <a:pPr fontAlgn="auto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 smtClean="0"/>
              <a:t>Help folder          	  </a:t>
            </a:r>
            <a:r>
              <a:rPr lang="en-CA" dirty="0" smtClean="0">
                <a:solidFill>
                  <a:srgbClr val="27AFE5"/>
                </a:solidFill>
              </a:rPr>
              <a:t>Help/</a:t>
            </a:r>
          </a:p>
          <a:p>
            <a:pPr fontAlgn="auto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 smtClean="0"/>
              <a:t>R package help             </a:t>
            </a:r>
            <a:r>
              <a:rPr lang="en-CA" dirty="0" smtClean="0">
                <a:solidFill>
                  <a:srgbClr val="00B050"/>
                </a:solidFill>
              </a:rPr>
              <a:t>&gt; help(yellowfin)</a:t>
            </a:r>
          </a:p>
          <a:p>
            <a:pPr fontAlgn="auto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 smtClean="0"/>
              <a:t>DLMtool team              </a:t>
            </a:r>
            <a:r>
              <a:rPr lang="en-CA" dirty="0" smtClean="0">
                <a:solidFill>
                  <a:srgbClr val="27AFE5"/>
                </a:solidFill>
              </a:rPr>
              <a:t>t.carruthers@oceans.ubc.ca</a:t>
            </a: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CA" dirty="0" smtClean="0"/>
              <a:t>				</a:t>
            </a:r>
            <a:r>
              <a:rPr lang="en-CA" dirty="0" smtClean="0">
                <a:solidFill>
                  <a:srgbClr val="27AFE5"/>
                </a:solidFill>
              </a:rPr>
              <a:t>  a.hordyk@oceans.ubc.ca</a:t>
            </a:r>
          </a:p>
          <a:p>
            <a:pPr fontAlgn="auto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CA" dirty="0" smtClean="0"/>
              <a:t>R coding help		  </a:t>
            </a:r>
            <a:r>
              <a:rPr lang="en-CA" dirty="0" smtClean="0">
                <a:solidFill>
                  <a:srgbClr val="27AFE5"/>
                </a:solidFill>
              </a:rPr>
              <a:t>www.stackoverflow.com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246</TotalTime>
  <Words>271</Words>
  <Application>Microsoft Office PowerPoint</Application>
  <PresentationFormat>On-screen Show (4:3)</PresentationFormat>
  <Paragraphs>57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Depth</vt:lpstr>
      <vt:lpstr>PowerPoint Presentation</vt:lpstr>
      <vt:lpstr>Workshop Objectives </vt:lpstr>
      <vt:lpstr>Intended Audience</vt:lpstr>
      <vt:lpstr>Course outline</vt:lpstr>
      <vt:lpstr>Course outline</vt:lpstr>
      <vt:lpstr>Materials (USB flash drive)</vt:lpstr>
      <vt:lpstr>Resources and support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</dc:creator>
  <cp:lastModifiedBy>Tom Carruthers</cp:lastModifiedBy>
  <cp:revision>22</cp:revision>
  <dcterms:created xsi:type="dcterms:W3CDTF">2015-09-22T16:41:35Z</dcterms:created>
  <dcterms:modified xsi:type="dcterms:W3CDTF">2017-04-20T05:43:22Z</dcterms:modified>
</cp:coreProperties>
</file>