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71" r:id="rId11"/>
    <p:sldId id="266" r:id="rId12"/>
    <p:sldId id="267" r:id="rId13"/>
    <p:sldId id="259" r:id="rId14"/>
    <p:sldId id="26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126D96"/>
    <a:srgbClr val="27AFE5"/>
    <a:srgbClr val="36B6E7"/>
    <a:srgbClr val="3CB3E8"/>
    <a:srgbClr val="2EB1E6"/>
    <a:srgbClr val="DDF2FB"/>
    <a:srgbClr val="C0E8F8"/>
    <a:srgbClr val="D6F0FA"/>
    <a:srgbClr val="E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1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2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5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5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0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8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5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391525" y="137018"/>
            <a:ext cx="572863" cy="54331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903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6B6E7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43" y="1189747"/>
            <a:ext cx="6121432" cy="75660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4" y="1189747"/>
            <a:ext cx="999359" cy="941704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06" y="5079616"/>
            <a:ext cx="541056" cy="631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218" y="5106861"/>
            <a:ext cx="440948" cy="6039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49365" y="5278679"/>
            <a:ext cx="41922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900" dirty="0">
                <a:solidFill>
                  <a:srgbClr val="126D96"/>
                </a:solidFill>
              </a:rPr>
              <a:t>Tom Carruthers  &amp;  Adrian </a:t>
            </a:r>
            <a:r>
              <a:rPr lang="en-CA" sz="1900" dirty="0" smtClean="0">
                <a:solidFill>
                  <a:srgbClr val="126D96"/>
                </a:solidFill>
              </a:rPr>
              <a:t>Hordyk     </a:t>
            </a:r>
            <a:r>
              <a:rPr lang="en-CA" sz="1900" dirty="0" smtClean="0"/>
              <a:t>.</a:t>
            </a:r>
          </a:p>
          <a:p>
            <a:pPr algn="r"/>
            <a:r>
              <a:rPr lang="en-CA" sz="1900" dirty="0" smtClean="0">
                <a:solidFill>
                  <a:srgbClr val="126D96"/>
                </a:solidFill>
              </a:rPr>
              <a:t> </a:t>
            </a:r>
            <a:endParaRPr lang="en-CA" sz="1900" dirty="0">
              <a:solidFill>
                <a:srgbClr val="126D96"/>
              </a:solidFill>
            </a:endParaRPr>
          </a:p>
          <a:p>
            <a:pPr algn="r"/>
            <a:r>
              <a:rPr lang="en-CA" sz="1900" dirty="0" smtClean="0">
                <a:solidFill>
                  <a:srgbClr val="126D96"/>
                </a:solidFill>
              </a:rPr>
              <a:t>Nicolas </a:t>
            </a:r>
            <a:r>
              <a:rPr lang="en-CA" sz="1900" dirty="0">
                <a:solidFill>
                  <a:srgbClr val="126D96"/>
                </a:solidFill>
              </a:rPr>
              <a:t>Gutierrez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34919" y="3232794"/>
            <a:ext cx="2035101" cy="677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2800" dirty="0" smtClean="0">
                <a:solidFill>
                  <a:srgbClr val="F6BB00"/>
                </a:solidFill>
              </a:rPr>
              <a:t>Background </a:t>
            </a:r>
            <a:endParaRPr lang="en-US" sz="28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01" y="5780422"/>
            <a:ext cx="548609" cy="54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1934919" y="3657691"/>
            <a:ext cx="2616232" cy="677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rgbClr val="F6BB00"/>
                </a:solidFill>
              </a:rPr>
              <a:t>Lecture 1b, May 2017</a:t>
            </a:r>
            <a:endParaRPr lang="en-US" sz="1800" dirty="0">
              <a:solidFill>
                <a:srgbClr val="F6BB0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984343" y="1958078"/>
            <a:ext cx="5572823" cy="756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solidFill>
                  <a:srgbClr val="27AFE5"/>
                </a:solidFill>
              </a:rPr>
              <a:t>Evaluating management strategies for data-limited fish species</a:t>
            </a:r>
            <a:endParaRPr lang="en-US" sz="2000" i="1" dirty="0">
              <a:solidFill>
                <a:srgbClr val="27AFE5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43" y="4095750"/>
            <a:ext cx="3625882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 smtClean="0"/>
              <a:t>MSE Collaboration and engagement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/>
              <a:t>Implmn</a:t>
            </a:r>
            <a:r>
              <a:rPr lang="en-CA" b="1" dirty="0" smtClean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 smtClean="0">
              <a:solidFill>
                <a:srgbClr val="F6BB00"/>
              </a:solidFill>
            </a:endParaRPr>
          </a:p>
          <a:p>
            <a:r>
              <a:rPr lang="en-CA" b="1" dirty="0" smtClean="0">
                <a:solidFill>
                  <a:srgbClr val="F6BB00"/>
                </a:solidFill>
              </a:rPr>
              <a:t>Experimental design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Hypotheses for stock and fleet dynamics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Varying views of Performance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439" y="2394548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Fisheries managers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Program managers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" y="1711085"/>
            <a:ext cx="186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Biologists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Ecologists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Oceanographers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Climatologists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34" y="4649011"/>
            <a:ext cx="169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Politicians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Policy analysts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Stakeholders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9038" y="4777513"/>
            <a:ext cx="360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Mathematicians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Statisticians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Quantitative fisheries scientists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7" grpId="0"/>
      <p:bldP spid="88" grpId="0"/>
      <p:bldP spid="89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Advantages of MSE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27200"/>
            <a:ext cx="8219256" cy="4682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Acknowledges all the plausible hypotheses </a:t>
            </a:r>
          </a:p>
          <a:p>
            <a:r>
              <a:rPr lang="en-CA" dirty="0" smtClean="0"/>
              <a:t>Appropriate performance measures are used to select management procedures </a:t>
            </a:r>
          </a:p>
          <a:p>
            <a:r>
              <a:rPr lang="en-CA" dirty="0" smtClean="0"/>
              <a:t>Reveals trade-offs</a:t>
            </a:r>
          </a:p>
          <a:p>
            <a:r>
              <a:rPr lang="en-CA" dirty="0" err="1" smtClean="0"/>
              <a:t>Quantifes</a:t>
            </a:r>
            <a:r>
              <a:rPr lang="en-CA" dirty="0" smtClean="0"/>
              <a:t> value of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500" dirty="0" smtClean="0"/>
          </a:p>
          <a:p>
            <a:r>
              <a:rPr lang="en-CA" b="1" dirty="0" smtClean="0">
                <a:solidFill>
                  <a:srgbClr val="F6BB00"/>
                </a:solidFill>
              </a:rPr>
              <a:t>Improves the dialogue between science and management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Provides a path forward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Increases transparency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Supports a range of other research (experimental design)</a:t>
            </a:r>
          </a:p>
          <a:p>
            <a:r>
              <a:rPr lang="en-CA" b="1" dirty="0" smtClean="0">
                <a:solidFill>
                  <a:srgbClr val="F6BB00"/>
                </a:solidFill>
              </a:rPr>
              <a:t>Enhances collaboration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567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Disadvantages of MSE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Technically complex</a:t>
            </a:r>
          </a:p>
          <a:p>
            <a:r>
              <a:rPr lang="en-CA" sz="2800" dirty="0" smtClean="0"/>
              <a:t>Generally data demanding</a:t>
            </a:r>
          </a:p>
          <a:p>
            <a:r>
              <a:rPr lang="en-CA" sz="2800" dirty="0" smtClean="0"/>
              <a:t>The science often requires expert judgement (can be subjective)</a:t>
            </a:r>
          </a:p>
          <a:p>
            <a:r>
              <a:rPr lang="en-CA" sz="2800" dirty="0" smtClean="0"/>
              <a:t>Requires agreement on performance measures</a:t>
            </a:r>
          </a:p>
          <a:p>
            <a:r>
              <a:rPr lang="en-CA" sz="2800" dirty="0" smtClean="0"/>
              <a:t>Requires agreement on operating model configuration</a:t>
            </a:r>
          </a:p>
          <a:p>
            <a:r>
              <a:rPr lang="en-CA" sz="2800" dirty="0" smtClean="0"/>
              <a:t>Relies on future data collection to support management procedures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638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Things you will be able to do at the end of this workshop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Comparatively evaluate numerous and varied management procedures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Understand the management trade-offs of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Identify appropriate management procedures for a given fishery that are robust to uncertainties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Understand the limitations and vulnerabilities of a candidate management procedure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Prioritize data collection for a given management procedure</a:t>
            </a:r>
          </a:p>
          <a:p>
            <a:pPr>
              <a:spcBef>
                <a:spcPts val="18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60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Terminology and acronyms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825625"/>
            <a:ext cx="7874000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MSE</a:t>
            </a:r>
            <a:r>
              <a:rPr lang="en-CA" dirty="0" smtClean="0"/>
              <a:t>      Management Strategy Evaluation</a:t>
            </a:r>
          </a:p>
          <a:p>
            <a:pPr marL="0" indent="0">
              <a:buNone/>
            </a:pPr>
            <a:r>
              <a:rPr lang="en-CA" b="1" dirty="0" smtClean="0"/>
              <a:t>MP</a:t>
            </a:r>
            <a:r>
              <a:rPr lang="en-CA" dirty="0" smtClean="0"/>
              <a:t>         Management Procedure (e.g. DBSRA, assessment)</a:t>
            </a:r>
          </a:p>
          <a:p>
            <a:pPr marL="0" indent="0">
              <a:buNone/>
            </a:pPr>
            <a:r>
              <a:rPr lang="en-CA" b="1" dirty="0" smtClean="0"/>
              <a:t>OM</a:t>
            </a:r>
            <a:r>
              <a:rPr lang="en-CA" dirty="0" smtClean="0"/>
              <a:t>        Operating Model (representation of true system)</a:t>
            </a:r>
          </a:p>
          <a:p>
            <a:pPr marL="0" indent="0">
              <a:buNone/>
            </a:pPr>
            <a:r>
              <a:rPr lang="en-CA" b="1" dirty="0" smtClean="0"/>
              <a:t>OO	    </a:t>
            </a:r>
            <a:r>
              <a:rPr lang="en-CA" dirty="0" smtClean="0"/>
              <a:t>Object – Oriented (programming)</a:t>
            </a:r>
          </a:p>
          <a:p>
            <a:pPr marL="0" indent="0">
              <a:buNone/>
            </a:pPr>
            <a:r>
              <a:rPr lang="en-CA" b="1" dirty="0" smtClean="0"/>
              <a:t>Output</a:t>
            </a:r>
            <a:r>
              <a:rPr lang="en-CA" dirty="0" smtClean="0"/>
              <a:t> </a:t>
            </a:r>
            <a:r>
              <a:rPr lang="en-CA" b="1" dirty="0" smtClean="0"/>
              <a:t>control </a:t>
            </a:r>
            <a:r>
              <a:rPr lang="en-CA" dirty="0" smtClean="0"/>
              <a:t>   A catch limit</a:t>
            </a:r>
          </a:p>
          <a:p>
            <a:pPr marL="0" indent="0">
              <a:buNone/>
            </a:pPr>
            <a:r>
              <a:rPr lang="en-CA" b="1" dirty="0" smtClean="0"/>
              <a:t>Input</a:t>
            </a:r>
            <a:r>
              <a:rPr lang="en-CA" dirty="0" smtClean="0"/>
              <a:t> </a:t>
            </a:r>
            <a:r>
              <a:rPr lang="en-CA" b="1" dirty="0" smtClean="0"/>
              <a:t>control</a:t>
            </a:r>
            <a:r>
              <a:rPr lang="en-CA" dirty="0" smtClean="0"/>
              <a:t>     Fishing effort / size limit / spatial closure</a:t>
            </a:r>
          </a:p>
          <a:p>
            <a:pPr marL="0" indent="0">
              <a:buNone/>
            </a:pPr>
            <a:r>
              <a:rPr lang="en-CA" b="1" dirty="0" smtClean="0"/>
              <a:t>VOI</a:t>
            </a:r>
            <a:r>
              <a:rPr lang="en-CA" dirty="0" smtClean="0"/>
              <a:t>       Value Of Information analysis</a:t>
            </a:r>
          </a:p>
          <a:p>
            <a:pPr marL="0" indent="0">
              <a:buNone/>
            </a:pPr>
            <a:r>
              <a:rPr lang="en-CA" b="1" dirty="0" smtClean="0"/>
              <a:t>TAC</a:t>
            </a:r>
            <a:r>
              <a:rPr lang="en-CA" dirty="0" smtClean="0"/>
              <a:t>      Total Allowable Catch</a:t>
            </a:r>
          </a:p>
          <a:p>
            <a:pPr marL="0" indent="0">
              <a:buNone/>
            </a:pPr>
            <a:r>
              <a:rPr lang="en-CA" b="1" dirty="0" smtClean="0"/>
              <a:t>Data-limited</a:t>
            </a:r>
            <a:r>
              <a:rPr lang="en-CA" dirty="0" smtClean="0"/>
              <a:t>      Insufficient data for stock assessment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5607"/>
            <a:ext cx="7886700" cy="587374"/>
          </a:xfrm>
        </p:spPr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104900"/>
            <a:ext cx="7675350" cy="5315903"/>
          </a:xfrm>
        </p:spPr>
        <p:txBody>
          <a:bodyPr>
            <a:normAutofit fontScale="92500" lnSpcReduction="20000"/>
          </a:bodyPr>
          <a:lstStyle/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Butterworth, D.S., Punt, A.E</a:t>
            </a:r>
            <a:r>
              <a:rPr lang="en-CA" dirty="0" smtClean="0">
                <a:solidFill>
                  <a:srgbClr val="27AFE5"/>
                </a:solidFill>
              </a:rPr>
              <a:t>. </a:t>
            </a:r>
            <a:r>
              <a:rPr lang="en-CA" dirty="0">
                <a:solidFill>
                  <a:srgbClr val="27AFE5"/>
                </a:solidFill>
              </a:rPr>
              <a:t>1999</a:t>
            </a:r>
            <a:r>
              <a:rPr lang="en-CA" dirty="0"/>
              <a:t>. Experiences in the evaluation </a:t>
            </a:r>
            <a:r>
              <a:rPr lang="en-CA" dirty="0" smtClean="0"/>
              <a:t>and implementation </a:t>
            </a:r>
            <a:r>
              <a:rPr lang="en-CA" dirty="0"/>
              <a:t>of management procedures. ICES J. </a:t>
            </a:r>
            <a:r>
              <a:rPr lang="en-CA" dirty="0" smtClean="0"/>
              <a:t>Mar</a:t>
            </a:r>
            <a:r>
              <a:rPr lang="en-CA" dirty="0"/>
              <a:t>. Sci. 56, 985–998</a:t>
            </a:r>
            <a:r>
              <a:rPr lang="en-CA" dirty="0" smtClean="0"/>
              <a:t>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27AFE5"/>
                </a:solidFill>
              </a:rPr>
              <a:t>Dick</a:t>
            </a:r>
            <a:r>
              <a:rPr lang="en-CA" dirty="0">
                <a:solidFill>
                  <a:srgbClr val="27AFE5"/>
                </a:solidFill>
              </a:rPr>
              <a:t>, E.J., </a:t>
            </a: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2011. </a:t>
            </a:r>
            <a:r>
              <a:rPr lang="en-CA" dirty="0"/>
              <a:t>Depletion-based stock </a:t>
            </a:r>
            <a:r>
              <a:rPr lang="en-CA" dirty="0" smtClean="0"/>
              <a:t>reduction analysis</a:t>
            </a:r>
            <a:r>
              <a:rPr lang="en-CA" dirty="0"/>
              <a:t>: a catch-based method for determining </a:t>
            </a:r>
            <a:r>
              <a:rPr lang="en-CA" dirty="0" smtClean="0"/>
              <a:t>sustainable </a:t>
            </a:r>
            <a:r>
              <a:rPr lang="en-CA" dirty="0"/>
              <a:t>yields for data-poor fish stocks. Fish</a:t>
            </a:r>
            <a:r>
              <a:rPr lang="en-CA" dirty="0" smtClean="0"/>
              <a:t>. Res</a:t>
            </a:r>
            <a:r>
              <a:rPr lang="en-CA" dirty="0"/>
              <a:t>. 110, </a:t>
            </a:r>
            <a:r>
              <a:rPr lang="en-CA" dirty="0" smtClean="0"/>
              <a:t>331–341</a:t>
            </a:r>
            <a:r>
              <a:rPr lang="en-CA" dirty="0"/>
              <a:t>.</a:t>
            </a:r>
            <a:endParaRPr lang="en-CA" dirty="0" smtClean="0"/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 smtClean="0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2009.</a:t>
            </a:r>
            <a:r>
              <a:rPr lang="en-CA" dirty="0"/>
              <a:t> Depletion-corrected average catch: </a:t>
            </a:r>
            <a:r>
              <a:rPr lang="en-CA" dirty="0" smtClean="0"/>
              <a:t>a simple </a:t>
            </a:r>
            <a:r>
              <a:rPr lang="en-CA" dirty="0"/>
              <a:t>formula for </a:t>
            </a:r>
            <a:r>
              <a:rPr lang="en-CA" dirty="0" err="1"/>
              <a:t>esti</a:t>
            </a:r>
            <a:r>
              <a:rPr lang="en-CA" dirty="0"/>
              <a:t>-mating sustainable yields in </a:t>
            </a:r>
            <a:r>
              <a:rPr lang="en-CA" dirty="0" smtClean="0"/>
              <a:t>data-poor </a:t>
            </a:r>
            <a:r>
              <a:rPr lang="en-CA" dirty="0"/>
              <a:t>situations. ICES J. Mar. Sci. 66, 2267–2271</a:t>
            </a:r>
            <a:r>
              <a:rPr lang="en-CA" dirty="0" smtClean="0"/>
              <a:t>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Punt, A.E</a:t>
            </a:r>
            <a:r>
              <a:rPr lang="en-CA" dirty="0" smtClean="0">
                <a:solidFill>
                  <a:srgbClr val="27AFE5"/>
                </a:solidFill>
              </a:rPr>
              <a:t>. et al. </a:t>
            </a:r>
            <a:r>
              <a:rPr lang="en-CA" dirty="0">
                <a:solidFill>
                  <a:srgbClr val="27AFE5"/>
                </a:solidFill>
              </a:rPr>
              <a:t>2016</a:t>
            </a:r>
            <a:r>
              <a:rPr lang="en-CA" dirty="0"/>
              <a:t>.Management strategy evaluation: best practices. Fish </a:t>
            </a:r>
            <a:r>
              <a:rPr lang="en-CA" dirty="0" err="1"/>
              <a:t>Fish</a:t>
            </a:r>
            <a:r>
              <a:rPr lang="en-CA" dirty="0"/>
              <a:t>. 17, 303–334, http://dx.doi.org/10.1111/faf.12104.</a:t>
            </a:r>
            <a:endParaRPr lang="en-CA" dirty="0" smtClean="0"/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 smtClean="0">
                <a:solidFill>
                  <a:srgbClr val="27AFE5"/>
                </a:solidFill>
              </a:rPr>
              <a:t>Restrepo</a:t>
            </a:r>
            <a:r>
              <a:rPr lang="en-CA" dirty="0">
                <a:solidFill>
                  <a:srgbClr val="27AFE5"/>
                </a:solidFill>
              </a:rPr>
              <a:t>, V.R., </a:t>
            </a:r>
            <a:r>
              <a:rPr lang="en-CA" dirty="0" smtClean="0">
                <a:solidFill>
                  <a:srgbClr val="27AFE5"/>
                </a:solidFill>
              </a:rPr>
              <a:t>et al..1998</a:t>
            </a:r>
            <a:r>
              <a:rPr lang="en-CA" dirty="0">
                <a:solidFill>
                  <a:srgbClr val="27AFE5"/>
                </a:solidFill>
              </a:rPr>
              <a:t>. </a:t>
            </a:r>
            <a:r>
              <a:rPr lang="en-CA" dirty="0" smtClean="0"/>
              <a:t>Technical Guidance </a:t>
            </a:r>
            <a:r>
              <a:rPr lang="en-CA" dirty="0"/>
              <a:t>on the Use </a:t>
            </a:r>
            <a:r>
              <a:rPr lang="en-CA" dirty="0" smtClean="0"/>
              <a:t>of Precautionary </a:t>
            </a:r>
            <a:r>
              <a:rPr lang="en-CA" dirty="0"/>
              <a:t>Approaches to Implementing </a:t>
            </a:r>
            <a:r>
              <a:rPr lang="en-CA" dirty="0" smtClean="0"/>
              <a:t>National Standard </a:t>
            </a:r>
            <a:r>
              <a:rPr lang="en-CA" dirty="0"/>
              <a:t>1 of the Magnuson-Stevens Fishery </a:t>
            </a:r>
            <a:r>
              <a:rPr lang="en-CA" dirty="0" smtClean="0"/>
              <a:t>Conservation and Management Act</a:t>
            </a:r>
            <a:r>
              <a:rPr lang="en-CA" dirty="0"/>
              <a:t>. NOAA Technical </a:t>
            </a:r>
            <a:r>
              <a:rPr lang="en-CA" dirty="0" smtClean="0"/>
              <a:t>Memorandum NMFS-F/SPO-31</a:t>
            </a:r>
            <a:r>
              <a:rPr lang="en-CA" dirty="0"/>
              <a:t>, 54 pp.</a:t>
            </a:r>
            <a:endParaRPr lang="en-CA" dirty="0" smtClean="0"/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27AFE5"/>
                </a:solidFill>
              </a:rPr>
              <a:t>Walters</a:t>
            </a:r>
            <a:r>
              <a:rPr lang="en-CA" dirty="0">
                <a:solidFill>
                  <a:srgbClr val="27AFE5"/>
                </a:solidFill>
              </a:rPr>
              <a:t>, C.J</a:t>
            </a:r>
            <a:r>
              <a:rPr lang="en-CA" dirty="0" smtClean="0">
                <a:solidFill>
                  <a:srgbClr val="27AFE5"/>
                </a:solidFill>
              </a:rPr>
              <a:t>. </a:t>
            </a:r>
            <a:r>
              <a:rPr lang="en-CA" dirty="0">
                <a:solidFill>
                  <a:srgbClr val="27AFE5"/>
                </a:solidFill>
              </a:rPr>
              <a:t>1986. </a:t>
            </a:r>
            <a:r>
              <a:rPr lang="en-CA" dirty="0"/>
              <a:t>Adaptive Management of Renewable </a:t>
            </a:r>
            <a:r>
              <a:rPr lang="en-CA" dirty="0" smtClean="0"/>
              <a:t>Resources</a:t>
            </a:r>
            <a:r>
              <a:rPr lang="en-CA" dirty="0"/>
              <a:t>. Macmillan, New </a:t>
            </a:r>
            <a:r>
              <a:rPr lang="en-CA" dirty="0" smtClean="0"/>
              <a:t>York. 				</a:t>
            </a:r>
            <a:endParaRPr lang="en-CA" dirty="0" smtClean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6BB00"/>
                </a:solidFill>
              </a:rPr>
              <a:t>Agenda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990" y="1818641"/>
            <a:ext cx="7675350" cy="398494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 smtClean="0"/>
              <a:t>The problem that DLMtool addresses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 smtClean="0"/>
              <a:t>Origins of DLMtool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Introduction to Management Strategy </a:t>
            </a:r>
            <a:r>
              <a:rPr lang="en-CA" sz="2600" dirty="0" smtClean="0"/>
              <a:t>Evaluation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 smtClean="0"/>
              <a:t>Things </a:t>
            </a:r>
            <a:r>
              <a:rPr lang="en-CA" sz="2600" dirty="0"/>
              <a:t>you should be able to do at the end of the </a:t>
            </a:r>
            <a:r>
              <a:rPr lang="en-CA" sz="2600" dirty="0" smtClean="0"/>
              <a:t>workshop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 smtClean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5326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793460" cy="4940935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DLMtool started in the US management system following the 2006 amendment to the Magnusson act requiring an annual catch limit in all federal fisheries in a management plan. 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The amendment spawned a proliferation of new data-limited management procedures: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DCAC (</a:t>
            </a:r>
            <a:r>
              <a:rPr lang="en-CA" dirty="0" err="1" smtClean="0"/>
              <a:t>MacCall</a:t>
            </a:r>
            <a:r>
              <a:rPr lang="en-CA" dirty="0" smtClean="0"/>
              <a:t> 2009)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DB-SRA (Dick and </a:t>
            </a:r>
            <a:r>
              <a:rPr lang="en-CA" dirty="0" err="1" smtClean="0"/>
              <a:t>MacCall</a:t>
            </a:r>
            <a:r>
              <a:rPr lang="en-CA" dirty="0"/>
              <a:t> </a:t>
            </a:r>
            <a:r>
              <a:rPr lang="en-CA" dirty="0" smtClean="0"/>
              <a:t>2011)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Also a host of stop-gap approaches such as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Average historical catches (</a:t>
            </a:r>
            <a:r>
              <a:rPr lang="en-CA" dirty="0" err="1" smtClean="0"/>
              <a:t>Restrepo</a:t>
            </a:r>
            <a:r>
              <a:rPr lang="en-CA" dirty="0" smtClean="0"/>
              <a:t> et al. 1998)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</a:t>
            </a:r>
            <a:r>
              <a:rPr lang="en-CA" dirty="0" smtClean="0"/>
              <a:t>- 3</a:t>
            </a:r>
            <a:r>
              <a:rPr lang="en-CA" baseline="30000" dirty="0" smtClean="0"/>
              <a:t>rd</a:t>
            </a:r>
            <a:r>
              <a:rPr lang="en-CA" dirty="0" smtClean="0"/>
              <a:t> highest historical catch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0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The problem </a:t>
            </a:r>
            <a:r>
              <a:rPr lang="en-CA" i="1" dirty="0" smtClean="0"/>
              <a:t>continued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793460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 smtClean="0"/>
              <a:t>	</a:t>
            </a:r>
            <a:r>
              <a:rPr lang="en-CA" dirty="0"/>
              <a:t>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Biology </a:t>
            </a:r>
            <a:r>
              <a:rPr lang="en-CA" sz="2200" dirty="0"/>
              <a:t>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Status </a:t>
            </a:r>
            <a:r>
              <a:rPr lang="en-CA" sz="2200" dirty="0"/>
              <a:t>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Dynamics </a:t>
            </a:r>
            <a:r>
              <a:rPr lang="en-CA" sz="2200" dirty="0"/>
              <a:t>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Enforcement </a:t>
            </a:r>
            <a:r>
              <a:rPr lang="en-CA" sz="2200" dirty="0"/>
              <a:t>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The management procedures were disparate, hard to get working and even harder to assess comparatively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76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Origins of DLMtool: The NRDC project and 2014 NOAA workshop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81200"/>
            <a:ext cx="7793460" cy="441959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The Natural Resources Defense Council sponsored me to test these management procedures by Management Strategy Evaluation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A joint NRDC – NOAA workshop in January 2014 reviewed methods and outlined the requirements of DLMtool v0.1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November 2014 DLMtool was on the CRAN network as a free R package.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July 2015 DLMtool was used to provide management advice for 8 data-limited species in the Caribbean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2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CA" dirty="0" smtClean="0"/>
              <a:t>2. Origins of DLMtool </a:t>
            </a:r>
            <a:r>
              <a:rPr lang="en-CA" i="1" dirty="0" smtClean="0"/>
              <a:t>continued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793460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 smtClean="0"/>
              <a:t>	</a:t>
            </a:r>
            <a:r>
              <a:rPr lang="en-CA" dirty="0"/>
              <a:t>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Biology </a:t>
            </a:r>
            <a:r>
              <a:rPr lang="en-CA" sz="2200" dirty="0"/>
              <a:t>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Status </a:t>
            </a:r>
            <a:r>
              <a:rPr lang="en-CA" sz="2200" dirty="0"/>
              <a:t>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Dynamics </a:t>
            </a:r>
            <a:r>
              <a:rPr lang="en-CA" sz="2200" dirty="0"/>
              <a:t>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Enforcement </a:t>
            </a:r>
            <a:r>
              <a:rPr lang="en-CA" sz="2200" dirty="0"/>
              <a:t>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 smtClean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The management procedures were disparate, hard to get working and even harder to assess comparatively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459864"/>
            <a:ext cx="742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6BB00"/>
                </a:solidFill>
              </a:rPr>
              <a:t>DLMtool </a:t>
            </a:r>
            <a:r>
              <a:rPr lang="en-CA" sz="2400" b="1" dirty="0" err="1" smtClean="0">
                <a:solidFill>
                  <a:srgbClr val="F6BB00"/>
                </a:solidFill>
              </a:rPr>
              <a:t>rovides</a:t>
            </a:r>
            <a:r>
              <a:rPr lang="en-CA" sz="2400" b="1" dirty="0" smtClean="0">
                <a:solidFill>
                  <a:srgbClr val="F6BB00"/>
                </a:solidFill>
              </a:rPr>
              <a:t> the basis for identifying what management procedure is appropriate given the specific: </a:t>
            </a:r>
            <a:endParaRPr lang="en-CA" sz="2400" b="1" dirty="0">
              <a:solidFill>
                <a:srgbClr val="F6BB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90" y="4766043"/>
            <a:ext cx="742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6BB00"/>
                </a:solidFill>
              </a:rPr>
              <a:t>Over the course of several peer review papers (Carruthers et al. 2014; 2015, </a:t>
            </a:r>
            <a:r>
              <a:rPr lang="en-CA" sz="2400" b="1" dirty="0" err="1" smtClean="0">
                <a:solidFill>
                  <a:srgbClr val="F6BB00"/>
                </a:solidFill>
              </a:rPr>
              <a:t>Harford</a:t>
            </a:r>
            <a:r>
              <a:rPr lang="en-CA" sz="2400" b="1" dirty="0" smtClean="0">
                <a:solidFill>
                  <a:srgbClr val="F6BB00"/>
                </a:solidFill>
              </a:rPr>
              <a:t> and Carruthers 2017) it became clear that there were no general rules and it was necessary to crunch the numbers!</a:t>
            </a:r>
            <a:endParaRPr lang="en-CA" sz="2400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Introduction to Management Strategy Evaluation (MSE)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5370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Origins are in adaptive management in the 1980s (Walters 1986, “closed loop simulation”). 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First applied in fisheries by the IWC (Butterworth </a:t>
            </a:r>
            <a:r>
              <a:rPr lang="en-CA" dirty="0"/>
              <a:t>and Punt 1999. </a:t>
            </a:r>
            <a:r>
              <a:rPr lang="en-CA" dirty="0" smtClean="0"/>
              <a:t>Punt </a:t>
            </a:r>
            <a:r>
              <a:rPr lang="en-CA" dirty="0"/>
              <a:t>et al </a:t>
            </a:r>
            <a:endParaRPr lang="en-CA" dirty="0" smtClean="0"/>
          </a:p>
          <a:p>
            <a:pPr>
              <a:spcBef>
                <a:spcPts val="1800"/>
              </a:spcBef>
            </a:pPr>
            <a:r>
              <a:rPr lang="en-CA" dirty="0" smtClean="0"/>
              <a:t>Requires several modelling components that: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represent the real fishery system (</a:t>
            </a:r>
            <a:r>
              <a:rPr lang="en-CA" dirty="0" smtClean="0">
                <a:solidFill>
                  <a:srgbClr val="F6BB00"/>
                </a:solidFill>
              </a:rPr>
              <a:t>operating model</a:t>
            </a:r>
            <a:r>
              <a:rPr lang="en-CA" dirty="0" smtClean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generate simulated data (</a:t>
            </a:r>
            <a:r>
              <a:rPr lang="en-CA" dirty="0" smtClean="0">
                <a:solidFill>
                  <a:srgbClr val="F6BB00"/>
                </a:solidFill>
              </a:rPr>
              <a:t>observation model</a:t>
            </a:r>
            <a:r>
              <a:rPr lang="en-CA" dirty="0" smtClean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</a:t>
            </a:r>
            <a:r>
              <a:rPr lang="en-CA" dirty="0"/>
              <a:t>viable approaches for generating management </a:t>
            </a:r>
            <a:r>
              <a:rPr lang="en-CA" dirty="0" smtClean="0"/>
              <a:t>		   advice from data </a:t>
            </a:r>
            <a:r>
              <a:rPr lang="en-CA" dirty="0"/>
              <a:t>(</a:t>
            </a:r>
            <a:r>
              <a:rPr lang="en-CA" dirty="0">
                <a:solidFill>
                  <a:srgbClr val="F6BB00"/>
                </a:solidFill>
              </a:rPr>
              <a:t>management procedures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 smtClean="0"/>
              <a:t>	- simulate adherence to advice (</a:t>
            </a:r>
            <a:r>
              <a:rPr lang="en-CA" dirty="0" smtClean="0">
                <a:solidFill>
                  <a:srgbClr val="F6BB00"/>
                </a:solidFill>
              </a:rPr>
              <a:t>implementation 	 	   model</a:t>
            </a:r>
            <a:r>
              <a:rPr lang="en-CA" dirty="0" smtClean="0"/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84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159386"/>
            <a:ext cx="7886700" cy="1325563"/>
          </a:xfrm>
        </p:spPr>
        <p:txBody>
          <a:bodyPr/>
          <a:lstStyle/>
          <a:p>
            <a:r>
              <a:rPr lang="en-CA" dirty="0" smtClean="0"/>
              <a:t>Components of MSE</a:t>
            </a: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1133473" y="2018629"/>
            <a:ext cx="2545080" cy="10725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  <a:p>
            <a:pPr algn="ctr"/>
            <a:r>
              <a:rPr lang="en-CA" sz="1400" dirty="0" smtClean="0"/>
              <a:t>Stock </a:t>
            </a:r>
            <a:r>
              <a:rPr lang="en-CA" sz="1400" dirty="0" smtClean="0"/>
              <a:t>dynamics</a:t>
            </a:r>
          </a:p>
          <a:p>
            <a:pPr algn="ctr"/>
            <a:r>
              <a:rPr lang="en-CA" sz="1400" dirty="0" smtClean="0"/>
              <a:t>Fleet dynamics</a:t>
            </a:r>
            <a:endParaRPr lang="en-CA" sz="1400" dirty="0"/>
          </a:p>
        </p:txBody>
      </p:sp>
      <p:sp>
        <p:nvSpPr>
          <p:cNvPr id="5" name="Rectangle 4"/>
          <p:cNvSpPr/>
          <p:nvPr/>
        </p:nvSpPr>
        <p:spPr>
          <a:xfrm>
            <a:off x="5065393" y="2005798"/>
            <a:ext cx="3368040" cy="1081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Observation model</a:t>
            </a:r>
          </a:p>
          <a:p>
            <a:pPr algn="ctr"/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5065393" y="3651243"/>
            <a:ext cx="3368040" cy="975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Management procedure (MP)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473" y="3651243"/>
            <a:ext cx="2545080" cy="97536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Implementation model </a:t>
            </a:r>
          </a:p>
          <a:p>
            <a:pPr algn="ctr"/>
            <a:r>
              <a:rPr lang="en-CA" sz="1400" b="1" dirty="0" smtClean="0"/>
              <a:t>overages, underages</a:t>
            </a:r>
            <a:r>
              <a:rPr lang="en-CA" sz="1400" b="1" dirty="0"/>
              <a:t>,</a:t>
            </a:r>
            <a:r>
              <a:rPr lang="en-CA" sz="1400" b="1" dirty="0" smtClean="0"/>
              <a:t> dead discarding </a:t>
            </a:r>
            <a:endParaRPr lang="en-CA" sz="14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3678553" y="2546343"/>
            <a:ext cx="1386840" cy="854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749413" y="3086887"/>
            <a:ext cx="0" cy="564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7" idx="3"/>
          </p:cNvCxnSpPr>
          <p:nvPr/>
        </p:nvCxnSpPr>
        <p:spPr>
          <a:xfrm flipH="1">
            <a:off x="3678553" y="4138923"/>
            <a:ext cx="138684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4" idx="2"/>
          </p:cNvCxnSpPr>
          <p:nvPr/>
        </p:nvCxnSpPr>
        <p:spPr>
          <a:xfrm flipV="1">
            <a:off x="2406013" y="3091147"/>
            <a:ext cx="0" cy="56009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2872" y="42288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27AFE5"/>
                </a:solidFill>
              </a:rPr>
              <a:t>Catch limit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137" y="3107455"/>
            <a:ext cx="162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accent1"/>
                </a:solidFill>
              </a:rPr>
              <a:t>Simulated length observations</a:t>
            </a:r>
            <a:endParaRPr lang="en-CA" sz="14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8383" y="3120370"/>
            <a:ext cx="13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50000"/>
                  </a:schemeClr>
                </a:solidFill>
              </a:rPr>
              <a:t>‘True’ catches taken</a:t>
            </a:r>
            <a:endParaRPr lang="en-CA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66183" y="1972629"/>
            <a:ext cx="143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length composition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" y="1229325"/>
            <a:ext cx="819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126D96"/>
                </a:solidFill>
              </a:rPr>
              <a:t>Example: an MP that provides catch advice using length data </a:t>
            </a:r>
            <a:endParaRPr lang="en-CA" sz="2000" dirty="0">
              <a:solidFill>
                <a:srgbClr val="126D96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4580253" y="1506220"/>
            <a:ext cx="406400" cy="7299960"/>
          </a:xfrm>
          <a:prstGeom prst="leftBrace">
            <a:avLst/>
          </a:prstGeom>
          <a:noFill/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94053" y="5571252"/>
            <a:ext cx="817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</a:rPr>
              <a:t>Performance metrics (e.g. how often stock levels drop below MSY)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</a:rPr>
              <a:t>Trade-offs (e.g. short-term yield versus conservation)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</a:rPr>
              <a:t>Value of information, the stock/fleet/observation processes driving performance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1" grpId="0"/>
      <p:bldP spid="32" grpId="0"/>
      <p:bldP spid="37" grpId="0"/>
      <p:bldP spid="38" grpId="0"/>
      <p:bldP spid="3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 smtClean="0"/>
              <a:t>MSE Opportunities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/>
              <a:t>Implmn</a:t>
            </a:r>
            <a:r>
              <a:rPr lang="en-CA" b="1" dirty="0" smtClean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 smtClean="0">
              <a:solidFill>
                <a:srgbClr val="F6BB00"/>
              </a:solidFill>
            </a:endParaRPr>
          </a:p>
          <a:p>
            <a:r>
              <a:rPr lang="en-CA" b="1" dirty="0" smtClean="0">
                <a:solidFill>
                  <a:srgbClr val="F6BB00"/>
                </a:solidFill>
              </a:rPr>
              <a:t>Experimental design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Hypotheses for stock and fleet dynamics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Varying views of Performance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2" grpId="0" animBg="1"/>
      <p:bldP spid="63" grpId="0" animBg="1"/>
      <p:bldP spid="64" grpId="0" animBg="1"/>
      <p:bldP spid="50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321</TotalTime>
  <Words>849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Depth</vt:lpstr>
      <vt:lpstr>PowerPoint Presentation</vt:lpstr>
      <vt:lpstr>Agenda</vt:lpstr>
      <vt:lpstr>1. The problem</vt:lpstr>
      <vt:lpstr>1. The problem continued</vt:lpstr>
      <vt:lpstr>2. Origins of DLMtool: The NRDC project and 2014 NOAA workshop</vt:lpstr>
      <vt:lpstr>2. Origins of DLMtool continued</vt:lpstr>
      <vt:lpstr>3. Introduction to Management Strategy Evaluation (MSE)</vt:lpstr>
      <vt:lpstr>Components of MSE</vt:lpstr>
      <vt:lpstr>MSE Opportunities</vt:lpstr>
      <vt:lpstr>MSE Collaboration and engagement</vt:lpstr>
      <vt:lpstr>Advantages of MSE</vt:lpstr>
      <vt:lpstr>Disadvantages of MSE</vt:lpstr>
      <vt:lpstr>4. Things you will be able to do at the end of this workshop</vt:lpstr>
      <vt:lpstr>5. Terminology and acronyms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Tom Carruthers</cp:lastModifiedBy>
  <cp:revision>37</cp:revision>
  <dcterms:created xsi:type="dcterms:W3CDTF">2015-09-22T16:41:35Z</dcterms:created>
  <dcterms:modified xsi:type="dcterms:W3CDTF">2017-03-31T16:44:39Z</dcterms:modified>
</cp:coreProperties>
</file>