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8" r:id="rId2"/>
  </p:sldMasterIdLst>
  <p:notesMasterIdLst>
    <p:notesMasterId r:id="rId28"/>
  </p:notesMasterIdLst>
  <p:sldIdLst>
    <p:sldId id="257" r:id="rId3"/>
    <p:sldId id="258" r:id="rId4"/>
    <p:sldId id="267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9" r:id="rId26"/>
    <p:sldId id="26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BF1"/>
    <a:srgbClr val="27A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22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DB21EC-D355-4C8E-9C84-3CD1F2E0E4B8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smtClean="0"/>
              <a:t>Data-limited?!</a:t>
            </a:r>
          </a:p>
        </p:txBody>
      </p:sp>
    </p:spTree>
    <p:extLst>
      <p:ext uri="{BB962C8B-B14F-4D97-AF65-F5344CB8AC3E}">
        <p14:creationId xmlns:p14="http://schemas.microsoft.com/office/powerpoint/2010/main" val="2158940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E40826-29E9-41F5-9C4F-A086E30CBA20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9430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7A376E-BF3C-4AAE-8316-E4AC22526CF9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77039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B5CD6A-52E1-4FCB-8147-E289C9681451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1521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ACD0C6-9A00-4DF6-89FE-D5F32DF24A91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69160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52FF6B-3E70-490F-8CE2-98A7184857C8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421256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26E0BA6-66D8-427B-AF07-B12A373A52E7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687307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DF5FEE-60BD-498B-A65D-4E678BE1232D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816914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DBC1B8-8F41-4693-8B29-C9AFBCE939B5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13531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DD1DD9-D416-4CB7-9566-6889FCAA2E74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8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B0A0F4-768F-42DC-BEB5-254AFF65C540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smtClean="0"/>
              <a:t>Stock</a:t>
            </a:r>
            <a:r>
              <a:rPr lang="en-CA" altLang="en-US" baseline="0" dirty="0" smtClean="0"/>
              <a:t> reduction analyses 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66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1222AE-69D5-458C-AE9B-5618DE77FFB6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dirty="0" err="1" smtClean="0"/>
              <a:t>Gulland</a:t>
            </a:r>
            <a:r>
              <a:rPr lang="en-CA" altLang="en-US" dirty="0" smtClean="0"/>
              <a:t> 1971,</a:t>
            </a:r>
            <a:r>
              <a:rPr lang="en-CA" altLang="en-US" baseline="0" dirty="0" smtClean="0"/>
              <a:t> Walters and Martell 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75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E14E9E-6CB9-4C04-99BA-76107DF8319C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79673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8C589-60E6-4BFA-875C-1B81423EFF29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238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9DBAAB-F153-484B-A735-0392D019CBFC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275953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F5B0F-8931-4785-B874-C7B0337C8DEE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216934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59876D-1294-4295-9509-A6F1C26073BA}" type="slidenum">
              <a:rPr lang="en-CA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CA" altLang="en-US" smtClean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smtClean="0"/>
              <a:t>How bad is third highest catch? Really how bad? What update interval? How to prioritize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300928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356F9-289E-4745-A89D-94C7A5601D55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3AA29-394C-426F-8F19-63684FF2C10A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8C57-1800-4EF6-9DBF-BA50432FE8CE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98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FF3DE-C4D0-490E-97DD-4E0556AA7A61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61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0C5D7-F68A-4CA9-8F44-6FCB8AE1B9DF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32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B0E48-76B1-4439-BD65-B75F8667C097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87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156E0-8B76-497F-A87C-8EE2F9239E56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30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6B242-0CFD-43E1-B855-AD665053098B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47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D6C3-BE76-485A-BEC8-EBE5E58465F1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47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26186-13E9-4060-BB59-DAA8272B7FC4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94E57-EC44-4842-9D37-3329918C660D}" type="slidenum">
              <a:rPr lang="en-CA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3/30/2017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C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CA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E1B243-27B6-444D-8ABF-F307892383B3}" type="slidenum">
              <a:rPr lang="en-CA" altLang="en-US">
                <a:solidFill>
                  <a:prstClr val="black">
                    <a:tint val="75000"/>
                  </a:prstClr>
                </a:solidFill>
                <a:latin typeface="Arial" charset="0"/>
              </a:rPr>
              <a:pPr>
                <a:defRPr/>
              </a:pPr>
              <a:t>‹#›</a:t>
            </a:fld>
            <a:endParaRPr lang="en-CA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2355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  <a:latin typeface="Corbel" pitchFamily="34" charset="0"/>
              </a:rPr>
              <a:t>.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 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Nicolas Gutierrez</a:t>
            </a:r>
          </a:p>
        </p:txBody>
      </p:sp>
      <p:sp>
        <p:nvSpPr>
          <p:cNvPr id="23559" name="Subtitle 2"/>
          <p:cNvSpPr txBox="1">
            <a:spLocks/>
          </p:cNvSpPr>
          <p:nvPr/>
        </p:nvSpPr>
        <p:spPr bwMode="auto">
          <a:xfrm>
            <a:off x="1935163" y="3232150"/>
            <a:ext cx="594920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spcBef>
                <a:spcPts val="10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How do Management Procedures work? 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1d,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23562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1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3322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3323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3324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3325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3326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3327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3329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3330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3331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55"/>
          <p:cNvCxnSpPr>
            <a:cxnSpLocks noChangeShapeType="1"/>
            <a:stCxn id="13323" idx="2"/>
            <a:endCxn id="13329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4" name="AutoShape 56"/>
          <p:cNvCxnSpPr>
            <a:cxnSpLocks noChangeShapeType="1"/>
            <a:stCxn id="13322" idx="2"/>
            <a:endCxn id="13318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5" name="AutoShape 57"/>
          <p:cNvCxnSpPr>
            <a:cxnSpLocks noChangeShapeType="1"/>
            <a:stCxn id="13325" idx="1"/>
            <a:endCxn id="13318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6" name="AutoShape 58"/>
          <p:cNvCxnSpPr>
            <a:cxnSpLocks noChangeShapeType="1"/>
            <a:stCxn id="13324" idx="2"/>
            <a:endCxn id="13329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7" name="AutoShape 59"/>
          <p:cNvCxnSpPr>
            <a:cxnSpLocks noChangeShapeType="1"/>
            <a:stCxn id="13325" idx="2"/>
            <a:endCxn id="13330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8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11434" y="556259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MCD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4116" y="3810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DLMtool </a:t>
            </a:r>
            <a:r>
              <a:rPr lang="en-CA" b="1" dirty="0" smtClean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v2+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1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4354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4355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4356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4357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4358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59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0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1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2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3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4364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65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4366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4367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68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69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4370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4371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4372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3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4" name="AutoShape 51"/>
          <p:cNvCxnSpPr>
            <a:cxnSpLocks noChangeShapeType="1"/>
            <a:stCxn id="14370" idx="2"/>
            <a:endCxn id="14356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5" name="AutoShape 54"/>
          <p:cNvCxnSpPr>
            <a:cxnSpLocks noChangeShapeType="1"/>
            <a:stCxn id="14371" idx="2"/>
            <a:endCxn id="14356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6" name="AutoShape 55"/>
          <p:cNvCxnSpPr>
            <a:cxnSpLocks noChangeShapeType="1"/>
            <a:stCxn id="14354" idx="2"/>
            <a:endCxn id="14365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7" name="AutoShape 56"/>
          <p:cNvCxnSpPr>
            <a:cxnSpLocks noChangeShapeType="1"/>
            <a:stCxn id="14353" idx="2"/>
            <a:endCxn id="14342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8" name="AutoShape 57"/>
          <p:cNvCxnSpPr>
            <a:cxnSpLocks noChangeShapeType="1"/>
            <a:stCxn id="14356" idx="1"/>
            <a:endCxn id="14342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9" name="AutoShape 58"/>
          <p:cNvCxnSpPr>
            <a:cxnSpLocks noChangeShapeType="1"/>
            <a:stCxn id="14355" idx="2"/>
            <a:endCxn id="14365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0" name="AutoShape 59"/>
          <p:cNvCxnSpPr>
            <a:cxnSpLocks noChangeShapeType="1"/>
            <a:stCxn id="14356" idx="2"/>
            <a:endCxn id="14366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1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2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1434" y="556259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DD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92296" y="1524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Schnute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1985</a:t>
            </a: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Deriso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1990</a:t>
            </a:r>
          </a:p>
        </p:txBody>
      </p:sp>
    </p:spTree>
    <p:extLst>
      <p:ext uri="{BB962C8B-B14F-4D97-AF65-F5344CB8AC3E}">
        <p14:creationId xmlns:p14="http://schemas.microsoft.com/office/powerpoint/2010/main" val="182450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10" name="AutoShape 50"/>
          <p:cNvCxnSpPr>
            <a:cxnSpLocks noChangeShapeType="1"/>
            <a:endCxn id="15397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5407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8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9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1" name="AutoShape 51"/>
          <p:cNvCxnSpPr>
            <a:cxnSpLocks noChangeShapeType="1"/>
            <a:stCxn id="15404" idx="2"/>
            <a:endCxn id="15384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2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3" name="AutoShape 54"/>
          <p:cNvCxnSpPr>
            <a:cxnSpLocks noChangeShapeType="1"/>
            <a:stCxn id="15406" idx="2"/>
            <a:endCxn id="15384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4" name="AutoShape 55"/>
          <p:cNvCxnSpPr>
            <a:cxnSpLocks noChangeShapeType="1"/>
            <a:stCxn id="15382" idx="2"/>
            <a:endCxn id="15396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5" name="AutoShape 56"/>
          <p:cNvCxnSpPr>
            <a:cxnSpLocks noChangeShapeType="1"/>
            <a:stCxn id="15381" idx="2"/>
            <a:endCxn id="15366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6" name="AutoShape 57"/>
          <p:cNvCxnSpPr>
            <a:cxnSpLocks noChangeShapeType="1"/>
            <a:stCxn id="15384" idx="1"/>
            <a:endCxn id="15366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7" name="AutoShape 58"/>
          <p:cNvCxnSpPr>
            <a:cxnSpLocks noChangeShapeType="1"/>
            <a:stCxn id="15383" idx="2"/>
            <a:endCxn id="15396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8" name="AutoShape 59"/>
          <p:cNvCxnSpPr>
            <a:cxnSpLocks noChangeShapeType="1"/>
            <a:stCxn id="15384" idx="2"/>
            <a:endCxn id="15397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9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0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11434" y="5562599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YPR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ML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CC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2296" y="1524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Beverton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and Holt 1957</a:t>
            </a:r>
          </a:p>
        </p:txBody>
      </p:sp>
    </p:spTree>
    <p:extLst>
      <p:ext uri="{BB962C8B-B14F-4D97-AF65-F5344CB8AC3E}">
        <p14:creationId xmlns:p14="http://schemas.microsoft.com/office/powerpoint/2010/main" val="255224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6431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2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3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4" name="AutoShape 50"/>
          <p:cNvCxnSpPr>
            <a:cxnSpLocks noChangeShapeType="1"/>
            <a:endCxn id="16421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5" name="AutoShape 51"/>
          <p:cNvCxnSpPr>
            <a:cxnSpLocks noChangeShapeType="1"/>
            <a:stCxn id="16428" idx="2"/>
            <a:endCxn id="16408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6" name="AutoShape 52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7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8" name="AutoShape 54"/>
          <p:cNvCxnSpPr>
            <a:cxnSpLocks noChangeShapeType="1"/>
            <a:stCxn id="16430" idx="2"/>
            <a:endCxn id="16408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39" name="AutoShape 55"/>
          <p:cNvCxnSpPr>
            <a:cxnSpLocks noChangeShapeType="1"/>
            <a:stCxn id="16406" idx="2"/>
            <a:endCxn id="16420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0" name="AutoShape 56"/>
          <p:cNvCxnSpPr>
            <a:cxnSpLocks noChangeShapeType="1"/>
            <a:stCxn id="16405" idx="2"/>
            <a:endCxn id="16390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1" name="AutoShape 57"/>
          <p:cNvCxnSpPr>
            <a:cxnSpLocks noChangeShapeType="1"/>
            <a:stCxn id="16408" idx="1"/>
            <a:endCxn id="16390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2" name="AutoShape 58"/>
          <p:cNvCxnSpPr>
            <a:cxnSpLocks noChangeShapeType="1"/>
            <a:stCxn id="16407" idx="2"/>
            <a:endCxn id="16420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3" name="AutoShape 59"/>
          <p:cNvCxnSpPr>
            <a:cxnSpLocks noChangeShapeType="1"/>
            <a:stCxn id="16408" idx="2"/>
            <a:endCxn id="16421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4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5" name="AutoShape 61"/>
          <p:cNvCxnSpPr>
            <a:cxnSpLocks noChangeShapeType="1"/>
            <a:stCxn id="16429" idx="2"/>
            <a:endCxn id="16405" idx="0"/>
          </p:cNvCxnSpPr>
          <p:nvPr/>
        </p:nvCxnSpPr>
        <p:spPr bwMode="auto">
          <a:xfrm rot="5400000">
            <a:off x="2019300" y="1676400"/>
            <a:ext cx="2133600" cy="2895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46" name="Rectangle 62"/>
          <p:cNvSpPr>
            <a:spLocks noChangeArrowheads="1"/>
          </p:cNvSpPr>
          <p:nvPr/>
        </p:nvSpPr>
        <p:spPr bwMode="auto">
          <a:xfrm rot="10800000">
            <a:off x="304800" y="3200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16447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48" name="AutoShape 66"/>
          <p:cNvCxnSpPr>
            <a:cxnSpLocks noChangeShapeType="1"/>
          </p:cNvCxnSpPr>
          <p:nvPr/>
        </p:nvCxnSpPr>
        <p:spPr bwMode="auto">
          <a:xfrm>
            <a:off x="990600" y="4495800"/>
            <a:ext cx="3048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6192296" y="1524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McAllister et al. 2001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95314" y="5943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SPSRA</a:t>
            </a: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Fdem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1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dirty="0" smtClean="0"/>
              <a:t>Overview of data-limited MPs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7415" name="Rectangle 1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16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7417" name="Rectangle 18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18" name="Rectangle 1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19" name="Rectangle 2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20" name="Rectangle 2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7421" name="Rectangle 2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7422" name="Rectangle 2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17423" name="Rectangle 2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24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25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26" name="Rectangle 2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7" name="Rectangle 31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8" name="Rectangle 35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7429" name="Rectangle 37"/>
          <p:cNvSpPr>
            <a:spLocks noChangeArrowheads="1"/>
          </p:cNvSpPr>
          <p:nvPr/>
        </p:nvSpPr>
        <p:spPr bwMode="auto">
          <a:xfrm>
            <a:off x="1295400" y="41910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MSY</a:t>
            </a:r>
          </a:p>
        </p:txBody>
      </p:sp>
      <p:sp>
        <p:nvSpPr>
          <p:cNvPr id="17430" name="Rectangle 38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7431" name="Rectangle 39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7432" name="Rectangle 40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7433" name="Rectangle 41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7434" name="Rectangle 4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35" name="Rectangle 4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36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37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38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39" name="Rectangle 4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40" name="Rectangle 4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41" name="Rectangle 5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42" name="Rectangle 51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7443" name="Rectangle 52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44" name="Rectangle 53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7445" name="Rectangle 54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7446" name="Rectangle 5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47" name="Rectangle 5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48" name="Rectangle 57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49" name="Rectangle 5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50" name="Rectangle 5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17451" name="Rectangle 60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7452" name="Rectangle 6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7453" name="Rectangle 6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7454" name="Rectangle 6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17455" name="AutoShape 65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6" name="AutoShape 66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7" name="AutoShape 67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8" name="AutoShape 70"/>
          <p:cNvCxnSpPr>
            <a:cxnSpLocks noChangeShapeType="1"/>
            <a:endCxn id="17445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9" name="AutoShape 76"/>
          <p:cNvCxnSpPr>
            <a:cxnSpLocks noChangeShapeType="1"/>
            <a:stCxn id="17452" idx="2"/>
            <a:endCxn id="17432" idx="0"/>
          </p:cNvCxnSpPr>
          <p:nvPr/>
        </p:nvCxnSpPr>
        <p:spPr bwMode="auto">
          <a:xfrm rot="5400000">
            <a:off x="4895850" y="1695450"/>
            <a:ext cx="1981200" cy="2247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0" name="AutoShape 77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1" name="AutoShape 78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2" name="AutoShape 79"/>
          <p:cNvCxnSpPr>
            <a:cxnSpLocks noChangeShapeType="1"/>
            <a:stCxn id="17454" idx="2"/>
            <a:endCxn id="17432" idx="0"/>
          </p:cNvCxnSpPr>
          <p:nvPr/>
        </p:nvCxnSpPr>
        <p:spPr bwMode="auto">
          <a:xfrm rot="16200000" flipH="1">
            <a:off x="2667000" y="1714500"/>
            <a:ext cx="1752600" cy="2438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3" name="AutoShape 80"/>
          <p:cNvCxnSpPr>
            <a:cxnSpLocks noChangeShapeType="1"/>
            <a:stCxn id="17430" idx="2"/>
            <a:endCxn id="17444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4" name="AutoShape 82"/>
          <p:cNvCxnSpPr>
            <a:cxnSpLocks noChangeShapeType="1"/>
            <a:stCxn id="17429" idx="2"/>
            <a:endCxn id="17414" idx="1"/>
          </p:cNvCxnSpPr>
          <p:nvPr/>
        </p:nvCxnSpPr>
        <p:spPr bwMode="auto">
          <a:xfrm rot="16200000" flipH="1">
            <a:off x="16002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5" name="AutoShape 84"/>
          <p:cNvCxnSpPr>
            <a:cxnSpLocks noChangeShapeType="1"/>
            <a:stCxn id="17432" idx="1"/>
            <a:endCxn id="17414" idx="1"/>
          </p:cNvCxnSpPr>
          <p:nvPr/>
        </p:nvCxnSpPr>
        <p:spPr bwMode="auto">
          <a:xfrm rot="10800000" flipV="1">
            <a:off x="3200400" y="4076700"/>
            <a:ext cx="990600" cy="2286000"/>
          </a:xfrm>
          <a:prstGeom prst="curvedConnector3">
            <a:avLst>
              <a:gd name="adj1" fmla="val 123079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6" name="AutoShape 85"/>
          <p:cNvCxnSpPr>
            <a:cxnSpLocks noChangeShapeType="1"/>
            <a:stCxn id="17431" idx="2"/>
            <a:endCxn id="17444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7" name="AutoShape 100"/>
          <p:cNvCxnSpPr>
            <a:cxnSpLocks noChangeShapeType="1"/>
            <a:stCxn id="17432" idx="2"/>
            <a:endCxn id="17445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8" name="AutoShape 103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69" name="AutoShape 104"/>
          <p:cNvCxnSpPr>
            <a:cxnSpLocks noChangeShapeType="1"/>
            <a:stCxn id="17453" idx="2"/>
            <a:endCxn id="17429" idx="0"/>
          </p:cNvCxnSpPr>
          <p:nvPr/>
        </p:nvCxnSpPr>
        <p:spPr bwMode="auto">
          <a:xfrm rot="5400000">
            <a:off x="2019300" y="1676400"/>
            <a:ext cx="2133600" cy="2895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0" name="Rectangle 105"/>
          <p:cNvSpPr>
            <a:spLocks noChangeArrowheads="1"/>
          </p:cNvSpPr>
          <p:nvPr/>
        </p:nvSpPr>
        <p:spPr bwMode="auto">
          <a:xfrm rot="10800000">
            <a:off x="304800" y="3200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17471" name="AutoShape 106"/>
          <p:cNvCxnSpPr>
            <a:cxnSpLocks noChangeShapeType="1"/>
            <a:endCxn id="17430" idx="1"/>
          </p:cNvCxnSpPr>
          <p:nvPr/>
        </p:nvCxnSpPr>
        <p:spPr bwMode="auto">
          <a:xfrm>
            <a:off x="990600" y="3657600"/>
            <a:ext cx="1219200" cy="190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2" name="AutoShape 107"/>
          <p:cNvCxnSpPr>
            <a:cxnSpLocks noChangeShapeType="1"/>
          </p:cNvCxnSpPr>
          <p:nvPr/>
        </p:nvCxnSpPr>
        <p:spPr bwMode="auto">
          <a:xfrm rot="5400000" flipV="1">
            <a:off x="2039144" y="1770856"/>
            <a:ext cx="76200" cy="2935288"/>
          </a:xfrm>
          <a:prstGeom prst="curvedConnector3">
            <a:avLst>
              <a:gd name="adj1" fmla="val -300000"/>
            </a:avLst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3" name="AutoShape 111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4" name="AutoShape 113"/>
          <p:cNvCxnSpPr>
            <a:cxnSpLocks noChangeShapeType="1"/>
          </p:cNvCxnSpPr>
          <p:nvPr/>
        </p:nvCxnSpPr>
        <p:spPr bwMode="auto">
          <a:xfrm>
            <a:off x="990600" y="4495800"/>
            <a:ext cx="3048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5" name="Rectangle 114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7476" name="Rectangle 115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92296" y="1524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Hoenig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1983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Hewitt and </a:t>
            </a:r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Hoenig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 2005</a:t>
            </a:r>
          </a:p>
        </p:txBody>
      </p:sp>
    </p:spTree>
    <p:extLst>
      <p:ext uri="{BB962C8B-B14F-4D97-AF65-F5344CB8AC3E}">
        <p14:creationId xmlns:p14="http://schemas.microsoft.com/office/powerpoint/2010/main" val="337143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b="1" smtClean="0"/>
              <a:t>Fratio</a:t>
            </a:r>
            <a:r>
              <a:rPr lang="en-CA" altLang="en-US" sz="3200" smtClean="0"/>
              <a:t>: FMSY/M ratio</a:t>
            </a:r>
            <a:br>
              <a:rPr lang="en-CA" altLang="en-US" sz="3200" smtClean="0"/>
            </a:br>
            <a:r>
              <a:rPr lang="en-CA" altLang="en-US" sz="3200" smtClean="0"/>
              <a:t>NPFMC stock complexes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8440" name="AutoShape 10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1" name="AutoShape 11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2" name="AutoShape 13"/>
          <p:cNvCxnSpPr>
            <a:cxnSpLocks noChangeShapeType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cxnSp>
        <p:nvCxnSpPr>
          <p:cNvPr id="18445" name="AutoShape 16"/>
          <p:cNvCxnSpPr>
            <a:cxnSpLocks noChangeShapeType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</p:spTree>
    <p:extLst>
      <p:ext uri="{BB962C8B-B14F-4D97-AF65-F5344CB8AC3E}">
        <p14:creationId xmlns:p14="http://schemas.microsoft.com/office/powerpoint/2010/main" val="54848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68" name="Rectangle 22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69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0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71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2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73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4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9475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76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9477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9478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79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80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81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19482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83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19484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5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6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7" name="AutoShape 50"/>
          <p:cNvCxnSpPr>
            <a:cxnSpLocks noChangeShapeType="1"/>
            <a:endCxn id="19475" idx="3"/>
          </p:cNvCxnSpPr>
          <p:nvPr/>
        </p:nvCxnSpPr>
        <p:spPr bwMode="auto">
          <a:xfrm rot="5400000">
            <a:off x="6762750" y="3600450"/>
            <a:ext cx="2209800" cy="1257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8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9" name="AutoShape 55"/>
          <p:cNvCxnSpPr>
            <a:cxnSpLocks noChangeShapeType="1"/>
            <a:stCxn id="19468" idx="3"/>
            <a:endCxn id="19481" idx="1"/>
          </p:cNvCxnSpPr>
          <p:nvPr/>
        </p:nvCxnSpPr>
        <p:spPr bwMode="auto">
          <a:xfrm>
            <a:off x="2286000" y="2857500"/>
            <a:ext cx="5334000" cy="114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0" name="Rectangle 70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914400"/>
          </a:xfrm>
          <a:noFill/>
        </p:spPr>
        <p:txBody>
          <a:bodyPr/>
          <a:lstStyle/>
          <a:p>
            <a:pPr algn="l" eaLnBrk="1" hangingPunct="1"/>
            <a:r>
              <a:rPr lang="en-CA" altLang="en-US" sz="2800" b="1" smtClean="0"/>
              <a:t>Fratio_CC: </a:t>
            </a:r>
            <a:r>
              <a:rPr lang="en-CA" altLang="en-US" sz="2800" smtClean="0"/>
              <a:t>FMSY/M ratio with Catch Curve</a:t>
            </a:r>
          </a:p>
        </p:txBody>
      </p:sp>
      <p:cxnSp>
        <p:nvCxnSpPr>
          <p:cNvPr id="19491" name="AutoShape 71"/>
          <p:cNvCxnSpPr>
            <a:cxnSpLocks noChangeShapeType="1"/>
            <a:stCxn id="19468" idx="2"/>
            <a:endCxn id="19476" idx="1"/>
          </p:cNvCxnSpPr>
          <p:nvPr/>
        </p:nvCxnSpPr>
        <p:spPr bwMode="auto">
          <a:xfrm rot="16200000" flipH="1">
            <a:off x="1657350" y="3409950"/>
            <a:ext cx="2209800" cy="16383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2" name="Rectangle 73"/>
          <p:cNvSpPr>
            <a:spLocks noChangeArrowheads="1"/>
          </p:cNvSpPr>
          <p:nvPr/>
        </p:nvSpPr>
        <p:spPr bwMode="auto">
          <a:xfrm>
            <a:off x="2438400" y="35814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cxnSp>
        <p:nvCxnSpPr>
          <p:cNvPr id="19493" name="AutoShape 74"/>
          <p:cNvCxnSpPr>
            <a:cxnSpLocks noChangeShapeType="1"/>
            <a:endCxn id="19476" idx="1"/>
          </p:cNvCxnSpPr>
          <p:nvPr/>
        </p:nvCxnSpPr>
        <p:spPr bwMode="auto">
          <a:xfrm rot="16200000" flipH="1">
            <a:off x="2667000" y="4419600"/>
            <a:ext cx="1219200" cy="6096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94" name="Rectangle 75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95" name="Rectangle 7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19496" name="Rectangle 77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19497" name="Rectangle 78"/>
          <p:cNvSpPr>
            <a:spLocks noChangeArrowheads="1"/>
          </p:cNvSpPr>
          <p:nvPr/>
        </p:nvSpPr>
        <p:spPr bwMode="auto">
          <a:xfrm>
            <a:off x="1600200" y="25908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9498" name="Rectangle 7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319920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2400" b="1" smtClean="0"/>
              <a:t>DBSRA</a:t>
            </a:r>
            <a:r>
              <a:rPr lang="en-CA" altLang="en-US" sz="2400" smtClean="0"/>
              <a:t>: Depletion - Based Stock Reduction Analysis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3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495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496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0497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20498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499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0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1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0502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503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0504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0505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07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0508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9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0" name="AutoShape 52"/>
          <p:cNvCxnSpPr>
            <a:cxnSpLocks noChangeShapeType="1"/>
          </p:cNvCxnSpPr>
          <p:nvPr/>
        </p:nvCxnSpPr>
        <p:spPr bwMode="auto">
          <a:xfrm>
            <a:off x="5181600" y="1752600"/>
            <a:ext cx="1066800" cy="17907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1" name="AutoShape 55"/>
          <p:cNvCxnSpPr>
            <a:cxnSpLocks noChangeShapeType="1"/>
            <a:stCxn id="20494" idx="2"/>
            <a:endCxn id="20503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2" name="AutoShape 58"/>
          <p:cNvCxnSpPr>
            <a:cxnSpLocks noChangeShapeType="1"/>
            <a:stCxn id="20495" idx="2"/>
            <a:endCxn id="20503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AutoShape 59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5" name="AutoShape 65"/>
          <p:cNvCxnSpPr>
            <a:cxnSpLocks noChangeShapeType="1"/>
          </p:cNvCxnSpPr>
          <p:nvPr/>
        </p:nvCxnSpPr>
        <p:spPr bwMode="auto">
          <a:xfrm>
            <a:off x="2895600" y="4038600"/>
            <a:ext cx="12954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6" name="Rectangle 67"/>
          <p:cNvSpPr>
            <a:spLocks noChangeArrowheads="1"/>
          </p:cNvSpPr>
          <p:nvPr/>
        </p:nvSpPr>
        <p:spPr bwMode="auto">
          <a:xfrm>
            <a:off x="228600" y="609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1F497D"/>
                </a:solidFill>
                <a:latin typeface="Arial" charset="0"/>
              </a:rPr>
              <a:t>Dick and MacCall 2011</a:t>
            </a:r>
          </a:p>
        </p:txBody>
      </p:sp>
      <p:sp>
        <p:nvSpPr>
          <p:cNvPr id="20517" name="Rectangle 68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18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19" name="Rectangle 70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0" name="Rectangle 71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21" name="Rectangle 7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22" name="Rectangle 7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3" name="Rectangle 7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0524" name="Rectangle 75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0525" name="Rectangle 76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0526" name="Rectangle 7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188051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1511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12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3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4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21515" name="Rectangle 21"/>
          <p:cNvSpPr>
            <a:spLocks noChangeArrowheads="1"/>
          </p:cNvSpPr>
          <p:nvPr/>
        </p:nvSpPr>
        <p:spPr bwMode="auto">
          <a:xfrm>
            <a:off x="228600" y="4191000"/>
            <a:ext cx="17526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DCAC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(MSY)</a:t>
            </a:r>
          </a:p>
        </p:txBody>
      </p:sp>
      <p:sp>
        <p:nvSpPr>
          <p:cNvPr id="21516" name="Rectangle 22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17" name="Rectangle 23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18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1519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0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1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3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24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1525" name="AutoShape 55"/>
          <p:cNvCxnSpPr>
            <a:cxnSpLocks noChangeShapeType="1"/>
            <a:stCxn id="21516" idx="2"/>
            <a:endCxn id="21515" idx="3"/>
          </p:cNvCxnSpPr>
          <p:nvPr/>
        </p:nvCxnSpPr>
        <p:spPr bwMode="auto">
          <a:xfrm rot="5400000">
            <a:off x="2019300" y="4076700"/>
            <a:ext cx="495300" cy="5715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6" name="AutoShape 56"/>
          <p:cNvCxnSpPr>
            <a:cxnSpLocks noChangeShapeType="1"/>
          </p:cNvCxnSpPr>
          <p:nvPr/>
        </p:nvCxnSpPr>
        <p:spPr bwMode="auto">
          <a:xfrm rot="16200000" flipH="1">
            <a:off x="1638300" y="4762500"/>
            <a:ext cx="1638300" cy="1562100"/>
          </a:xfrm>
          <a:prstGeom prst="curvedConnector2">
            <a:avLst/>
          </a:prstGeom>
          <a:noFill/>
          <a:ln w="19050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7" name="AutoShape 57"/>
          <p:cNvCxnSpPr>
            <a:cxnSpLocks noChangeShapeType="1"/>
            <a:stCxn id="21518" idx="2"/>
            <a:endCxn id="21515" idx="3"/>
          </p:cNvCxnSpPr>
          <p:nvPr/>
        </p:nvCxnSpPr>
        <p:spPr bwMode="auto">
          <a:xfrm rot="5400000">
            <a:off x="3238500" y="3086100"/>
            <a:ext cx="266700" cy="27813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8" name="AutoShape 58"/>
          <p:cNvCxnSpPr>
            <a:cxnSpLocks noChangeShapeType="1"/>
            <a:stCxn id="21517" idx="2"/>
            <a:endCxn id="21515" idx="3"/>
          </p:cNvCxnSpPr>
          <p:nvPr/>
        </p:nvCxnSpPr>
        <p:spPr bwMode="auto">
          <a:xfrm rot="5400000">
            <a:off x="2381250" y="3409950"/>
            <a:ext cx="800100" cy="16002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9" name="AutoShape 61"/>
          <p:cNvCxnSpPr>
            <a:cxnSpLocks noChangeShapeType="1"/>
            <a:stCxn id="21524" idx="2"/>
            <a:endCxn id="21515" idx="0"/>
          </p:cNvCxnSpPr>
          <p:nvPr/>
        </p:nvCxnSpPr>
        <p:spPr bwMode="auto">
          <a:xfrm rot="5400000">
            <a:off x="1752600" y="1409700"/>
            <a:ext cx="2133600" cy="3429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30" name="Rectangle 68"/>
          <p:cNvSpPr>
            <a:spLocks noChangeArrowheads="1"/>
          </p:cNvSpPr>
          <p:nvPr/>
        </p:nvSpPr>
        <p:spPr bwMode="auto">
          <a:xfrm>
            <a:off x="228600" y="228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Arial" charset="0"/>
              </a:rPr>
              <a:t>DCAC</a:t>
            </a:r>
            <a:r>
              <a:rPr lang="en-CA" altLang="en-US" sz="2400" dirty="0">
                <a:latin typeface="Arial" charset="0"/>
              </a:rPr>
              <a:t>: Depletion Corrected Average Catch</a:t>
            </a:r>
          </a:p>
        </p:txBody>
      </p:sp>
      <p:sp>
        <p:nvSpPr>
          <p:cNvPr id="21531" name="Rectangle 69"/>
          <p:cNvSpPr>
            <a:spLocks noChangeArrowheads="1"/>
          </p:cNvSpPr>
          <p:nvPr/>
        </p:nvSpPr>
        <p:spPr bwMode="auto">
          <a:xfrm>
            <a:off x="304800" y="6096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rgbClr val="1F497D"/>
                </a:solidFill>
                <a:latin typeface="Arial" charset="0"/>
              </a:rPr>
              <a:t>MacCall 2009</a:t>
            </a:r>
          </a:p>
        </p:txBody>
      </p:sp>
      <p:sp>
        <p:nvSpPr>
          <p:cNvPr id="21532" name="Rectangle 70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33" name="Rectangle 7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34" name="Rectangle 72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35" name="Rectangle 73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36" name="Rectangle 7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1537" name="Rectangle 75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1538" name="Rectangle 76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21539" name="Rectangle 77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1540" name="Rectangle 7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</p:spTree>
    <p:extLst>
      <p:ext uri="{BB962C8B-B14F-4D97-AF65-F5344CB8AC3E}">
        <p14:creationId xmlns:p14="http://schemas.microsoft.com/office/powerpoint/2010/main" val="254674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60" name="AutoShape 50"/>
          <p:cNvCxnSpPr>
            <a:cxnSpLocks noChangeShapeType="1"/>
            <a:endCxn id="22550" idx="3"/>
          </p:cNvCxnSpPr>
          <p:nvPr/>
        </p:nvCxnSpPr>
        <p:spPr bwMode="auto">
          <a:xfrm rot="5400000">
            <a:off x="6724650" y="3562350"/>
            <a:ext cx="2209800" cy="13335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b="1" smtClean="0"/>
              <a:t>YPR_ML</a:t>
            </a:r>
            <a:r>
              <a:rPr lang="en-CA" altLang="en-US" sz="3200" smtClean="0"/>
              <a:t>: Yield Per Recruit – Mean Length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composition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2539" name="Rectangle 15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1" name="Rectangle 22"/>
          <p:cNvSpPr>
            <a:spLocks noChangeArrowheads="1"/>
          </p:cNvSpPr>
          <p:nvPr/>
        </p:nvSpPr>
        <p:spPr bwMode="auto">
          <a:xfrm>
            <a:off x="1981200" y="2667000"/>
            <a:ext cx="685800" cy="5334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2254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3" name="Rectangle 2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4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5" name="Rectangle 3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46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47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2548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49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2550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2551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52" name="Rectangle 40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53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54" name="Rectangle 43"/>
          <p:cNvSpPr>
            <a:spLocks noChangeArrowheads="1"/>
          </p:cNvSpPr>
          <p:nvPr/>
        </p:nvSpPr>
        <p:spPr bwMode="auto">
          <a:xfrm>
            <a:off x="7620000" y="2286000"/>
            <a:ext cx="1219200" cy="13716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fishing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mortality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rate</a:t>
            </a:r>
          </a:p>
        </p:txBody>
      </p:sp>
      <p:sp>
        <p:nvSpPr>
          <p:cNvPr id="22555" name="Rectangle 44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56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2557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49"/>
          <p:cNvCxnSpPr>
            <a:cxnSpLocks noChangeShapeType="1"/>
          </p:cNvCxnSpPr>
          <p:nvPr/>
        </p:nvCxnSpPr>
        <p:spPr bwMode="auto">
          <a:xfrm>
            <a:off x="5181600" y="17526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51"/>
          <p:cNvCxnSpPr>
            <a:cxnSpLocks noChangeShapeType="1"/>
          </p:cNvCxnSpPr>
          <p:nvPr/>
        </p:nvCxnSpPr>
        <p:spPr bwMode="auto">
          <a:xfrm rot="5400000">
            <a:off x="3905250" y="2038350"/>
            <a:ext cx="3276600" cy="2857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53"/>
          <p:cNvCxnSpPr>
            <a:cxnSpLocks noChangeShapeType="1"/>
          </p:cNvCxnSpPr>
          <p:nvPr/>
        </p:nvCxnSpPr>
        <p:spPr bwMode="auto">
          <a:xfrm>
            <a:off x="7924800" y="1447800"/>
            <a:ext cx="647700" cy="876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3" name="AutoShape 55"/>
          <p:cNvCxnSpPr>
            <a:cxnSpLocks noChangeShapeType="1"/>
          </p:cNvCxnSpPr>
          <p:nvPr/>
        </p:nvCxnSpPr>
        <p:spPr bwMode="auto">
          <a:xfrm>
            <a:off x="2667000" y="2971800"/>
            <a:ext cx="4953000" cy="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64" name="Rectangle 68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65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66" name="Rectangle 71"/>
          <p:cNvSpPr>
            <a:spLocks noChangeArrowheads="1"/>
          </p:cNvSpPr>
          <p:nvPr/>
        </p:nvSpPr>
        <p:spPr bwMode="auto">
          <a:xfrm>
            <a:off x="6096000" y="990600"/>
            <a:ext cx="1828800" cy="8382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composition</a:t>
            </a:r>
          </a:p>
        </p:txBody>
      </p:sp>
      <p:sp>
        <p:nvSpPr>
          <p:cNvPr id="22567" name="Rectangle 7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2568" name="Rectangle 73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22569" name="AutoShape 74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782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7886700" cy="1325563"/>
          </a:xfrm>
        </p:spPr>
        <p:txBody>
          <a:bodyPr/>
          <a:lstStyle/>
          <a:p>
            <a:r>
              <a:rPr lang="en-CA" altLang="en-US" b="1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9592" y="2708920"/>
            <a:ext cx="7675562" cy="1872208"/>
          </a:xfrm>
        </p:spPr>
        <p:txBody>
          <a:bodyPr/>
          <a:lstStyle/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Anatomy of an MP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Schematic examples of 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b="1" smtClean="0"/>
              <a:t>DynF</a:t>
            </a:r>
            <a:r>
              <a:rPr lang="en-CA" altLang="en-US" sz="3200" smtClean="0"/>
              <a:t>: dynamic F MP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59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4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5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6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7" name="Rectangle 3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68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69" name="Rectangle 3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0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2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3" name="Rectangle 42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74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5" name="Rectangle 46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23576" name="AutoShape 54"/>
          <p:cNvCxnSpPr>
            <a:cxnSpLocks noChangeShapeType="1"/>
            <a:endCxn id="23555" idx="0"/>
          </p:cNvCxnSpPr>
          <p:nvPr/>
        </p:nvCxnSpPr>
        <p:spPr bwMode="auto">
          <a:xfrm rot="16200000" flipH="1">
            <a:off x="1543050" y="2876550"/>
            <a:ext cx="4038600" cy="2400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77" name="AutoShape 61"/>
          <p:cNvCxnSpPr>
            <a:cxnSpLocks noChangeShapeType="1"/>
          </p:cNvCxnSpPr>
          <p:nvPr/>
        </p:nvCxnSpPr>
        <p:spPr bwMode="auto">
          <a:xfrm rot="16200000" flipH="1">
            <a:off x="2667000" y="3962400"/>
            <a:ext cx="40386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8" name="Rectangle 6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3579" name="Rectangle 70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3580" name="Rectangle 71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23581" name="AutoShape 72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212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altLang="en-US" sz="2800" b="1" smtClean="0"/>
              <a:t>Itarget1 / Itarget4</a:t>
            </a:r>
            <a:r>
              <a:rPr lang="en-CA" altLang="en-US" sz="2800" smtClean="0"/>
              <a:t>: target CPUE MP</a:t>
            </a:r>
            <a:br>
              <a:rPr lang="en-CA" altLang="en-US" sz="2800" smtClean="0"/>
            </a:br>
            <a:r>
              <a:rPr lang="en-CA" altLang="en-US" sz="2800" smtClean="0"/>
              <a:t>Geromont and Butterworth 2014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 indices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  <p:cxnSp>
        <p:nvCxnSpPr>
          <p:cNvPr id="24600" name="AutoShape 24"/>
          <p:cNvCxnSpPr>
            <a:cxnSpLocks noChangeShapeType="1"/>
            <a:endCxn id="24579" idx="0"/>
          </p:cNvCxnSpPr>
          <p:nvPr/>
        </p:nvCxnSpPr>
        <p:spPr bwMode="auto">
          <a:xfrm rot="16200000" flipH="1">
            <a:off x="1543050" y="2876550"/>
            <a:ext cx="4038600" cy="24003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1" name="AutoShape 25"/>
          <p:cNvCxnSpPr>
            <a:cxnSpLocks noChangeShapeType="1"/>
          </p:cNvCxnSpPr>
          <p:nvPr/>
        </p:nvCxnSpPr>
        <p:spPr bwMode="auto">
          <a:xfrm rot="16200000" flipH="1">
            <a:off x="2667000" y="3962400"/>
            <a:ext cx="40386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1143000" y="1371600"/>
            <a:ext cx="2362200" cy="685800"/>
          </a:xfrm>
          <a:prstGeom prst="rect">
            <a:avLst/>
          </a:prstGeom>
          <a:solidFill>
            <a:srgbClr val="33CC33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Relative abundance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 indices</a:t>
            </a:r>
          </a:p>
        </p:txBody>
      </p:sp>
    </p:spTree>
    <p:extLst>
      <p:ext uri="{BB962C8B-B14F-4D97-AF65-F5344CB8AC3E}">
        <p14:creationId xmlns:p14="http://schemas.microsoft.com/office/powerpoint/2010/main" val="14049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CA" altLang="en-US" sz="2800" b="1" smtClean="0"/>
              <a:t>SPMSY:</a:t>
            </a:r>
            <a:r>
              <a:rPr lang="en-CA" altLang="en-US" sz="2800" smtClean="0"/>
              <a:t> Surplus Production MSY MP</a:t>
            </a:r>
            <a:br>
              <a:rPr lang="en-CA" altLang="en-US" sz="2800" smtClean="0"/>
            </a:br>
            <a:r>
              <a:rPr lang="en-CA" altLang="en-US" sz="2800" smtClean="0"/>
              <a:t>Extended from Martell and Froese 2013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Catches</a:t>
            </a:r>
          </a:p>
        </p:txBody>
      </p:sp>
      <p:sp>
        <p:nvSpPr>
          <p:cNvPr id="25609" name="Rectangle 1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0" name="Rectangle 24"/>
          <p:cNvSpPr>
            <a:spLocks noChangeArrowheads="1"/>
          </p:cNvSpPr>
          <p:nvPr/>
        </p:nvSpPr>
        <p:spPr bwMode="auto">
          <a:xfrm>
            <a:off x="4267200" y="39624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25611" name="Rectangle 25"/>
          <p:cNvSpPr>
            <a:spLocks noChangeArrowheads="1"/>
          </p:cNvSpPr>
          <p:nvPr/>
        </p:nvSpPr>
        <p:spPr bwMode="auto">
          <a:xfrm>
            <a:off x="5638800" y="33528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25612" name="Rectangle 26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3" name="Rectangle 29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4" name="Rectangle 32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15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25616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17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25618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25619" name="Rectangle 38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20" name="Rectangle 41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21" name="Rectangle 45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cxnSp>
        <p:nvCxnSpPr>
          <p:cNvPr id="25622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3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4" name="AutoShape 49"/>
          <p:cNvCxnSpPr>
            <a:cxnSpLocks noChangeShapeType="1"/>
            <a:stCxn id="25606" idx="3"/>
            <a:endCxn id="25616" idx="3"/>
          </p:cNvCxnSpPr>
          <p:nvPr/>
        </p:nvCxnSpPr>
        <p:spPr bwMode="auto">
          <a:xfrm>
            <a:off x="5181600" y="1714500"/>
            <a:ext cx="2057400" cy="3619500"/>
          </a:xfrm>
          <a:prstGeom prst="curvedConnector3">
            <a:avLst>
              <a:gd name="adj1" fmla="val 111111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5" name="AutoShape 52"/>
          <p:cNvCxnSpPr>
            <a:cxnSpLocks noChangeShapeType="1"/>
          </p:cNvCxnSpPr>
          <p:nvPr/>
        </p:nvCxnSpPr>
        <p:spPr bwMode="auto">
          <a:xfrm rot="5400000">
            <a:off x="2628900" y="3390900"/>
            <a:ext cx="3048000" cy="381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6" name="AutoShape 54"/>
          <p:cNvCxnSpPr>
            <a:cxnSpLocks noChangeShapeType="1"/>
          </p:cNvCxnSpPr>
          <p:nvPr/>
        </p:nvCxnSpPr>
        <p:spPr bwMode="auto">
          <a:xfrm rot="16200000" flipH="1">
            <a:off x="3733800" y="2895600"/>
            <a:ext cx="1905000" cy="2286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7" name="AutoShape 59"/>
          <p:cNvCxnSpPr>
            <a:cxnSpLocks noChangeShapeType="1"/>
            <a:stCxn id="25610" idx="2"/>
          </p:cNvCxnSpPr>
          <p:nvPr/>
        </p:nvCxnSpPr>
        <p:spPr bwMode="auto">
          <a:xfrm rot="16200000" flipH="1">
            <a:off x="5124450" y="4210050"/>
            <a:ext cx="609600" cy="11811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8" name="AutoShape 60"/>
          <p:cNvCxnSpPr>
            <a:cxnSpLocks noChangeShapeType="1"/>
          </p:cNvCxnSpPr>
          <p:nvPr/>
        </p:nvCxnSpPr>
        <p:spPr bwMode="auto">
          <a:xfrm rot="5400000">
            <a:off x="5829300" y="4533900"/>
            <a:ext cx="9906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9" name="Rectangle 62"/>
          <p:cNvSpPr>
            <a:spLocks noChangeArrowheads="1"/>
          </p:cNvSpPr>
          <p:nvPr/>
        </p:nvSpPr>
        <p:spPr bwMode="auto">
          <a:xfrm rot="10800000">
            <a:off x="228600" y="2819400"/>
            <a:ext cx="685800" cy="25146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  <p:cxnSp>
        <p:nvCxnSpPr>
          <p:cNvPr id="25630" name="AutoShape 66"/>
          <p:cNvCxnSpPr>
            <a:cxnSpLocks noChangeShapeType="1"/>
            <a:endCxn id="25610" idx="1"/>
          </p:cNvCxnSpPr>
          <p:nvPr/>
        </p:nvCxnSpPr>
        <p:spPr bwMode="auto">
          <a:xfrm>
            <a:off x="914400" y="4191000"/>
            <a:ext cx="3352800" cy="3810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1" name="AutoShape 69"/>
          <p:cNvCxnSpPr>
            <a:cxnSpLocks noChangeShapeType="1"/>
          </p:cNvCxnSpPr>
          <p:nvPr/>
        </p:nvCxnSpPr>
        <p:spPr bwMode="auto">
          <a:xfrm>
            <a:off x="914400" y="3505200"/>
            <a:ext cx="4724400" cy="0"/>
          </a:xfrm>
          <a:prstGeom prst="straightConnector1">
            <a:avLst/>
          </a:prstGeom>
          <a:noFill/>
          <a:ln w="190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2" name="AutoShape 70"/>
          <p:cNvCxnSpPr>
            <a:cxnSpLocks noChangeShapeType="1"/>
            <a:stCxn id="25621" idx="3"/>
            <a:endCxn id="25611" idx="0"/>
          </p:cNvCxnSpPr>
          <p:nvPr/>
        </p:nvCxnSpPr>
        <p:spPr bwMode="auto">
          <a:xfrm>
            <a:off x="5181600" y="1714500"/>
            <a:ext cx="1219200" cy="1638300"/>
          </a:xfrm>
          <a:prstGeom prst="curvedConnector2">
            <a:avLst/>
          </a:prstGeom>
          <a:noFill/>
          <a:ln w="1905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3" name="AutoShape 71"/>
          <p:cNvCxnSpPr>
            <a:cxnSpLocks noChangeShapeType="1"/>
          </p:cNvCxnSpPr>
          <p:nvPr/>
        </p:nvCxnSpPr>
        <p:spPr bwMode="auto">
          <a:xfrm flipV="1">
            <a:off x="5410200" y="3733800"/>
            <a:ext cx="228600" cy="457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34" name="AutoShape 72"/>
          <p:cNvCxnSpPr>
            <a:cxnSpLocks noChangeShapeType="1"/>
            <a:stCxn id="25610" idx="2"/>
            <a:endCxn id="25617" idx="0"/>
          </p:cNvCxnSpPr>
          <p:nvPr/>
        </p:nvCxnSpPr>
        <p:spPr bwMode="auto">
          <a:xfrm rot="5400000">
            <a:off x="4191000" y="4457700"/>
            <a:ext cx="609600" cy="6858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5" name="Rectangle 73"/>
          <p:cNvSpPr>
            <a:spLocks noChangeArrowheads="1"/>
          </p:cNvSpPr>
          <p:nvPr/>
        </p:nvSpPr>
        <p:spPr bwMode="auto">
          <a:xfrm>
            <a:off x="3886200" y="1371600"/>
            <a:ext cx="1295400" cy="685800"/>
          </a:xfrm>
          <a:prstGeom prst="rect">
            <a:avLst/>
          </a:prstGeom>
          <a:solidFill>
            <a:srgbClr val="33CC3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Catches</a:t>
            </a:r>
          </a:p>
        </p:txBody>
      </p:sp>
      <p:sp>
        <p:nvSpPr>
          <p:cNvPr id="25636" name="Rectangle 74"/>
          <p:cNvSpPr>
            <a:spLocks noChangeArrowheads="1"/>
          </p:cNvSpPr>
          <p:nvPr/>
        </p:nvSpPr>
        <p:spPr bwMode="auto">
          <a:xfrm rot="10800000">
            <a:off x="228600" y="2819400"/>
            <a:ext cx="685800" cy="2514600"/>
          </a:xfrm>
          <a:prstGeom prst="rect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Life-history data</a:t>
            </a:r>
          </a:p>
        </p:txBody>
      </p:sp>
    </p:spTree>
    <p:extLst>
      <p:ext uri="{BB962C8B-B14F-4D97-AF65-F5344CB8AC3E}">
        <p14:creationId xmlns:p14="http://schemas.microsoft.com/office/powerpoint/2010/main" val="69421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3861048"/>
            <a:ext cx="2516615" cy="257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61048"/>
            <a:ext cx="2835900" cy="245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36" y="3697419"/>
            <a:ext cx="299792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80" y="780941"/>
            <a:ext cx="2894299" cy="254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31" y="793749"/>
            <a:ext cx="2456574" cy="253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" y="1554162"/>
            <a:ext cx="2614613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2"/>
          <p:cNvSpPr txBox="1">
            <a:spLocks noChangeArrowheads="1"/>
          </p:cNvSpPr>
          <p:nvPr/>
        </p:nvSpPr>
        <p:spPr bwMode="auto">
          <a:xfrm>
            <a:off x="228600" y="304800"/>
            <a:ext cx="457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2600" dirty="0">
                <a:solidFill>
                  <a:prstClr val="black"/>
                </a:solidFill>
                <a:latin typeface="Arial" charset="0"/>
              </a:rPr>
              <a:t>Data – </a:t>
            </a:r>
            <a:r>
              <a:rPr lang="en-CA" altLang="en-US" sz="2600" dirty="0" smtClean="0">
                <a:solidFill>
                  <a:prstClr val="black"/>
                </a:solidFill>
                <a:latin typeface="Arial" charset="0"/>
              </a:rPr>
              <a:t>TAC </a:t>
            </a:r>
            <a:r>
              <a:rPr lang="en-CA" altLang="en-US" sz="2600" dirty="0">
                <a:solidFill>
                  <a:prstClr val="black"/>
                </a:solidFill>
                <a:latin typeface="Arial" charset="0"/>
              </a:rPr>
              <a:t>pathways</a:t>
            </a:r>
          </a:p>
        </p:txBody>
      </p:sp>
      <p:sp>
        <p:nvSpPr>
          <p:cNvPr id="26633" name="Text Box 13"/>
          <p:cNvSpPr txBox="1">
            <a:spLocks noChangeArrowheads="1"/>
          </p:cNvSpPr>
          <p:nvPr/>
        </p:nvSpPr>
        <p:spPr bwMode="auto">
          <a:xfrm>
            <a:off x="1676400" y="19050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 err="1">
                <a:solidFill>
                  <a:prstClr val="black"/>
                </a:solidFill>
                <a:latin typeface="Arial" charset="0"/>
              </a:rPr>
              <a:t>Fratio</a:t>
            </a:r>
            <a:endParaRPr lang="en-CA" altLang="en-US" sz="18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034903" y="1187449"/>
            <a:ext cx="109299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prstClr val="black"/>
                </a:solidFill>
                <a:latin typeface="Arial" charset="0"/>
              </a:rPr>
              <a:t>DBSRA</a:t>
            </a: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6223629" y="1130968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 dirty="0">
                <a:solidFill>
                  <a:prstClr val="black"/>
                </a:solidFill>
                <a:latin typeface="Arial" charset="0"/>
              </a:rPr>
              <a:t>DCAC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228600" y="4876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YPR_ML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3581400" y="4038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SPMSY</a:t>
            </a:r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6781800" y="5486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1800" b="1">
                <a:solidFill>
                  <a:prstClr val="black"/>
                </a:solidFill>
                <a:latin typeface="Arial" charset="0"/>
              </a:rPr>
              <a:t>Itarget1</a:t>
            </a:r>
          </a:p>
        </p:txBody>
      </p:sp>
    </p:spTree>
    <p:extLst>
      <p:ext uri="{BB962C8B-B14F-4D97-AF65-F5344CB8AC3E}">
        <p14:creationId xmlns:p14="http://schemas.microsoft.com/office/powerpoint/2010/main" val="257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CA" dirty="0" smtClean="0"/>
              <a:t>An MP (as defined here) is any algorithm that gets you from data to a management recommendation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There are a very large number of possible MPs that range from the simple to the complex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MPs use varying types of data and interpret these in varying ways</a:t>
            </a:r>
          </a:p>
          <a:p>
            <a:pPr>
              <a:spcBef>
                <a:spcPts val="2400"/>
              </a:spcBef>
            </a:pPr>
            <a:r>
              <a:rPr lang="en-CA" dirty="0" smtClean="0"/>
              <a:t>As long as the required input data can be generated, an MP can be tested using MSE</a:t>
            </a:r>
          </a:p>
          <a:p>
            <a:pPr>
              <a:spcBef>
                <a:spcPts val="240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126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395288"/>
            <a:ext cx="7886700" cy="587375"/>
          </a:xfrm>
        </p:spPr>
        <p:txBody>
          <a:bodyPr/>
          <a:lstStyle/>
          <a:p>
            <a:r>
              <a:rPr lang="en-CA" altLang="en-US" dirty="0" smtClean="0"/>
              <a:t>References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9788" y="1104900"/>
            <a:ext cx="7675562" cy="5316538"/>
          </a:xfrm>
        </p:spPr>
        <p:txBody>
          <a:bodyPr/>
          <a:lstStyle/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27AFE5"/>
                </a:solidFill>
              </a:rPr>
              <a:t>Costello, C. et al. 2012</a:t>
            </a:r>
            <a:r>
              <a:rPr lang="en-CA" altLang="en-US" dirty="0" smtClean="0"/>
              <a:t>.Status and solutions for the world’s unassessed fisheries. Science 338, 517–520.	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00B0F0"/>
                </a:solidFill>
              </a:rPr>
              <a:t>Nakatsuka, S. 2016</a:t>
            </a:r>
            <a:r>
              <a:rPr lang="en-CA" altLang="en-US" dirty="0" smtClean="0"/>
              <a:t>. Management strategy evaluation in regional fisheries management organizations − How to promote robust fisheries management in international settings. Fisheries Research. DOI: 10.1016/j.fishres.2016.11.018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00B0F0"/>
                </a:solidFill>
              </a:rPr>
              <a:t>Punt, A.E., et al. 2016</a:t>
            </a:r>
            <a:r>
              <a:rPr lang="en-CA" altLang="en-US" dirty="0" smtClean="0"/>
              <a:t>.Management strategy evaluation: best practices. Fish </a:t>
            </a:r>
            <a:r>
              <a:rPr lang="en-CA" altLang="en-US" dirty="0" err="1" smtClean="0"/>
              <a:t>Fish</a:t>
            </a:r>
            <a:r>
              <a:rPr lang="en-CA" altLang="en-US" dirty="0" smtClean="0"/>
              <a:t>. 17, 303–334, http://dx.doi.org/10.1111/faf.12104.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27AFE5"/>
                </a:solidFill>
              </a:rPr>
              <a:t>SEDAR, 2015</a:t>
            </a:r>
            <a:r>
              <a:rPr lang="en-CA" altLang="en-US" dirty="0" smtClean="0"/>
              <a:t>. SEDAR 46: U.S. Caribbean Data-Limited Species. </a:t>
            </a:r>
            <a:r>
              <a:rPr lang="en-CA" altLang="en-US" dirty="0" err="1" smtClean="0"/>
              <a:t>SouthEast</a:t>
            </a:r>
            <a:r>
              <a:rPr lang="en-CA" altLang="en-US" dirty="0" smtClean="0"/>
              <a:t> Data, Assessment, and Review (SEDAR) 23. http://sedarweb.org/sedar-46.</a:t>
            </a:r>
          </a:p>
          <a:p>
            <a:pPr marL="342900" lvl="1" indent="-215900">
              <a:spcBef>
                <a:spcPts val="2400"/>
              </a:spcBef>
              <a:buNone/>
            </a:pPr>
            <a:r>
              <a:rPr lang="en-CA" altLang="en-US" dirty="0" smtClean="0">
                <a:solidFill>
                  <a:srgbClr val="27AFE5"/>
                </a:solidFill>
              </a:rPr>
              <a:t>SEDAR, 2016</a:t>
            </a:r>
            <a:r>
              <a:rPr lang="en-CA" altLang="en-US" dirty="0" smtClean="0"/>
              <a:t>. Stock assessment report: Gulf of Mexico Data-limited species. Gulf of Mexico Fishery Management Council. SEDAR 49. http://sedarweb.org/sedar-49-final-stock-assessment-report-gulf-mexico-data-limited-species.</a:t>
            </a:r>
          </a:p>
          <a:p>
            <a:pPr marL="342900" lvl="1" indent="-215900">
              <a:spcBef>
                <a:spcPts val="2400"/>
              </a:spcBef>
              <a:buNone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Anatomy of an 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14343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Any algorithm that uses data to make a management recommendation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3059832" y="2407858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prstClr val="white"/>
                </a:solidFill>
              </a:rPr>
              <a:t>Data </a:t>
            </a:r>
            <a:endParaRPr lang="en-CA" b="1" dirty="0">
              <a:solidFill>
                <a:prstClr val="white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350087" y="3830314"/>
            <a:ext cx="2016224" cy="792088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CA" b="1" dirty="0" smtClean="0">
                <a:solidFill>
                  <a:prstClr val="white"/>
                </a:solidFill>
              </a:rPr>
              <a:t>Algorithm</a:t>
            </a:r>
            <a:endParaRPr lang="en-CA" b="1" dirty="0">
              <a:solidFill>
                <a:prstClr val="white"/>
              </a:solidFill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3089019" y="5198467"/>
            <a:ext cx="2553424" cy="1271394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b="1" baseline="-25000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4358199" y="3272183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358199" y="4622402"/>
            <a:ext cx="7532" cy="576065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99533" y="5649498"/>
            <a:ext cx="19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Recommendation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362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Anatomy of an 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Simple MP seeking a target survey level:</a:t>
            </a:r>
            <a:endParaRPr lang="en-CA" dirty="0"/>
          </a:p>
        </p:txBody>
      </p:sp>
      <p:sp>
        <p:nvSpPr>
          <p:cNvPr id="4" name="Flowchart: Data 3"/>
          <p:cNvSpPr/>
          <p:nvPr/>
        </p:nvSpPr>
        <p:spPr>
          <a:xfrm>
            <a:off x="3026688" y="2420888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Annual survey</a:t>
            </a:r>
          </a:p>
          <a:p>
            <a:pPr algn="ctr"/>
            <a:r>
              <a:rPr lang="en-CA" b="1" dirty="0" smtClean="0"/>
              <a:t>Survey target </a:t>
            </a:r>
            <a:endParaRPr lang="en-C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/>
              <p:cNvSpPr/>
              <p:nvPr/>
            </p:nvSpPr>
            <p:spPr>
              <a:xfrm>
                <a:off x="1750245" y="3771337"/>
                <a:ext cx="5112568" cy="1296144"/>
              </a:xfrm>
              <a:prstGeom prst="flowChartProcess">
                <a:avLst/>
              </a:prstGeom>
              <a:solidFill>
                <a:srgbClr val="27A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1" i="1" smtClean="0">
                              <a:latin typeface="Cambria Math"/>
                            </a:rPr>
                            <m:t>𝑻𝑨𝑪</m:t>
                          </m:r>
                          <m:r>
                            <m:rPr>
                              <m:nor/>
                            </m:rPr>
                            <a:rPr lang="en-CA" b="1" dirty="0"/>
                            <m:t> </m:t>
                          </m:r>
                        </m:e>
                        <m:sub>
                          <m:r>
                            <a:rPr lang="en-CA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CA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𝟗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𝑻𝑨𝑪</m:t>
                                  </m:r>
                                </m:e>
                                <m:sub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CA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  <m:r>
                            <a:rPr lang="en-CA" b="1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1" i="1" smtClean="0"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𝒖𝒓𝒗𝒆𝒚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𝟕𝟓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𝒕𝒂𝒓𝒈𝒆𝒕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𝒐𝒕𝒉𝒆𝒓𝒘𝒊𝒔𝒆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1" i="1" smtClean="0">
                                    <a:latin typeface="Cambria Math"/>
                                  </a:rPr>
                                  <m:t>𝑺𝒖𝒓𝒗𝒆𝒚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𝟑𝟑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/>
                                  </a:rPr>
                                  <m:t>𝒕𝒂𝒓𝒈𝒆𝒕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5" name="Flowchart: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5" y="3771337"/>
                <a:ext cx="5112568" cy="1296144"/>
              </a:xfrm>
              <a:prstGeom prst="flowChartProcess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Decision 5"/>
          <p:cNvSpPr/>
          <p:nvPr/>
        </p:nvSpPr>
        <p:spPr>
          <a:xfrm>
            <a:off x="3419872" y="5524277"/>
            <a:ext cx="1800200" cy="10081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TAC</a:t>
            </a:r>
            <a:r>
              <a:rPr lang="en-CA" b="1" baseline="-25000" dirty="0" err="1" smtClean="0"/>
              <a:t>t</a:t>
            </a:r>
            <a:endParaRPr lang="en-CA" b="1" baseline="-25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4306529" y="3296747"/>
            <a:ext cx="0" cy="474590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306529" y="5067481"/>
            <a:ext cx="13443" cy="456796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Anatomy of an MP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5562" cy="86409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Statistical catch-at-age assessment with control rule</a:t>
            </a:r>
          </a:p>
        </p:txBody>
      </p:sp>
      <p:sp>
        <p:nvSpPr>
          <p:cNvPr id="4" name="Flowchart: Data 3"/>
          <p:cNvSpPr/>
          <p:nvPr/>
        </p:nvSpPr>
        <p:spPr>
          <a:xfrm>
            <a:off x="2737204" y="2348880"/>
            <a:ext cx="3240360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Catch, effort, size data, life-history parameters etc. </a:t>
            </a:r>
            <a:endParaRPr lang="en-CA" b="1" dirty="0"/>
          </a:p>
        </p:txBody>
      </p:sp>
      <p:sp>
        <p:nvSpPr>
          <p:cNvPr id="5" name="Flowchart: Process 4"/>
          <p:cNvSpPr/>
          <p:nvPr/>
        </p:nvSpPr>
        <p:spPr>
          <a:xfrm>
            <a:off x="1715649" y="3699328"/>
            <a:ext cx="5112568" cy="1368152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CA" b="1" dirty="0" smtClean="0"/>
              <a:t>Data filtering &gt;  assessment model fitting &gt; adjusted data weighting &gt; final fitting &gt; projections &gt; 40-10 control rule &gt; typical adjustment by managers</a:t>
            </a:r>
            <a:endParaRPr lang="en-CA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3385276" y="5452269"/>
            <a:ext cx="1800200" cy="1008112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err="1" smtClean="0"/>
              <a:t>TAC</a:t>
            </a:r>
            <a:r>
              <a:rPr lang="en-CA" b="1" baseline="-25000" dirty="0" err="1" smtClean="0"/>
              <a:t>t</a:t>
            </a:r>
            <a:endParaRPr lang="en-CA" b="1" baseline="-250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4271933" y="3224739"/>
            <a:ext cx="0" cy="474589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271933" y="5067480"/>
            <a:ext cx="13443" cy="384789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9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 smtClean="0">
                <a:solidFill>
                  <a:prstClr val="white"/>
                </a:solidFill>
                <a:latin typeface="Arial" charset="0"/>
              </a:rPr>
              <a:t>TAC</a:t>
            </a:r>
            <a:endParaRPr lang="en-CA" altLang="en-US" sz="1800" b="1" dirty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0247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0248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0249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0250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1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065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1271" name="Rectangle 1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1276" name="Rectangle 3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1277" name="Rectangle 3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1278" name="Rectangle 36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1279" name="Rectangle 37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1280" name="AutoShape 47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1" name="AutoShape 48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2" name="AutoShape 59"/>
          <p:cNvCxnSpPr>
            <a:cxnSpLocks noChangeShapeType="1"/>
            <a:stCxn id="11274" idx="2"/>
            <a:endCxn id="11279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3" name="AutoShape 60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11434" y="55625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DBSRA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SPSRA</a:t>
            </a: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4116" y="3810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Kimura 1981</a:t>
            </a:r>
          </a:p>
        </p:txBody>
      </p:sp>
    </p:spTree>
    <p:extLst>
      <p:ext uri="{BB962C8B-B14F-4D97-AF65-F5344CB8AC3E}">
        <p14:creationId xmlns:p14="http://schemas.microsoft.com/office/powerpoint/2010/main" val="154854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pPr algn="l" eaLnBrk="1" hangingPunct="1"/>
            <a:r>
              <a:rPr lang="en-CA" altLang="en-US" sz="3200" smtClean="0"/>
              <a:t>Overview of data-limited MPs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200400" y="6096000"/>
            <a:ext cx="31242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 dirty="0">
                <a:solidFill>
                  <a:prstClr val="white"/>
                </a:solidFill>
                <a:latin typeface="Arial" charset="0"/>
              </a:rPr>
              <a:t>TAC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191000" y="3810000"/>
            <a:ext cx="10668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Depletion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2209800" y="3581400"/>
            <a:ext cx="685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M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3048000" y="3276600"/>
            <a:ext cx="10668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FMSY/M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4191000" y="3810000"/>
            <a:ext cx="1143000" cy="5334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Depletion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5638800" y="3505200"/>
            <a:ext cx="1524000" cy="838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Unfished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stock size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FMSY</a:t>
            </a: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4953000" y="5105400"/>
            <a:ext cx="2286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solidFill>
                  <a:prstClr val="black"/>
                </a:solidFill>
                <a:latin typeface="Arial" charset="0"/>
              </a:rPr>
              <a:t>Current stock size</a:t>
            </a: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3581400" y="5105400"/>
            <a:ext cx="11430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FMSY</a:t>
            </a:r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4953000" y="5105400"/>
            <a:ext cx="2209800" cy="4572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CA" altLang="en-US" sz="1800" b="1">
                <a:solidFill>
                  <a:prstClr val="white"/>
                </a:solidFill>
                <a:latin typeface="Arial" charset="0"/>
              </a:rPr>
              <a:t>Current stock size</a:t>
            </a:r>
          </a:p>
        </p:txBody>
      </p:sp>
      <p:cxnSp>
        <p:nvCxnSpPr>
          <p:cNvPr id="12306" name="AutoShape 19"/>
          <p:cNvCxnSpPr>
            <a:cxnSpLocks noChangeShapeType="1"/>
          </p:cNvCxnSpPr>
          <p:nvPr/>
        </p:nvCxnSpPr>
        <p:spPr bwMode="auto">
          <a:xfrm rot="16200000" flipH="1">
            <a:off x="4343400" y="5410200"/>
            <a:ext cx="533400" cy="8382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7" name="AutoShape 20"/>
          <p:cNvCxnSpPr>
            <a:cxnSpLocks noChangeShapeType="1"/>
          </p:cNvCxnSpPr>
          <p:nvPr/>
        </p:nvCxnSpPr>
        <p:spPr bwMode="auto">
          <a:xfrm rot="5400000">
            <a:off x="5314950" y="5276850"/>
            <a:ext cx="533400" cy="11049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8" name="AutoShape 21"/>
          <p:cNvCxnSpPr>
            <a:cxnSpLocks noChangeShapeType="1"/>
            <a:stCxn id="12298" idx="2"/>
            <a:endCxn id="12304" idx="1"/>
          </p:cNvCxnSpPr>
          <p:nvPr/>
        </p:nvCxnSpPr>
        <p:spPr bwMode="auto">
          <a:xfrm rot="16200000" flipH="1">
            <a:off x="2457450" y="4210050"/>
            <a:ext cx="1219200" cy="1028700"/>
          </a:xfrm>
          <a:prstGeom prst="curvedConnector2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9" name="AutoShape 24"/>
          <p:cNvCxnSpPr>
            <a:cxnSpLocks noChangeShapeType="1"/>
            <a:stCxn id="12299" idx="2"/>
            <a:endCxn id="12304" idx="1"/>
          </p:cNvCxnSpPr>
          <p:nvPr/>
        </p:nvCxnSpPr>
        <p:spPr bwMode="auto">
          <a:xfrm rot="16200000" flipH="1">
            <a:off x="2820194" y="4571206"/>
            <a:ext cx="1524000" cy="1588"/>
          </a:xfrm>
          <a:prstGeom prst="curvedConnector4">
            <a:avLst>
              <a:gd name="adj1" fmla="val 42500"/>
              <a:gd name="adj2" fmla="val -1440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0" name="AutoShape 25"/>
          <p:cNvCxnSpPr>
            <a:cxnSpLocks noChangeShapeType="1"/>
            <a:stCxn id="12300" idx="2"/>
            <a:endCxn id="12305" idx="0"/>
          </p:cNvCxnSpPr>
          <p:nvPr/>
        </p:nvCxnSpPr>
        <p:spPr bwMode="auto">
          <a:xfrm rot="16200000" flipH="1">
            <a:off x="5029200" y="4076700"/>
            <a:ext cx="762000" cy="12954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1" name="AutoShape 26"/>
          <p:cNvCxnSpPr>
            <a:cxnSpLocks noChangeShapeType="1"/>
          </p:cNvCxnSpPr>
          <p:nvPr/>
        </p:nvCxnSpPr>
        <p:spPr bwMode="auto">
          <a:xfrm rot="5400000">
            <a:off x="5943600" y="4648200"/>
            <a:ext cx="762000" cy="152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224116" y="3810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Gulland</a:t>
            </a:r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 1971</a:t>
            </a:r>
          </a:p>
          <a:p>
            <a:r>
              <a:rPr lang="en-CA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Walters and Martell 2002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1434" y="5562599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Fratio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r>
              <a:rPr lang="en-CA" b="1" dirty="0" err="1">
                <a:solidFill>
                  <a:srgbClr val="8064A2">
                    <a:lumMod val="60000"/>
                    <a:lumOff val="40000"/>
                  </a:srgbClr>
                </a:solidFill>
                <a:latin typeface="Arial" charset="0"/>
              </a:rPr>
              <a:t>Fadapt</a:t>
            </a:r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  <a:p>
            <a:endParaRPr lang="en-CA" b="1" dirty="0">
              <a:solidFill>
                <a:srgbClr val="8064A2">
                  <a:lumMod val="60000"/>
                  <a:lumOff val="40000"/>
                </a:srgb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925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1438</Words>
  <Application>Microsoft Office PowerPoint</Application>
  <PresentationFormat>On-screen Show (4:3)</PresentationFormat>
  <Paragraphs>674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Depth</vt:lpstr>
      <vt:lpstr>Office Theme</vt:lpstr>
      <vt:lpstr>PowerPoint Presentation</vt:lpstr>
      <vt:lpstr>Agenda</vt:lpstr>
      <vt:lpstr>1. Anatomy of an MP</vt:lpstr>
      <vt:lpstr>1. Anatomy of an MP</vt:lpstr>
      <vt:lpstr>1. Anatomy of an MP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Overview of data-limited MPs</vt:lpstr>
      <vt:lpstr>Fratio: FMSY/M ratio NPFMC stock complexes</vt:lpstr>
      <vt:lpstr>Fratio_CC: FMSY/M ratio with Catch Curve</vt:lpstr>
      <vt:lpstr>DBSRA: Depletion - Based Stock Reduction Analysis</vt:lpstr>
      <vt:lpstr>PowerPoint Presentation</vt:lpstr>
      <vt:lpstr>YPR_ML: Yield Per Recruit – Mean Length</vt:lpstr>
      <vt:lpstr>DynF: dynamic F MP</vt:lpstr>
      <vt:lpstr>Itarget1 / Itarget4: target CPUE MP Geromont and Butterworth 2014</vt:lpstr>
      <vt:lpstr>SPMSY: Surplus Production MSY MP Extended from Martell and Froese 2013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</cp:lastModifiedBy>
  <cp:revision>20</cp:revision>
  <dcterms:created xsi:type="dcterms:W3CDTF">2017-03-29T20:35:38Z</dcterms:created>
  <dcterms:modified xsi:type="dcterms:W3CDTF">2017-03-30T18:25:10Z</dcterms:modified>
</cp:coreProperties>
</file>