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99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510ABE2-63A4-4ECA-9AE7-962CB2AFD74F}" type="datetimeFigureOut">
              <a:rPr lang="en-CA"/>
              <a:pPr>
                <a:defRPr/>
              </a:pPr>
              <a:t>2017-04-26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7F25A02-4CBB-4D2A-B5DF-230119D168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0AF5A3-B078-4697-8A2C-3C2F0E610E32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63E074D-4F4A-457D-BDDF-3290FC47F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50DADB-5989-4AE4-898F-09F560092AC2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9CC8B6D-D44F-4C37-A872-9D3CC18B3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46D2119-52B1-4A20-9AAF-99C50389BAAF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BBD135-8A0F-4E1F-A461-8A904EF9E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E62079B-2D4B-4DFB-9E2B-A187C680182E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A1F3393-9EAE-4834-B920-7D987C2A6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4BEB426-8FB3-4785-A684-462091022F57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FE472C-2796-4D2A-9352-670F89612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1CA4124-F141-4893-A5BB-088AF894FF6C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E16E5FC-72A7-4E68-AA59-4867152CF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48B31B-32C1-4260-B99B-B1E0C794C76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4F4434A-CFAE-4E46-9257-7D82DA977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0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ECF422F-0527-4646-B6EF-A0F50EB16890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4C25577-1305-45EC-9F26-6822B769EF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604BAF0-83D0-4A88-BB32-B494CC3D0B23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903C10A-E566-4B31-AB61-99C29BEC4F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2E0C38-B470-4F8A-A7E1-1418BCD81CB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9078420-F7C0-49C7-AA8E-190AB2FE2A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4CEBE9C-DED2-4963-96CB-7E55D9C19171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63ACD1-9C0B-4776-8F81-A305971D6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2F2E1F-8999-4D60-B884-861BCB6B5389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7FA9F75-43E0-41FE-9320-3C02833CA3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FCEE828-CED0-4EF5-9CE1-C63226017D18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A2B6AE7-7C8D-4065-93F0-A7F00C96D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CD47ACE-BE2B-484A-9B38-9D131739A3E0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39792EF-9D72-419A-9B4B-957C85EEB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675C0F9-A72F-4531-94E4-32C8B2AF6873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7A017C6-C000-4169-A717-56384A5BA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9026789-CDD1-4B1F-967C-3181A92ED61F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4F23D3B-5F7D-4FB8-A27E-908240860B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CAC668C-0774-4358-AFAA-B6146B192B5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44700E2-69BB-44EF-9D2A-943040D3DF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FAEB4F1D-BD23-4060-A2DD-F58825D5F261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DE7FB8B7-04DE-43EF-B99E-54B71C009F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>
                <a:solidFill>
                  <a:srgbClr val="F6BB00"/>
                </a:solidFill>
              </a:rPr>
              <a:t>A simple ‘no frills’ run of DLMtool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charset="0"/>
              <a:buNone/>
            </a:pPr>
            <a:r>
              <a:rPr lang="en-US" altLang="en-US" sz="1800">
                <a:solidFill>
                  <a:srgbClr val="F6BB00"/>
                </a:solidFill>
              </a:rPr>
              <a:t>Lecture 2b, 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 smtClean="0"/>
              <a:t>Summary of a basic run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675562" cy="2675955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 = new</a:t>
            </a:r>
            <a:r>
              <a:rPr lang="en-CA" altLang="en-US" dirty="0">
                <a:solidFill>
                  <a:srgbClr val="00B050"/>
                </a:solidFill>
              </a:rPr>
              <a:t>(‘OM</a:t>
            </a:r>
            <a:r>
              <a:rPr lang="en-CA" altLang="en-US" dirty="0" smtClean="0">
                <a:solidFill>
                  <a:srgbClr val="00B050"/>
                </a:solidFill>
              </a:rPr>
              <a:t>’, </a:t>
            </a:r>
            <a:r>
              <a:rPr lang="en-CA" altLang="en-US" dirty="0">
                <a:solidFill>
                  <a:srgbClr val="00B050"/>
                </a:solidFill>
              </a:rPr>
              <a:t>Albacore, </a:t>
            </a:r>
            <a:r>
              <a:rPr lang="en-CA" altLang="en-US" dirty="0" smtClean="0">
                <a:solidFill>
                  <a:srgbClr val="00B050"/>
                </a:solidFill>
              </a:rPr>
              <a:t> </a:t>
            </a:r>
            <a:r>
              <a:rPr lang="en-CA" altLang="en-US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dirty="0" smtClean="0">
                <a:solidFill>
                  <a:srgbClr val="00B050"/>
                </a:solidFill>
              </a:rPr>
              <a:t>, </a:t>
            </a:r>
            <a:r>
              <a:rPr lang="en-CA" altLang="en-US" dirty="0" smtClean="0">
                <a:solidFill>
                  <a:srgbClr val="00B050"/>
                </a:solidFill>
              </a:rPr>
              <a:t> </a:t>
            </a:r>
            <a:r>
              <a:rPr lang="en-CA" altLang="en-US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dirty="0" smtClean="0">
                <a:solidFill>
                  <a:srgbClr val="00B050"/>
                </a:solidFill>
              </a:rPr>
              <a:t>, </a:t>
            </a: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>
                <a:solidFill>
                  <a:srgbClr val="00B050"/>
                </a:solidFill>
              </a:rPr>
              <a:t>	</a:t>
            </a:r>
            <a:r>
              <a:rPr lang="en-CA" altLang="en-US" dirty="0" smtClean="0">
                <a:solidFill>
                  <a:srgbClr val="00B050"/>
                </a:solidFill>
              </a:rPr>
              <a:t>			</a:t>
            </a:r>
            <a:r>
              <a:rPr lang="en-CA" altLang="en-US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 = runMSE(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4914232" cy="259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0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Running an MSE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Evaluating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Trade-off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b="1">
                <a:solidFill>
                  <a:srgbClr val="27AFE5"/>
                </a:solidFill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chemeClr val="accent1"/>
                </a:solidFill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b="1">
                <a:solidFill>
                  <a:srgbClr val="27AFE5"/>
                </a:solidFill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chemeClr val="accent1"/>
                </a:solidFill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charset="0"/>
              <a:buNone/>
            </a:pP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</a:t>
            </a:r>
            <a:r>
              <a:rPr lang="en-CA" altLang="en-US" smtClean="0"/>
              <a:t> </a:t>
            </a:r>
            <a:r>
              <a:rPr lang="en-CA" altLang="en-US" b="1" smtClean="0">
                <a:solidFill>
                  <a:srgbClr val="FF0000"/>
                </a:solidFill>
              </a:rPr>
              <a:t>object classes</a:t>
            </a:r>
            <a:r>
              <a:rPr lang="en-CA" altLang="en-US" smtClean="0">
                <a:solidFill>
                  <a:srgbClr val="FF0000"/>
                </a:solidFill>
              </a:rPr>
              <a:t> </a:t>
            </a:r>
            <a:r>
              <a:rPr lang="en-CA" altLang="en-US" smtClean="0">
                <a:solidFill>
                  <a:srgbClr val="0070C0"/>
                </a:solidFill>
              </a:rPr>
              <a:t>to complete the MSE specification</a:t>
            </a:r>
            <a:r>
              <a:rPr lang="en-CA" altLang="en-US" smtClean="0"/>
              <a:t> </a:t>
            </a:r>
          </a:p>
          <a:p>
            <a:pPr marL="0" indent="0" eaLnBrk="1" hangingPunct="1">
              <a:buFont typeface="Arial" charset="0"/>
              <a:buNone/>
            </a:pPr>
            <a:endParaRPr lang="en-CA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</a:t>
            </a:r>
            <a:r>
              <a:rPr lang="en-CA" b="1" dirty="0" smtClean="0"/>
              <a:t>O</a:t>
            </a:r>
            <a:r>
              <a:rPr lang="en-CA" b="1" dirty="0" smtClean="0"/>
              <a:t>utput </a:t>
            </a:r>
          </a:p>
          <a:p>
            <a:pPr algn="ctr">
              <a:defRPr/>
            </a:pPr>
            <a:r>
              <a:rPr lang="en-CA" b="1" dirty="0" smtClean="0"/>
              <a:t>I</a:t>
            </a:r>
            <a:r>
              <a:rPr lang="en-CA" b="1" dirty="0" smtClean="0"/>
              <a:t>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2900" dirty="0" smtClean="0"/>
              <a:t>2. Constructing operating models. </a:t>
            </a:r>
            <a:r>
              <a:rPr lang="en-CA" altLang="en-US" sz="2600" dirty="0" smtClean="0"/>
              <a:t/>
            </a:r>
            <a:br>
              <a:rPr lang="en-CA" altLang="en-US" sz="2600" dirty="0" smtClean="0"/>
            </a:br>
            <a:r>
              <a:rPr lang="en-CA" altLang="en-US" sz="2600" dirty="0"/>
              <a:t/>
            </a:r>
            <a:br>
              <a:rPr lang="en-CA" altLang="en-US" sz="2600" dirty="0"/>
            </a:br>
            <a:endParaRPr lang="en-CA" altLang="en-US" sz="26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572" cy="390009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z="2200" dirty="0" smtClean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charset="0"/>
              <a:buNone/>
            </a:pPr>
            <a:r>
              <a:rPr lang="en-CA" altLang="en-US" sz="2200" dirty="0" smtClean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=new(‘OM’,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</a:t>
            </a:r>
            <a:r>
              <a:rPr lang="en-CA" altLang="en-US" sz="2200" dirty="0">
                <a:solidFill>
                  <a:srgbClr val="00B050"/>
                </a:solidFill>
              </a:rPr>
              <a:t> </a:t>
            </a:r>
            <a:r>
              <a:rPr lang="en-CA" altLang="en-US" sz="2200" dirty="0" smtClean="0">
                <a:solidFill>
                  <a:srgbClr val="00B050"/>
                </a:solidFill>
              </a:rPr>
              <a:t>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sz="22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148478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400" dirty="0" smtClean="0">
                <a:solidFill>
                  <a:srgbClr val="0070C0"/>
                </a:solidFill>
              </a:rPr>
              <a:t>Rapid building of operating model is relatively straightforward: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4980" y="332656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 smtClean="0"/>
              <a:t>3. Once an operating model is built it can be visualized: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43513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CA" altLang="en-US" dirty="0" smtClean="0"/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=runMSE(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717" y="4293096"/>
            <a:ext cx="602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600" dirty="0" smtClean="0">
                <a:solidFill>
                  <a:srgbClr val="27AFE5"/>
                </a:solidFill>
              </a:rPr>
              <a:t>4. Or used in MSE analysis:</a:t>
            </a:r>
            <a:endParaRPr lang="en-CA" sz="2600" dirty="0">
              <a:solidFill>
                <a:srgbClr val="27AF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/>
        </p:blipFill>
        <p:spPr bwMode="auto">
          <a:xfrm>
            <a:off x="4141451" y="3947804"/>
            <a:ext cx="4451765" cy="277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116632"/>
            <a:ext cx="7886700" cy="1325563"/>
          </a:xfrm>
        </p:spPr>
        <p:txBody>
          <a:bodyPr>
            <a:normAutofit/>
          </a:bodyPr>
          <a:lstStyle/>
          <a:p>
            <a:r>
              <a:rPr lang="en-CA" sz="2600" dirty="0" smtClean="0"/>
              <a:t>5. What occurred in the MSE runs can be visualized:</a:t>
            </a:r>
            <a:endParaRPr lang="en-CA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37742"/>
            <a:ext cx="7675562" cy="81128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plot(</a:t>
            </a:r>
            <a:r>
              <a:rPr lang="en-CA" dirty="0" err="1" smtClean="0">
                <a:solidFill>
                  <a:srgbClr val="00B050"/>
                </a:solidFill>
              </a:rPr>
              <a:t>myMSE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429" y="3947804"/>
            <a:ext cx="69637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600" dirty="0" smtClean="0">
                <a:solidFill>
                  <a:srgbClr val="27AFE5"/>
                </a:solidFill>
              </a:rPr>
              <a:t>6. Performance </a:t>
            </a:r>
          </a:p>
          <a:p>
            <a:r>
              <a:rPr lang="en-CA" sz="2600" dirty="0" smtClean="0">
                <a:solidFill>
                  <a:srgbClr val="27AFE5"/>
                </a:solidFill>
              </a:rPr>
              <a:t>quantified:</a:t>
            </a:r>
            <a:endParaRPr lang="en-CA" sz="2600" dirty="0">
              <a:solidFill>
                <a:srgbClr val="27AFE5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/>
        </p:blipFill>
        <p:spPr bwMode="auto">
          <a:xfrm>
            <a:off x="4141451" y="1103103"/>
            <a:ext cx="4343400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49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600" dirty="0" smtClean="0"/>
              <a:t>7. And management trade-off revealed</a:t>
            </a:r>
            <a:endParaRPr lang="en-CA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79" y="1563911"/>
            <a:ext cx="7675562" cy="8112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NOAA_plot</a:t>
            </a:r>
            <a:r>
              <a:rPr lang="en-CA" dirty="0" smtClean="0">
                <a:solidFill>
                  <a:srgbClr val="00B050"/>
                </a:solidFill>
              </a:rPr>
              <a:t>(</a:t>
            </a:r>
            <a:r>
              <a:rPr lang="en-CA" dirty="0" err="1" smtClean="0">
                <a:solidFill>
                  <a:srgbClr val="00B050"/>
                </a:solidFill>
              </a:rPr>
              <a:t>myMSE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9526" r="212" b="15880"/>
          <a:stretch/>
        </p:blipFill>
        <p:spPr bwMode="auto">
          <a:xfrm>
            <a:off x="1187622" y="2636912"/>
            <a:ext cx="7609099" cy="316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105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309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management trade-off revealed</vt:lpstr>
      <vt:lpstr>Summary of a basic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38</cp:revision>
  <dcterms:created xsi:type="dcterms:W3CDTF">2017-03-29T20:35:38Z</dcterms:created>
  <dcterms:modified xsi:type="dcterms:W3CDTF">2017-04-26T17:57:37Z</dcterms:modified>
</cp:coreProperties>
</file>