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D96"/>
    <a:srgbClr val="27AFE5"/>
    <a:srgbClr val="F6BB00"/>
    <a:srgbClr val="36B6E7"/>
    <a:srgbClr val="3CB3E8"/>
    <a:srgbClr val="2EB1E6"/>
    <a:srgbClr val="DDF2FB"/>
    <a:srgbClr val="C0E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44C4D-0F28-4796-B165-4A9314C8572D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ACC22-6F71-4A46-AC0E-B6381E90F2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3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70C3A-9704-4F1C-B525-B9C41EC2CB9F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6A0C7-1720-4269-A385-1FCCC158FC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9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B8973-3C4D-4543-8208-6FBD7D4B1E92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2E67E-49FD-4FEE-85F5-985412318A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4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000" dirty="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6000" dirty="0"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5B193-C710-48E6-BE1A-4250D1522D21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6709C-B9F6-48ED-8756-2E1CB344CC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92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BA326-EADD-458A-A240-53D14A95FFA9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72F3D-EA8A-4DE5-B4D2-ABFED541CD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41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6F355-356F-4AEF-9CD1-D817FC8EFA8F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29070-E89B-4754-8F98-A01CC81A34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9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BF2DC-CCB5-4098-89D0-1EC4FD5565AF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0B510-5245-4613-AAE5-8AEB792151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4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B8A51-7CD8-4104-8DDF-162B0EF14A6B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E5796-0134-4F1D-A9FC-32B224E83D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62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8709E-F5D2-4559-A21D-B0DDFE3B465C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067DE-43D8-4036-A8CF-9B5A1BAE20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87E93-EFCD-47E5-BAA3-BCF985529E74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A5BEC-A44D-4F77-861B-82C0286D2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2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4992B-E494-43FF-8C91-9581B5B898B2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D52B4-E7BC-471B-857E-5D639636E0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6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A26D0-9C42-49CC-B3CC-3FAD0BFB8834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141DB-5213-4A4A-8ED0-A1C1142C5E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5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11D86-958D-4F1C-A296-04FF1FEB7547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3528E-6AF7-44E4-BAA4-CCC786B7B9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8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A8DAB-3EF2-4284-967C-C4D2EFB04D51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08A40-DA44-402E-BC9A-11D4C070A2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3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5EE35-B174-4F8D-8FE3-B2CBC1DDB3C0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EB31E-D8E9-4957-AB5D-2E916DB102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2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4A8C5-3499-4AAB-997C-C98E6FEE8940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9D910-A634-462A-9CCD-88293E04EB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4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275D6-3684-423F-A6A1-A7E0E2870F05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00603-DFCC-4DD9-8E77-8C5370D907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0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3CCCDE27-ADD8-49A7-83D9-E8A13FCD2F82}" type="datetimeFigureOut">
              <a:rPr lang="en-US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A216076F-8886-4537-A6E7-1A3A55746B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704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limitedtoolki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3" y="3319463"/>
            <a:ext cx="17970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Foreword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Lecture 1a,  October 25</a:t>
            </a:r>
            <a:r>
              <a:rPr lang="en-US" altLang="en-US" sz="1800" baseline="30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</a:t>
            </a:r>
            <a:r>
              <a:rPr lang="en-US" alt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101652-5D7B-471B-A4AA-F580A3C80EA3}"/>
              </a:ext>
            </a:extLst>
          </p:cNvPr>
          <p:cNvSpPr txBox="1">
            <a:spLocks/>
          </p:cNvSpPr>
          <p:nvPr/>
        </p:nvSpPr>
        <p:spPr bwMode="auto">
          <a:xfrm>
            <a:off x="739487" y="966642"/>
            <a:ext cx="7675562" cy="55031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800"/>
              </a:spcBef>
              <a:buFont typeface="Arial" charset="0"/>
              <a:buNone/>
            </a:pPr>
            <a:r>
              <a:rPr lang="en-CA" dirty="0">
                <a:solidFill>
                  <a:schemeClr val="bg1"/>
                </a:solidFill>
              </a:rPr>
              <a:t>Course concept and proposal</a:t>
            </a:r>
          </a:p>
          <a:p>
            <a:pPr marL="0" indent="0" algn="ctr">
              <a:spcBef>
                <a:spcPts val="800"/>
              </a:spcBef>
              <a:buFont typeface="Arial" charset="0"/>
              <a:buNone/>
            </a:pPr>
            <a:r>
              <a:rPr lang="en-CA" b="1" dirty="0">
                <a:solidFill>
                  <a:schemeClr val="bg1"/>
                </a:solidFill>
              </a:rPr>
              <a:t>Steven </a:t>
            </a:r>
            <a:r>
              <a:rPr lang="en-CA" b="1" dirty="0" err="1">
                <a:solidFill>
                  <a:schemeClr val="bg1"/>
                </a:solidFill>
              </a:rPr>
              <a:t>Schut</a:t>
            </a:r>
            <a:endParaRPr lang="en-CA" b="1" dirty="0">
              <a:solidFill>
                <a:schemeClr val="bg1"/>
              </a:solidFill>
            </a:endParaRPr>
          </a:p>
          <a:p>
            <a:pPr marL="0" indent="0" algn="ctr">
              <a:spcBef>
                <a:spcPts val="800"/>
              </a:spcBef>
              <a:buFont typeface="Arial" charset="0"/>
              <a:buNone/>
            </a:pPr>
            <a:endParaRPr lang="en-CA" sz="2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800"/>
              </a:spcBef>
              <a:buFont typeface="Arial" charset="0"/>
              <a:buNone/>
            </a:pPr>
            <a:r>
              <a:rPr lang="en-CA" dirty="0">
                <a:solidFill>
                  <a:schemeClr val="bg1"/>
                </a:solidFill>
              </a:rPr>
              <a:t>Course delivery and organization</a:t>
            </a:r>
          </a:p>
          <a:p>
            <a:pPr marL="0" indent="0" algn="ctr">
              <a:spcBef>
                <a:spcPts val="800"/>
              </a:spcBef>
              <a:buFont typeface="Arial" charset="0"/>
              <a:buNone/>
            </a:pPr>
            <a:r>
              <a:rPr lang="en-CA" b="1" dirty="0">
                <a:solidFill>
                  <a:schemeClr val="bg1"/>
                </a:solidFill>
              </a:rPr>
              <a:t>Daniel </a:t>
            </a:r>
            <a:r>
              <a:rPr lang="en-CA" b="1" dirty="0" err="1">
                <a:solidFill>
                  <a:schemeClr val="bg1"/>
                </a:solidFill>
              </a:rPr>
              <a:t>Duplisea</a:t>
            </a:r>
            <a:endParaRPr lang="en-CA" b="1" dirty="0">
              <a:solidFill>
                <a:schemeClr val="bg1"/>
              </a:solidFill>
            </a:endParaRPr>
          </a:p>
          <a:p>
            <a:pPr marL="0" indent="0" algn="ctr">
              <a:spcBef>
                <a:spcPts val="800"/>
              </a:spcBef>
              <a:buFont typeface="Arial" charset="0"/>
              <a:buNone/>
            </a:pPr>
            <a:r>
              <a:rPr lang="en-CA" b="1" dirty="0">
                <a:solidFill>
                  <a:schemeClr val="bg1"/>
                </a:solidFill>
              </a:rPr>
              <a:t>Susan Thompson</a:t>
            </a:r>
          </a:p>
          <a:p>
            <a:pPr marL="0" indent="0" algn="ctr">
              <a:spcBef>
                <a:spcPts val="800"/>
              </a:spcBef>
              <a:buFont typeface="Arial" charset="0"/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0" indent="0" algn="ctr">
              <a:spcBef>
                <a:spcPts val="800"/>
              </a:spcBef>
              <a:buFont typeface="Arial" charset="0"/>
              <a:buNone/>
            </a:pPr>
            <a:r>
              <a:rPr lang="en-CA" dirty="0">
                <a:solidFill>
                  <a:schemeClr val="bg1"/>
                </a:solidFill>
              </a:rPr>
              <a:t>A much larger DFO – DLMtool project</a:t>
            </a:r>
          </a:p>
          <a:p>
            <a:pPr marL="0" indent="0" algn="ctr">
              <a:spcBef>
                <a:spcPts val="800"/>
              </a:spcBef>
              <a:buFont typeface="Arial" charset="0"/>
              <a:buNone/>
            </a:pPr>
            <a:r>
              <a:rPr lang="en-CA" b="1" dirty="0">
                <a:solidFill>
                  <a:schemeClr val="bg1"/>
                </a:solidFill>
              </a:rPr>
              <a:t>Robyn Forrest</a:t>
            </a:r>
          </a:p>
          <a:p>
            <a:pPr marL="0" indent="0" algn="ctr">
              <a:spcBef>
                <a:spcPts val="800"/>
              </a:spcBef>
              <a:buFont typeface="Arial" charset="0"/>
              <a:buNone/>
            </a:pPr>
            <a:endParaRPr lang="en-CA" b="1" dirty="0">
              <a:solidFill>
                <a:schemeClr val="bg1"/>
              </a:solidFill>
            </a:endParaRPr>
          </a:p>
          <a:p>
            <a:pPr marL="0" indent="0" algn="ctr">
              <a:spcBef>
                <a:spcPts val="800"/>
              </a:spcBef>
              <a:buFont typeface="Arial" charset="0"/>
              <a:buNone/>
            </a:pPr>
            <a:r>
              <a:rPr lang="en-CA" dirty="0">
                <a:solidFill>
                  <a:schemeClr val="bg1"/>
                </a:solidFill>
              </a:rPr>
              <a:t>DLMtool</a:t>
            </a:r>
          </a:p>
          <a:p>
            <a:pPr marL="0" indent="0" algn="ctr">
              <a:buFont typeface="Arial" charset="0"/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0" indent="0" algn="ctr">
              <a:buFont typeface="Arial" charset="0"/>
              <a:buNone/>
            </a:pPr>
            <a:r>
              <a:rPr lang="en-CA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D00C79EF-4541-4F63-AE8B-9DEE223B0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91" y="5271110"/>
            <a:ext cx="974401" cy="113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398D8E-B0AA-4178-868F-109F6E8CF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191" y="5496909"/>
            <a:ext cx="1112276" cy="834208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F10376F-6294-4C01-9386-355340B3C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85" y="5388264"/>
            <a:ext cx="90170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6106D98E-2D30-4109-BBB0-5768FBFB8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254" y="5428208"/>
            <a:ext cx="680484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617E2233-0A57-4B19-9EA4-63A7CEC90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54" y="5496909"/>
            <a:ext cx="955955" cy="6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F733CF6F-26B0-4177-8BE7-03A93791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082" y="5450254"/>
            <a:ext cx="776133" cy="776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67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Training 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3" y="1714499"/>
            <a:ext cx="7675562" cy="4551829"/>
          </a:xfrm>
        </p:spPr>
        <p:txBody>
          <a:bodyPr rtlCol="0">
            <a:normAutofit fontScale="92500"/>
          </a:bodyPr>
          <a:lstStyle/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Familiarity with Management Strategy Evaluation concepts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Understanding the data-limited management problem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Learn how to evaluate management procedures …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… and then make recommendations using DLMtool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Gain an understanding of how (whether) DLMtool can be used to address fishery management problems you are facing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Get feedback from you about desirable features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Intended Audience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CA" altLang="en-US"/>
              <a:t>Managers interested in the potential benefits of the MSE approach</a:t>
            </a:r>
          </a:p>
          <a:p>
            <a:pPr>
              <a:spcBef>
                <a:spcPts val="1800"/>
              </a:spcBef>
            </a:pPr>
            <a:r>
              <a:rPr lang="en-CA" altLang="en-US"/>
              <a:t>Fisheries scientists investigating options for prioritizing data collection</a:t>
            </a:r>
          </a:p>
          <a:p>
            <a:pPr>
              <a:spcBef>
                <a:spcPts val="1800"/>
              </a:spcBef>
            </a:pPr>
            <a:r>
              <a:rPr lang="en-CA" altLang="en-US"/>
              <a:t>Quantitative fisheries scientists interested in testing a range of existing management options</a:t>
            </a:r>
          </a:p>
          <a:p>
            <a:pPr>
              <a:spcBef>
                <a:spcPts val="1800"/>
              </a:spcBef>
            </a:pPr>
            <a:r>
              <a:rPr lang="en-CA" altLang="en-US"/>
              <a:t>Advanced quantitative fisheries scientists who would like to test new management procedures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31" y="419760"/>
            <a:ext cx="7886700" cy="49371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CA" dirty="0"/>
              <a:t>Course 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0531" y="1123229"/>
            <a:ext cx="8196263" cy="5365750"/>
          </a:xfrm>
        </p:spPr>
        <p:txBody>
          <a:bodyPr rtlCol="0">
            <a:normAutofit fontScale="92500" lnSpcReduction="20000"/>
          </a:bodyPr>
          <a:lstStyle/>
          <a:p>
            <a:pPr marL="0" indent="0" fontAlgn="auto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/>
              <a:t>1   Introduction  (4 lectures, 3 exercises)        				Oct 25</a:t>
            </a:r>
            <a:r>
              <a:rPr lang="en-CA" sz="2000" b="1" baseline="30000" dirty="0"/>
              <a:t>th</a:t>
            </a:r>
            <a:endParaRPr lang="en-CA" sz="2000" b="1" dirty="0"/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Course objectives &amp; Problem statement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MSE Concepts &amp; Terminology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DLMtool introduction, Online Demo and Installation. </a:t>
            </a:r>
          </a:p>
          <a:p>
            <a:pPr marL="0" indent="0" fontAlgn="auto"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CA" b="1" dirty="0"/>
              <a:t>2   </a:t>
            </a:r>
            <a:r>
              <a:rPr lang="en-CA" sz="2000" b="1" dirty="0"/>
              <a:t>Running DLMtool (3 lectures, 3 exercises)				Nov 1</a:t>
            </a:r>
            <a:r>
              <a:rPr lang="en-CA" sz="2000" b="1" baseline="30000" dirty="0"/>
              <a:t>st</a:t>
            </a:r>
            <a:r>
              <a:rPr lang="en-CA" sz="2000" b="1" dirty="0"/>
              <a:t> 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Installation &amp; getting help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A simple DLMtool run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Modifying operating models</a:t>
            </a:r>
          </a:p>
          <a:p>
            <a:pPr marL="0" indent="0" fontAlgn="auto"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/>
              <a:t>3   Customizing DLMtool (4 lectures, 4 exercises)			Nov 8</a:t>
            </a:r>
            <a:r>
              <a:rPr lang="en-CA" sz="2000" b="1" baseline="30000" dirty="0"/>
              <a:t>th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Custom performance metrics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Making management recommendations with DLMtool</a:t>
            </a:r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AutoNum type="arabicPlain" startAt="4"/>
              <a:defRPr/>
            </a:pPr>
            <a:r>
              <a:rPr lang="en-CA" sz="2000" b="1" dirty="0"/>
              <a:t>Advanced DLMtool (3 lectures, 3 exercises) 				Nov 22</a:t>
            </a:r>
            <a:r>
              <a:rPr lang="en-CA" sz="2000" b="1" baseline="30000" dirty="0"/>
              <a:t>nd</a:t>
            </a:r>
            <a:r>
              <a:rPr lang="en-CA" sz="2000" b="1" dirty="0"/>
              <a:t> </a:t>
            </a:r>
          </a:p>
          <a:p>
            <a:pPr marL="446088" indent="-174625" fontAlgn="auto">
              <a:spcBef>
                <a:spcPts val="1200"/>
              </a:spcBef>
              <a:spcAft>
                <a:spcPts val="0"/>
              </a:spcAft>
              <a:tabLst>
                <a:tab pos="271463" algn="l"/>
              </a:tabLst>
              <a:defRPr/>
            </a:pPr>
            <a:r>
              <a:rPr lang="en-CA" sz="2000" dirty="0"/>
              <a:t>Advanced operating model specification, </a:t>
            </a:r>
          </a:p>
          <a:p>
            <a:pPr marL="446088" indent="-174625" fontAlgn="auto">
              <a:spcBef>
                <a:spcPts val="0"/>
              </a:spcBef>
              <a:spcAft>
                <a:spcPts val="0"/>
              </a:spcAft>
              <a:tabLst>
                <a:tab pos="271463" algn="l"/>
              </a:tabLst>
              <a:defRPr/>
            </a:pPr>
            <a:r>
              <a:rPr lang="en-CA" sz="2000" dirty="0"/>
              <a:t>Custom management procedures</a:t>
            </a:r>
          </a:p>
          <a:p>
            <a:pPr marL="0" indent="0" fontAlgn="auto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/>
              <a:t>5   DFO case studies (2 lectures, 2 exercises)				Dec 6</a:t>
            </a:r>
            <a:r>
              <a:rPr lang="en-CA" sz="2000" b="1" baseline="30000" dirty="0"/>
              <a:t>th</a:t>
            </a:r>
            <a:r>
              <a:rPr lang="en-CA" sz="2000" b="1" dirty="0"/>
              <a:t> 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Creating operating model templates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/>
              <a:t>Specify operating models, MSE diagnostic reports</a:t>
            </a:r>
          </a:p>
          <a:p>
            <a:pPr marL="0" indent="0" fontAlgn="auto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/>
              <a:t>6   Remedial session							Jan 10</a:t>
            </a:r>
            <a:r>
              <a:rPr lang="en-CA" sz="2000" b="1" baseline="30000" dirty="0"/>
              <a:t>th</a:t>
            </a:r>
            <a:r>
              <a:rPr lang="en-CA" sz="2000" b="1" dirty="0"/>
              <a:t> </a:t>
            </a:r>
            <a:endParaRPr lang="en-CA" sz="2000" dirty="0"/>
          </a:p>
          <a:p>
            <a:pPr fontAlgn="auto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Materials (USB flash drive)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06463" y="1814513"/>
            <a:ext cx="7675562" cy="4351337"/>
          </a:xfrm>
        </p:spPr>
        <p:txBody>
          <a:bodyPr/>
          <a:lstStyle/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dirty="0"/>
              <a:t>/ Case studies /</a:t>
            </a:r>
            <a:r>
              <a:rPr lang="en-CA" altLang="en-US" dirty="0"/>
              <a:t>	</a:t>
            </a:r>
            <a:r>
              <a:rPr lang="en-CA" altLang="en-US" dirty="0">
                <a:solidFill>
                  <a:srgbClr val="27AFE5"/>
                </a:solidFill>
              </a:rPr>
              <a:t>DFO case studies 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dirty="0"/>
              <a:t>/ Exercises /</a:t>
            </a:r>
            <a:r>
              <a:rPr lang="en-CA" altLang="en-US" dirty="0"/>
              <a:t>    	</a:t>
            </a:r>
            <a:r>
              <a:rPr lang="en-CA" altLang="en-US" dirty="0">
                <a:solidFill>
                  <a:srgbClr val="27AFE5"/>
                </a:solidFill>
              </a:rPr>
              <a:t>the exercises of this course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dirty="0"/>
              <a:t>/ Lectures /</a:t>
            </a:r>
            <a:r>
              <a:rPr lang="en-CA" altLang="en-US" dirty="0"/>
              <a:t> 	</a:t>
            </a:r>
            <a:r>
              <a:rPr lang="en-CA" altLang="en-US" dirty="0">
                <a:solidFill>
                  <a:srgbClr val="27AFE5"/>
                </a:solidFill>
              </a:rPr>
              <a:t>the lectures presented in this course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dirty="0"/>
              <a:t>/ Help /	</a:t>
            </a:r>
            <a:r>
              <a:rPr lang="en-CA" altLang="en-US" dirty="0"/>
              <a:t>	</a:t>
            </a:r>
            <a:r>
              <a:rPr lang="en-CA" altLang="en-US" dirty="0">
                <a:solidFill>
                  <a:srgbClr val="27AFE5"/>
                </a:solidFill>
              </a:rPr>
              <a:t>supporting docs (manuals, draft DLMtool 			paper, user guides)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dirty="0"/>
              <a:t>/ Papers /</a:t>
            </a:r>
            <a:r>
              <a:rPr lang="en-CA" altLang="en-US" dirty="0"/>
              <a:t>		</a:t>
            </a:r>
            <a:r>
              <a:rPr lang="en-CA" altLang="en-US" dirty="0">
                <a:solidFill>
                  <a:srgbClr val="27AFE5"/>
                </a:solidFill>
              </a:rPr>
              <a:t>all referenced articles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dirty="0"/>
              <a:t>/ Software /	</a:t>
            </a:r>
            <a:r>
              <a:rPr lang="en-CA" altLang="en-US" dirty="0">
                <a:solidFill>
                  <a:srgbClr val="27AFE5"/>
                </a:solidFill>
              </a:rPr>
              <a:t>software required for this course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83826" y="134471"/>
            <a:ext cx="7886700" cy="1325563"/>
          </a:xfrm>
        </p:spPr>
        <p:txBody>
          <a:bodyPr/>
          <a:lstStyle/>
          <a:p>
            <a:r>
              <a:rPr lang="en-CA" altLang="en-US" dirty="0"/>
              <a:t>Resources and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99" y="1449107"/>
            <a:ext cx="7938453" cy="4351338"/>
          </a:xfrm>
        </p:spPr>
        <p:txBody>
          <a:bodyPr rtlCol="0">
            <a:normAutofit lnSpcReduction="10000"/>
          </a:bodyPr>
          <a:lstStyle/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DLMtool website  	  </a:t>
            </a:r>
            <a:r>
              <a:rPr lang="en-CA" dirty="0">
                <a:solidFill>
                  <a:srgbClr val="27AFE5"/>
                </a:solidFill>
                <a:hlinkClick r:id="rId2"/>
              </a:rPr>
              <a:t>www.datalimitedtoolkit.org</a:t>
            </a:r>
            <a:endParaRPr lang="en-CA" dirty="0">
              <a:solidFill>
                <a:srgbClr val="27AFE5"/>
              </a:solidFill>
            </a:endParaRP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Online help                    </a:t>
            </a:r>
            <a:r>
              <a:rPr lang="en-CA" sz="2000" dirty="0">
                <a:solidFill>
                  <a:srgbClr val="27AFE5"/>
                </a:solidFill>
              </a:rPr>
              <a:t>https://dlmtool.github.io/DLMtool/index.html</a:t>
            </a: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Help folder          	  </a:t>
            </a:r>
            <a:r>
              <a:rPr lang="en-CA" dirty="0">
                <a:solidFill>
                  <a:srgbClr val="27AFE5"/>
                </a:solidFill>
              </a:rPr>
              <a:t>Help/</a:t>
            </a: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R package help             </a:t>
            </a:r>
            <a:r>
              <a:rPr lang="en-CA" dirty="0">
                <a:solidFill>
                  <a:srgbClr val="00B050"/>
                </a:solidFill>
              </a:rPr>
              <a:t>help(runMSE)  </a:t>
            </a:r>
          </a:p>
          <a:p>
            <a:pPr marL="0" indent="0" fontAlgn="auto">
              <a:spcBef>
                <a:spcPts val="2400"/>
              </a:spcBef>
              <a:spcAft>
                <a:spcPts val="0"/>
              </a:spcAft>
              <a:buNone/>
              <a:defRPr/>
            </a:pPr>
            <a:r>
              <a:rPr lang="en-CA" dirty="0">
                <a:solidFill>
                  <a:srgbClr val="00B050"/>
                </a:solidFill>
              </a:rPr>
              <a:t>				   ?runMSE</a:t>
            </a: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DLMtool team              </a:t>
            </a:r>
            <a:r>
              <a:rPr lang="en-CA" dirty="0">
                <a:solidFill>
                  <a:srgbClr val="27AFE5"/>
                </a:solidFill>
              </a:rPr>
              <a:t>t.carruthers@oceans.ubc.ca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dirty="0"/>
              <a:t>				</a:t>
            </a:r>
            <a:r>
              <a:rPr lang="en-CA" dirty="0">
                <a:solidFill>
                  <a:srgbClr val="27AFE5"/>
                </a:solidFill>
              </a:rPr>
              <a:t>  a.hordyk@oceans.ubc.ca</a:t>
            </a: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/>
              <a:t>R coding help		  </a:t>
            </a:r>
            <a:r>
              <a:rPr lang="en-CA" dirty="0">
                <a:solidFill>
                  <a:srgbClr val="27AFE5"/>
                </a:solidFill>
              </a:rPr>
              <a:t>www.stackoverflow.com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1269</TotalTime>
  <Words>173</Words>
  <Application>Microsoft Office PowerPoint</Application>
  <PresentationFormat>On-screen Show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PowerPoint Presentation</vt:lpstr>
      <vt:lpstr>PowerPoint Presentation</vt:lpstr>
      <vt:lpstr>Training Objectives </vt:lpstr>
      <vt:lpstr>Intended Audience</vt:lpstr>
      <vt:lpstr>Course outline</vt:lpstr>
      <vt:lpstr>Materials (USB flash drive)</vt:lpstr>
      <vt:lpstr>Resources and support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 Carruthers</cp:lastModifiedBy>
  <cp:revision>38</cp:revision>
  <dcterms:created xsi:type="dcterms:W3CDTF">2015-09-22T16:41:35Z</dcterms:created>
  <dcterms:modified xsi:type="dcterms:W3CDTF">2017-10-18T15:43:19Z</dcterms:modified>
</cp:coreProperties>
</file>