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67" r:id="rId4"/>
    <p:sldId id="266" r:id="rId5"/>
    <p:sldId id="28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AFE5"/>
    <a:srgbClr val="F6BB00"/>
    <a:srgbClr val="FFFFFF"/>
    <a:srgbClr val="C1E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D1153-3785-4251-ACAF-9DA529809DB7}" type="datetimeFigureOut">
              <a:rPr lang="en-CA" smtClean="0"/>
              <a:t>2017-05-07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BC2C2-14D3-478E-89AB-EE4BEB4C9F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43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CB02217-FC03-4795-991F-F966E84801FA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A9B42F-A8D0-4A6E-B2A7-F842B356EB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5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6987A9DC-4583-45D2-B477-889EBD94DFFC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4B54587-4088-4766-BAAB-9BCA81761C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9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118CFCB-01D7-44F1-B447-5B0228C5E1B6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10129B5-1686-4BE5-9589-1AB234D84A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16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3438" y="7874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27963" y="2743200"/>
            <a:ext cx="457200" cy="5842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defTabSz="457200" fontAlgn="auto">
              <a:spcAft>
                <a:spcPts val="0"/>
              </a:spcAft>
              <a:defRPr/>
            </a:pPr>
            <a:r>
              <a:rPr lang="en-US" sz="6000" dirty="0">
                <a:solidFill>
                  <a:prstClr val="white"/>
                </a:solidFill>
                <a:effectLst/>
                <a:latin typeface="+mn-lt"/>
                <a:cs typeface="+mn-cs"/>
              </a:rPr>
              <a:t>”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7416ED7-1162-408B-A24E-87A5F33B374E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C72B301-734C-4032-B6BC-FF5C794CC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0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0B13F0-ABDF-4288-AC02-D4AE665E6113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095F236-B882-4A9D-A435-DD0A5B50363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9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AA98A26-05EB-4C8B-BECA-7562FA573C7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6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C1BF32F-3A4E-47B7-A139-3A73C2FF81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6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0621E5E-BC0A-4B8B-B593-9724CC5A4D04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BCFB89B-8F66-4C35-8BAF-74F623DE57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19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33532262-9626-46CA-8FB3-8B64ADB7267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BD2165A2-D433-4CD5-B77A-25BDE9E686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79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707438" y="136525"/>
            <a:ext cx="363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D6BBBDA-246F-4876-94DE-F5A56B6422C0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4EBE013-731B-4C60-9390-F91A7D88083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3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" r="47591"/>
          <a:stretch>
            <a:fillRect/>
          </a:stretch>
        </p:blipFill>
        <p:spPr bwMode="auto">
          <a:xfrm>
            <a:off x="8391525" y="136525"/>
            <a:ext cx="573088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2EB1E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4B0A3EF-3529-4616-9D9F-A2F7F55BA252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9CFE888-6D81-42FD-B0C2-23B88C7C29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63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C5DBB817-B347-4856-A1F3-B8CB21A229CF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42DEF1B6-1ACA-4F42-96C4-C34B3ABA8D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4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93305001-9E6D-4CB5-873B-84A6A1BE744D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06A795A3-20A8-4950-B121-3C3C0EFBFD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28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F8CFFC2-793F-4B6E-9BBB-DEE131FB56D2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1C5154B-0B1D-42F5-8AAB-39688C358E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DF8D5717-6BBD-457D-BDA8-CD429156CDC9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5AD10AD-D9E5-4D35-AA89-74E53A92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E0D6C514-1AB0-48B9-A3B9-16551E693357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F27B80F0-15C1-4923-86CE-85209A5E6C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2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52286A24-E5DA-4AED-A2A7-22613D396BE6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12EB4796-F0D5-4F43-B2A5-1A5031E32A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35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24DB5F89-FE41-4934-A727-8884181E785A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ACEFCDD9-1A5C-4DE4-8A8D-C50E1D6D4C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0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825625"/>
            <a:ext cx="767556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69FFD156-1B6A-4820-9191-E2F5294F5EBB}" type="datetimeFigureOut">
              <a:rPr lang="en-US"/>
              <a:pPr>
                <a:defRPr/>
              </a:pPr>
              <a:t>5/7/2017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sz="900" dirty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457200" fontAlgn="auto">
              <a:spcBef>
                <a:spcPts val="0"/>
              </a:spcBef>
              <a:spcAft>
                <a:spcPts val="0"/>
              </a:spcAft>
              <a:defRPr sz="900" smtClean="0">
                <a:gradFill flip="none" rotWithShape="1">
                  <a:gsLst>
                    <a:gs pos="28000">
                      <a:prstClr val="white">
                        <a:lumMod val="93000"/>
                      </a:prstClr>
                    </a:gs>
                    <a:gs pos="0">
                      <a:prstClr val="black">
                        <a:lumMod val="38000"/>
                        <a:lumOff val="62000"/>
                      </a:prstClr>
                    </a:gs>
                    <a:gs pos="100000">
                      <a:srgbClr val="94D7E4">
                        <a:lumMod val="0"/>
                        <a:lumOff val="100000"/>
                      </a:srgbClr>
                    </a:gs>
                  </a:gsLst>
                  <a:lin ang="5400000" scaled="1"/>
                  <a:tileRect/>
                </a:gradFill>
                <a:latin typeface="+mn-lt"/>
                <a:cs typeface="+mn-cs"/>
              </a:defRPr>
            </a:lvl1pPr>
          </a:lstStyle>
          <a:p>
            <a:pPr>
              <a:defRPr/>
            </a:pPr>
            <a:fld id="{E82E46C6-5321-4AC4-87C6-C05B2B9451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6B6E7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6B6E7"/>
          </a:solidFill>
          <a:latin typeface="Corbel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400" kern="1200">
          <a:solidFill>
            <a:srgbClr val="126D96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000" kern="1200">
          <a:solidFill>
            <a:srgbClr val="126D96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600" kern="1200">
          <a:solidFill>
            <a:srgbClr val="126D96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400" kern="1200">
          <a:solidFill>
            <a:srgbClr val="126D9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4375" y="1189038"/>
            <a:ext cx="6121400" cy="757237"/>
          </a:xfrm>
        </p:spPr>
        <p:txBody>
          <a:bodyPr rtlCol="0"/>
          <a:lstStyle/>
          <a:p>
            <a:pPr algn="l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solidFill>
                  <a:srgbClr val="27AFE5"/>
                </a:solidFill>
              </a:rPr>
              <a:t>Data-Limited Fisheries Toolkit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189038"/>
            <a:ext cx="1000125" cy="942975"/>
          </a:xfrm>
          <a:prstGeom prst="rect">
            <a:avLst/>
          </a:prstGeom>
          <a:effectLst>
            <a:outerShdw blurRad="546100" dist="660400" dir="5400000" sx="86000" sy="86000" rotWithShape="0">
              <a:prstClr val="black">
                <a:alpha val="0"/>
              </a:prstClr>
            </a:outerShdw>
          </a:effectLst>
        </p:spPr>
      </p:pic>
      <p:pic>
        <p:nvPicPr>
          <p:cNvPr id="2355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5080000"/>
            <a:ext cx="5413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6763" y="5106988"/>
            <a:ext cx="439737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TextBox 9"/>
          <p:cNvSpPr txBox="1">
            <a:spLocks noChangeArrowheads="1"/>
          </p:cNvSpPr>
          <p:nvPr/>
        </p:nvSpPr>
        <p:spPr bwMode="auto">
          <a:xfrm>
            <a:off x="2849563" y="5278438"/>
            <a:ext cx="4192587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720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en-CA" altLang="en-US" sz="1900">
                <a:solidFill>
                  <a:srgbClr val="126D96"/>
                </a:solidFill>
                <a:latin typeface="Corbel" pitchFamily="34" charset="0"/>
              </a:rPr>
              <a:t>Tom Carruthers  &amp;  Adrian Hordyk     </a:t>
            </a:r>
            <a:r>
              <a:rPr lang="en-CA" altLang="en-US" sz="1900">
                <a:solidFill>
                  <a:srgbClr val="FFFFFF"/>
                </a:solidFill>
                <a:latin typeface="Corbel" pitchFamily="34" charset="0"/>
              </a:rPr>
              <a:t>.</a:t>
            </a:r>
          </a:p>
          <a:p>
            <a:pPr algn="r"/>
            <a:r>
              <a:rPr lang="en-CA" altLang="en-US" sz="1900">
                <a:solidFill>
                  <a:srgbClr val="126D96"/>
                </a:solidFill>
                <a:latin typeface="Corbel" pitchFamily="34" charset="0"/>
              </a:rPr>
              <a:t> </a:t>
            </a:r>
          </a:p>
          <a:p>
            <a:pPr algn="r"/>
            <a:r>
              <a:rPr lang="en-CA" altLang="en-US" sz="1900">
                <a:solidFill>
                  <a:srgbClr val="126D96"/>
                </a:solidFill>
                <a:latin typeface="Corbel" pitchFamily="34" charset="0"/>
              </a:rPr>
              <a:t>Nicolas Gutierrez</a:t>
            </a:r>
          </a:p>
        </p:txBody>
      </p:sp>
      <p:sp>
        <p:nvSpPr>
          <p:cNvPr id="23559" name="Subtitle 2"/>
          <p:cNvSpPr txBox="1">
            <a:spLocks/>
          </p:cNvSpPr>
          <p:nvPr/>
        </p:nvSpPr>
        <p:spPr bwMode="auto">
          <a:xfrm>
            <a:off x="1935163" y="3232150"/>
            <a:ext cx="594920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spcBef>
                <a:spcPts val="1000"/>
              </a:spcBef>
              <a:spcAft>
                <a:spcPts val="600"/>
              </a:spcAft>
              <a:buFont typeface="Arial" charset="0"/>
              <a:buNone/>
            </a:pPr>
            <a:r>
              <a:rPr lang="en-US" altLang="en-US" sz="2600" dirty="0" smtClean="0">
                <a:solidFill>
                  <a:srgbClr val="00B050"/>
                </a:solidFill>
              </a:rPr>
              <a:t>Getting Started </a:t>
            </a:r>
            <a:endParaRPr lang="en-US" altLang="en-US" sz="2600" dirty="0">
              <a:solidFill>
                <a:srgbClr val="00B050"/>
              </a:solidFill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5780088"/>
            <a:ext cx="547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Subtitle 2"/>
          <p:cNvSpPr txBox="1">
            <a:spLocks/>
          </p:cNvSpPr>
          <p:nvPr/>
        </p:nvSpPr>
        <p:spPr bwMode="auto">
          <a:xfrm>
            <a:off x="1935163" y="3657600"/>
            <a:ext cx="261620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spcBef>
                <a:spcPts val="1000"/>
              </a:spcBef>
              <a:buFont typeface="Arial" charset="0"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Lecture </a:t>
            </a:r>
            <a:r>
              <a:rPr lang="en-US" altLang="en-US" sz="1800" dirty="0" smtClean="0">
                <a:solidFill>
                  <a:srgbClr val="00B050"/>
                </a:solidFill>
              </a:rPr>
              <a:t>2a, </a:t>
            </a:r>
            <a:r>
              <a:rPr lang="en-US" altLang="en-US" sz="1800" dirty="0">
                <a:solidFill>
                  <a:srgbClr val="00B050"/>
                </a:solidFill>
              </a:rPr>
              <a:t>May 2017</a:t>
            </a:r>
          </a:p>
        </p:txBody>
      </p:sp>
      <p:sp>
        <p:nvSpPr>
          <p:cNvPr id="23562" name="Subtitle 2"/>
          <p:cNvSpPr txBox="1">
            <a:spLocks/>
          </p:cNvSpPr>
          <p:nvPr/>
        </p:nvSpPr>
        <p:spPr bwMode="auto">
          <a:xfrm>
            <a:off x="1984375" y="1957388"/>
            <a:ext cx="557212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400">
                <a:solidFill>
                  <a:srgbClr val="126D96"/>
                </a:solidFill>
                <a:latin typeface="Corbel" pitchFamily="34" charset="0"/>
              </a:defRPr>
            </a:lvl1pPr>
            <a:lvl2pPr marL="3429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2000">
                <a:solidFill>
                  <a:srgbClr val="126D96"/>
                </a:solidFill>
                <a:latin typeface="Corbel" pitchFamily="34" charset="0"/>
              </a:defRPr>
            </a:lvl2pPr>
            <a:lvl3pPr marL="6858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600">
                <a:solidFill>
                  <a:srgbClr val="126D96"/>
                </a:solidFill>
                <a:latin typeface="Corbel" pitchFamily="34" charset="0"/>
              </a:defRPr>
            </a:lvl3pPr>
            <a:lvl4pPr marL="10287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4pPr>
            <a:lvl5pPr marL="1371600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5pPr>
            <a:lvl6pPr marL="18288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6pPr>
            <a:lvl7pPr marL="22860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7pPr>
            <a:lvl8pPr marL="27432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8pPr>
            <a:lvl9pPr marL="3200400" defTabSz="6858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26D96"/>
                </a:solidFill>
                <a:latin typeface="Corbel" pitchFamily="34" charset="0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2000" i="1">
                <a:solidFill>
                  <a:srgbClr val="27AFE5"/>
                </a:solidFill>
              </a:rPr>
              <a:t>Evaluating management strategies for data-limited fish species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84375" y="4095750"/>
            <a:ext cx="362585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1560" y="836713"/>
            <a:ext cx="7886700" cy="576064"/>
          </a:xfrm>
        </p:spPr>
        <p:txBody>
          <a:bodyPr/>
          <a:lstStyle/>
          <a:p>
            <a:r>
              <a:rPr lang="en-CA" altLang="en-US" b="1" dirty="0" smtClean="0">
                <a:solidFill>
                  <a:srgbClr val="F6BB00"/>
                </a:solidFill>
              </a:rPr>
              <a:t>Agenda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99592" y="2060848"/>
            <a:ext cx="7675562" cy="3570982"/>
          </a:xfrm>
        </p:spPr>
        <p:txBody>
          <a:bodyPr/>
          <a:lstStyle/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 smtClean="0"/>
              <a:t>Installation</a:t>
            </a:r>
            <a:endParaRPr lang="en-CA" sz="2800" dirty="0"/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 smtClean="0"/>
              <a:t>Loading the package</a:t>
            </a:r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 smtClean="0"/>
              <a:t>Setting up parallel processing</a:t>
            </a:r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 smtClean="0"/>
              <a:t>Check installation and test run </a:t>
            </a:r>
          </a:p>
          <a:p>
            <a:pPr marL="514350" lvl="0" indent="-514350">
              <a:spcBef>
                <a:spcPts val="2400"/>
              </a:spcBef>
              <a:buFont typeface="+mj-lt"/>
              <a:buAutoNum type="arabicPeriod"/>
            </a:pPr>
            <a:r>
              <a:rPr lang="en-CA" sz="2800" dirty="0" smtClean="0"/>
              <a:t>Getting help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1. Installation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9788" y="1825625"/>
            <a:ext cx="7260604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Two software packages must be installed first: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spcBef>
                <a:spcPts val="2400"/>
              </a:spcBef>
              <a:buNone/>
            </a:pPr>
            <a:r>
              <a:rPr lang="en-CA" dirty="0" smtClean="0"/>
              <a:t>- </a:t>
            </a:r>
            <a:r>
              <a:rPr lang="en-CA" dirty="0" err="1" smtClean="0"/>
              <a:t>RStudio</a:t>
            </a:r>
            <a:r>
              <a:rPr lang="en-CA" dirty="0" smtClean="0"/>
              <a:t>    	</a:t>
            </a:r>
            <a:r>
              <a:rPr lang="en-CA" dirty="0" smtClean="0">
                <a:solidFill>
                  <a:srgbClr val="F6BB00"/>
                </a:solidFill>
              </a:rPr>
              <a:t>/Software/Rstudio-1.0136.exe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CA" dirty="0" smtClean="0"/>
              <a:t>- R                 		</a:t>
            </a:r>
            <a:r>
              <a:rPr lang="en-CA" dirty="0" smtClean="0">
                <a:solidFill>
                  <a:srgbClr val="F6BB00"/>
                </a:solidFill>
              </a:rPr>
              <a:t>/Software/R-3.3.3-win.exe</a:t>
            </a:r>
          </a:p>
        </p:txBody>
      </p:sp>
    </p:spTree>
    <p:extLst>
      <p:ext uri="{BB962C8B-B14F-4D97-AF65-F5344CB8AC3E}">
        <p14:creationId xmlns:p14="http://schemas.microsoft.com/office/powerpoint/2010/main" val="736289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2. Loading the package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9788" y="1576568"/>
            <a:ext cx="7675562" cy="1243335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&gt; </a:t>
            </a:r>
            <a:r>
              <a:rPr lang="en-CA" dirty="0" err="1" smtClean="0"/>
              <a:t>install.packages</a:t>
            </a:r>
            <a:r>
              <a:rPr lang="en-CA" dirty="0" smtClean="0"/>
              <a:t>(‘DLMtool’)</a:t>
            </a:r>
          </a:p>
          <a:p>
            <a:pPr marL="0" indent="0">
              <a:buNone/>
            </a:pPr>
            <a:r>
              <a:rPr lang="en-CA" dirty="0" smtClean="0"/>
              <a:t>&gt; library(DLMtool)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45782" y="2374952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dirty="0" smtClean="0"/>
              <a:t>3. Setting up parallel processing</a:t>
            </a:r>
            <a:endParaRPr lang="en-CA" dirty="0"/>
          </a:p>
        </p:txBody>
      </p:sp>
      <p:sp>
        <p:nvSpPr>
          <p:cNvPr id="12" name="Content Placeholder 6"/>
          <p:cNvSpPr txBox="1">
            <a:spLocks/>
          </p:cNvSpPr>
          <p:nvPr/>
        </p:nvSpPr>
        <p:spPr bwMode="auto">
          <a:xfrm>
            <a:off x="868388" y="4943850"/>
            <a:ext cx="7675562" cy="12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CA" dirty="0" smtClean="0"/>
              <a:t>&gt; version</a:t>
            </a:r>
          </a:p>
          <a:p>
            <a:pPr marL="0" indent="0">
              <a:buFont typeface="Arial" charset="0"/>
              <a:buNone/>
            </a:pPr>
            <a:r>
              <a:rPr lang="en-CA" dirty="0" smtClean="0"/>
              <a:t>&gt; </a:t>
            </a:r>
            <a:r>
              <a:rPr lang="en-CA" dirty="0" err="1" smtClean="0"/>
              <a:t>packageVersion</a:t>
            </a:r>
            <a:r>
              <a:rPr lang="en-CA" dirty="0" smtClean="0"/>
              <a:t>(‘DLMtool’)</a:t>
            </a:r>
          </a:p>
          <a:p>
            <a:pPr marL="0" indent="0">
              <a:buFont typeface="Arial" charset="0"/>
              <a:buNone/>
            </a:pPr>
            <a:r>
              <a:rPr lang="en-CA" dirty="0" smtClean="0"/>
              <a:t>&gt; </a:t>
            </a:r>
            <a:r>
              <a:rPr lang="en-CA" dirty="0" smtClean="0"/>
              <a:t>runMSE(</a:t>
            </a:r>
            <a:r>
              <a:rPr lang="en-CA" dirty="0" err="1" smtClean="0"/>
              <a:t>testOM</a:t>
            </a:r>
            <a:r>
              <a:rPr lang="en-CA" dirty="0" smtClean="0"/>
              <a:t>)</a:t>
            </a:r>
            <a:endParaRPr lang="en-CA" dirty="0" smtClean="0"/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 bwMode="auto">
          <a:xfrm>
            <a:off x="839788" y="3409678"/>
            <a:ext cx="7675562" cy="12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charset="0"/>
              <a:buChar char="•"/>
              <a:defRPr sz="1400" kern="1200">
                <a:solidFill>
                  <a:srgbClr val="126D96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en-CA" dirty="0" smtClean="0"/>
              <a:t>&gt; setup()</a:t>
            </a:r>
          </a:p>
          <a:p>
            <a:pPr marL="0" indent="0">
              <a:buFont typeface="Arial" charset="0"/>
              <a:buNone/>
            </a:pPr>
            <a:endParaRPr lang="en-CA" dirty="0" smtClean="0"/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628650" y="383611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2EB1E6"/>
                </a:solidFill>
                <a:latin typeface="+mj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rgbClr val="36B6E7"/>
                </a:solidFill>
                <a:latin typeface="Corbel" pitchFamily="34" charset="0"/>
              </a:defRPr>
            </a:lvl9pPr>
          </a:lstStyle>
          <a:p>
            <a:r>
              <a:rPr lang="en-CA" dirty="0" smtClean="0"/>
              <a:t>4. Check installation and test run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703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Getting help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2276872"/>
            <a:ext cx="7675562" cy="3324027"/>
          </a:xfrm>
        </p:spPr>
        <p:txBody>
          <a:bodyPr/>
          <a:lstStyle/>
          <a:p>
            <a:pPr marL="0" indent="0">
              <a:spcBef>
                <a:spcPts val="2400"/>
              </a:spcBef>
              <a:spcAft>
                <a:spcPts val="1800"/>
              </a:spcAft>
              <a:buNone/>
            </a:pPr>
            <a:r>
              <a:rPr lang="en-CA" dirty="0" smtClean="0"/>
              <a:t>Installation R script:        </a:t>
            </a:r>
            <a:r>
              <a:rPr lang="en-CA" dirty="0" smtClean="0">
                <a:solidFill>
                  <a:srgbClr val="27AFE5"/>
                </a:solidFill>
              </a:rPr>
              <a:t>/Help/</a:t>
            </a:r>
            <a:r>
              <a:rPr lang="en-CA" dirty="0" err="1" smtClean="0">
                <a:solidFill>
                  <a:srgbClr val="27AFE5"/>
                </a:solidFill>
              </a:rPr>
              <a:t>Installation.r</a:t>
            </a:r>
            <a:endParaRPr lang="en-CA" dirty="0" smtClean="0">
              <a:solidFill>
                <a:srgbClr val="27AFE5"/>
              </a:solidFill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en-CA" dirty="0" smtClean="0">
                <a:solidFill>
                  <a:srgbClr val="0070C0"/>
                </a:solidFill>
              </a:rPr>
              <a:t>DLMtool team: </a:t>
            </a:r>
            <a:r>
              <a:rPr lang="en-CA" dirty="0" smtClean="0">
                <a:solidFill>
                  <a:srgbClr val="27AFE5"/>
                </a:solidFill>
              </a:rPr>
              <a:t>		   t.carruthers@oceans.ubc.ca</a:t>
            </a:r>
            <a:endParaRPr lang="en-CA" dirty="0">
              <a:solidFill>
                <a:srgbClr val="27AFE5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CA" dirty="0"/>
              <a:t>				</a:t>
            </a:r>
            <a:r>
              <a:rPr lang="en-CA" dirty="0">
                <a:solidFill>
                  <a:srgbClr val="27AFE5"/>
                </a:solidFill>
              </a:rPr>
              <a:t> </a:t>
            </a:r>
            <a:r>
              <a:rPr lang="en-CA" dirty="0" smtClean="0">
                <a:solidFill>
                  <a:srgbClr val="27AFE5"/>
                </a:solidFill>
              </a:rPr>
              <a:t>  a.hordyk@oceans.ubc.ca</a:t>
            </a:r>
            <a:endParaRPr lang="en-CA" dirty="0">
              <a:solidFill>
                <a:srgbClr val="27AFE5"/>
              </a:solidFill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5219511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105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Depth</vt:lpstr>
      <vt:lpstr>PowerPoint Presentation</vt:lpstr>
      <vt:lpstr>Agenda</vt:lpstr>
      <vt:lpstr>1. Installation</vt:lpstr>
      <vt:lpstr>2. Loading the package</vt:lpstr>
      <vt:lpstr>Getting help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Carruthers</dc:creator>
  <cp:lastModifiedBy>Tom Carruthers</cp:lastModifiedBy>
  <cp:revision>28</cp:revision>
  <dcterms:created xsi:type="dcterms:W3CDTF">2017-03-29T20:35:38Z</dcterms:created>
  <dcterms:modified xsi:type="dcterms:W3CDTF">2017-05-07T20:23:14Z</dcterms:modified>
</cp:coreProperties>
</file>