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96" r:id="rId4"/>
    <p:sldId id="314" r:id="rId5"/>
    <p:sldId id="315" r:id="rId6"/>
    <p:sldId id="316" r:id="rId7"/>
    <p:sldId id="318" r:id="rId8"/>
    <p:sldId id="317" r:id="rId9"/>
    <p:sldId id="319" r:id="rId10"/>
    <p:sldId id="320" r:id="rId11"/>
    <p:sldId id="321" r:id="rId12"/>
    <p:sldId id="32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2017-05-07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9460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742950" indent="-28575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11430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6002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2057400" indent="-228600" defTabSz="4572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</a:rPr>
              <a:t>.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 </a:t>
            </a:r>
          </a:p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CA" altLang="en-US" sz="1900"/>
              <a:t>Nicolas Gutierrez</a:t>
            </a:r>
          </a:p>
        </p:txBody>
      </p:sp>
      <p:sp>
        <p:nvSpPr>
          <p:cNvPr id="19463" name="Subtitle 2"/>
          <p:cNvSpPr txBox="1">
            <a:spLocks/>
          </p:cNvSpPr>
          <p:nvPr/>
        </p:nvSpPr>
        <p:spPr bwMode="auto">
          <a:xfrm>
            <a:off x="1935163" y="3232150"/>
            <a:ext cx="59499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600" dirty="0" smtClean="0">
                <a:solidFill>
                  <a:srgbClr val="F6BB00"/>
                </a:solidFill>
              </a:rPr>
              <a:t>Custom performance analysis</a:t>
            </a:r>
            <a:endParaRPr lang="en-US" altLang="en-US" sz="2600" dirty="0">
              <a:solidFill>
                <a:srgbClr val="F6BB0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5143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8572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2001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543050" indent="-17145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20002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4574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9146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371850" indent="-17145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F6BB00"/>
                </a:solidFill>
              </a:rPr>
              <a:t>Lecture </a:t>
            </a:r>
            <a:r>
              <a:rPr lang="en-US" altLang="en-US" sz="1800" dirty="0" smtClean="0">
                <a:solidFill>
                  <a:srgbClr val="F6BB00"/>
                </a:solidFill>
              </a:rPr>
              <a:t>3c, </a:t>
            </a:r>
            <a:r>
              <a:rPr lang="en-US" altLang="en-US" sz="1800" dirty="0">
                <a:solidFill>
                  <a:srgbClr val="F6BB00"/>
                </a:solidFill>
              </a:rPr>
              <a:t>May 2017</a:t>
            </a:r>
          </a:p>
        </p:txBody>
      </p:sp>
      <p:sp>
        <p:nvSpPr>
          <p:cNvPr id="19466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 eaLnBrk="0" hangingPunct="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>
                <a:solidFill>
                  <a:srgbClr val="126D96"/>
                </a:solidFill>
                <a:latin typeface="Corbel" panose="020B0503020204020204" pitchFamily="34" charset="0"/>
              </a:defRPr>
            </a:lvl1pPr>
            <a:lvl2pPr marL="3429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126D96"/>
                </a:solidFill>
                <a:latin typeface="Corbel" panose="020B0503020204020204" pitchFamily="34" charset="0"/>
              </a:defRPr>
            </a:lvl2pPr>
            <a:lvl3pPr marL="6858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rgbClr val="126D96"/>
                </a:solidFill>
                <a:latin typeface="Corbel" panose="020B0503020204020204" pitchFamily="34" charset="0"/>
              </a:defRPr>
            </a:lvl3pPr>
            <a:lvl4pPr marL="10287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4pPr>
            <a:lvl5pPr marL="1371600" indent="-171450" defTabSz="685800" eaLnBrk="0" hangingPunc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5pPr>
            <a:lvl6pPr marL="18288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6pPr>
            <a:lvl7pPr marL="22860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7pPr>
            <a:lvl8pPr marL="27432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8pPr>
            <a:lvl9pPr marL="320040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rgbClr val="126D96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F6B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128" y="2636912"/>
            <a:ext cx="4636230" cy="3996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 custom trade-off plot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484784"/>
            <a:ext cx="5857499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1325563"/>
          </a:xfrm>
        </p:spPr>
        <p:txBody>
          <a:bodyPr/>
          <a:lstStyle/>
          <a:p>
            <a:r>
              <a:rPr lang="en-CA" dirty="0" smtClean="0"/>
              <a:t>Getting help with MSE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19" y="2564904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Cheat sheets for objects:    </a:t>
            </a:r>
            <a:r>
              <a:rPr lang="en-CA" dirty="0" smtClean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User manual:                            </a:t>
            </a:r>
            <a:r>
              <a:rPr lang="en-CA" dirty="0" smtClean="0">
                <a:solidFill>
                  <a:srgbClr val="27AFE5"/>
                </a:solidFill>
              </a:rPr>
              <a:t>/Help/DLMtool 4 User Guide.pdf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CA" dirty="0" smtClean="0">
                <a:solidFill>
                  <a:srgbClr val="0070C0"/>
                </a:solidFill>
              </a:rPr>
              <a:t>R package help: </a:t>
            </a:r>
            <a:r>
              <a:rPr lang="en-CA" dirty="0" smtClean="0">
                <a:solidFill>
                  <a:srgbClr val="27AFE5"/>
                </a:solidFill>
              </a:rPr>
              <a:t>			</a:t>
            </a:r>
            <a:r>
              <a:rPr lang="en-CA" dirty="0" err="1" smtClean="0">
                <a:solidFill>
                  <a:srgbClr val="00B050"/>
                </a:solidFill>
              </a:rPr>
              <a:t>class?MSE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B050"/>
                </a:solidFill>
              </a:rPr>
              <a:t>		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dirty="0" smtClean="0">
                <a:solidFill>
                  <a:srgbClr val="0070C0"/>
                </a:solidFill>
              </a:rPr>
              <a:t>Online help</a:t>
            </a:r>
            <a:r>
              <a:rPr lang="en-CA" dirty="0" smtClean="0"/>
              <a:t>:</a:t>
            </a:r>
            <a:r>
              <a:rPr lang="en-CA" dirty="0" smtClean="0">
                <a:solidFill>
                  <a:srgbClr val="27AFE5"/>
                </a:solidFill>
              </a:rPr>
              <a:t>   https</a:t>
            </a:r>
            <a:r>
              <a:rPr lang="en-CA" dirty="0">
                <a:solidFill>
                  <a:srgbClr val="27AFE5"/>
                </a:solidFill>
              </a:rPr>
              <a:t>://dlmtool.github.io/DLMtool/index.html</a:t>
            </a:r>
            <a:endParaRPr lang="en-CA" dirty="0" smtClean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97026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916832"/>
            <a:ext cx="7886700" cy="1325563"/>
          </a:xfrm>
        </p:spPr>
        <p:txBody>
          <a:bodyPr/>
          <a:lstStyle/>
          <a:p>
            <a:r>
              <a:rPr lang="en-CA" dirty="0" smtClean="0"/>
              <a:t>Think about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3140967"/>
            <a:ext cx="7675562" cy="3035995"/>
          </a:xfrm>
        </p:spPr>
        <p:txBody>
          <a:bodyPr/>
          <a:lstStyle/>
          <a:p>
            <a:r>
              <a:rPr lang="en-CA" dirty="0" smtClean="0"/>
              <a:t>Performance metrics in your system</a:t>
            </a:r>
          </a:p>
          <a:p>
            <a:r>
              <a:rPr lang="en-CA" dirty="0" smtClean="0"/>
              <a:t>Types of output data you would like to have access to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31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43806" y="1196752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54944" y="2780928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Interpreting the data stored in the MSE object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Designing performance metrics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 smtClean="0">
                <a:solidFill>
                  <a:srgbClr val="27AFE5"/>
                </a:solidFill>
              </a:rPr>
              <a:t>User plots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endParaRPr lang="en-CA" altLang="en-US" sz="2800" dirty="0" smtClean="0">
              <a:solidFill>
                <a:srgbClr val="27AFE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41" y="1848872"/>
            <a:ext cx="3672408" cy="3995968"/>
          </a:xfrm>
          <a:prstGeom prst="rect">
            <a:avLst/>
          </a:prstGeom>
        </p:spPr>
      </p:pic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800" dirty="0" smtClean="0">
                <a:solidFill>
                  <a:srgbClr val="27AFE5"/>
                </a:solidFill>
              </a:rPr>
              <a:t>The MSE object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47296" y="1020047"/>
            <a:ext cx="8568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>
                <a:solidFill>
                  <a:srgbClr val="0070C0"/>
                </a:solidFill>
              </a:rPr>
              <a:t>Similarly to Stock, Fleet, </a:t>
            </a:r>
            <a:r>
              <a:rPr lang="en-CA" sz="2200" dirty="0" err="1" smtClean="0">
                <a:solidFill>
                  <a:srgbClr val="0070C0"/>
                </a:solidFill>
              </a:rPr>
              <a:t>Obs</a:t>
            </a:r>
            <a:r>
              <a:rPr lang="en-CA" sz="2200" dirty="0">
                <a:solidFill>
                  <a:srgbClr val="0070C0"/>
                </a:solidFill>
              </a:rPr>
              <a:t> </a:t>
            </a:r>
            <a:r>
              <a:rPr lang="en-CA" sz="2200" dirty="0" smtClean="0">
                <a:solidFill>
                  <a:srgbClr val="0070C0"/>
                </a:solidFill>
              </a:rPr>
              <a:t>and Imp objects, the MSE object has number of slots:</a:t>
            </a:r>
          </a:p>
          <a:p>
            <a:endParaRPr lang="en-CA" sz="2200" dirty="0" smtClean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877" y="2332920"/>
            <a:ext cx="4380002" cy="4362376"/>
          </a:xfrm>
          <a:prstGeom prst="rect">
            <a:avLst/>
          </a:prstGeom>
          <a:ln w="63500">
            <a:solidFill>
              <a:schemeClr val="tx1">
                <a:alpha val="6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719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‘OM’ slot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675562" cy="4351338"/>
          </a:xfrm>
        </p:spPr>
        <p:txBody>
          <a:bodyPr/>
          <a:lstStyle/>
          <a:p>
            <a:r>
              <a:rPr lang="en-CA" dirty="0" smtClean="0"/>
              <a:t>The OM slot of an MSE object (e.g. </a:t>
            </a:r>
            <a:r>
              <a:rPr lang="en-CA" dirty="0" err="1" smtClean="0"/>
              <a:t>myMSE@OM</a:t>
            </a:r>
            <a:r>
              <a:rPr lang="en-CA" dirty="0" smtClean="0"/>
              <a:t>) contains all the simulated parameter values for the operating model (e.g. natural mortality rate, depletion, MSY, FMSY </a:t>
            </a:r>
            <a:r>
              <a:rPr lang="en-CA" dirty="0" err="1" smtClean="0"/>
              <a:t>etc</a:t>
            </a:r>
            <a:r>
              <a:rPr lang="en-CA" dirty="0" smtClean="0"/>
              <a:t>).</a:t>
            </a:r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212976"/>
            <a:ext cx="7081800" cy="31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‘OM’ slot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675562" cy="4351338"/>
          </a:xfrm>
        </p:spPr>
        <p:txBody>
          <a:bodyPr/>
          <a:lstStyle/>
          <a:p>
            <a:r>
              <a:rPr lang="en-CA" dirty="0" smtClean="0"/>
              <a:t>The OM slot is a table with n parameter columns and a row for each simulation: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813690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‘</a:t>
            </a:r>
            <a:r>
              <a:rPr lang="en-CA" dirty="0" err="1" smtClean="0"/>
              <a:t>Obs</a:t>
            </a:r>
            <a:r>
              <a:rPr lang="en-CA" dirty="0" smtClean="0"/>
              <a:t>’ slot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675562" cy="4351338"/>
          </a:xfrm>
        </p:spPr>
        <p:txBody>
          <a:bodyPr/>
          <a:lstStyle/>
          <a:p>
            <a:r>
              <a:rPr lang="en-CA" dirty="0" smtClean="0"/>
              <a:t>The </a:t>
            </a:r>
            <a:r>
              <a:rPr lang="en-CA" dirty="0" err="1" smtClean="0"/>
              <a:t>Obs</a:t>
            </a:r>
            <a:r>
              <a:rPr lang="en-CA" dirty="0" smtClean="0"/>
              <a:t> slot of an MSE object (e.g. </a:t>
            </a:r>
            <a:r>
              <a:rPr lang="en-CA" dirty="0" err="1" smtClean="0"/>
              <a:t>myMSE@Obs</a:t>
            </a:r>
            <a:r>
              <a:rPr lang="en-CA" dirty="0" smtClean="0"/>
              <a:t>) is very similar to the OM slot and is a table containing all of the simulated observation model values (e.g. bias in catches, imprecision in catches </a:t>
            </a:r>
            <a:r>
              <a:rPr lang="en-CA" dirty="0" err="1" smtClean="0"/>
              <a:t>etc</a:t>
            </a:r>
            <a:r>
              <a:rPr lang="en-CA" dirty="0" smtClean="0"/>
              <a:t>)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140968"/>
            <a:ext cx="6763469" cy="349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‘</a:t>
            </a:r>
            <a:r>
              <a:rPr lang="en-CA" dirty="0" err="1" smtClean="0"/>
              <a:t>Obs</a:t>
            </a:r>
            <a:r>
              <a:rPr lang="en-CA" dirty="0" smtClean="0"/>
              <a:t>’ slot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7675562" cy="4351338"/>
          </a:xfrm>
        </p:spPr>
        <p:txBody>
          <a:bodyPr/>
          <a:lstStyle/>
          <a:p>
            <a:r>
              <a:rPr lang="en-CA" dirty="0" smtClean="0"/>
              <a:t>Just like the OM slot, the </a:t>
            </a:r>
            <a:r>
              <a:rPr lang="en-CA" dirty="0" err="1" smtClean="0"/>
              <a:t>Obs</a:t>
            </a:r>
            <a:r>
              <a:rPr lang="en-CA" dirty="0" smtClean="0"/>
              <a:t> slot is a table with n parameter columns and a row for each simulation: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7128792" cy="37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442" y="32901"/>
            <a:ext cx="7886700" cy="1325563"/>
          </a:xfrm>
        </p:spPr>
        <p:txBody>
          <a:bodyPr/>
          <a:lstStyle/>
          <a:p>
            <a:r>
              <a:rPr lang="en-CA" dirty="0" smtClean="0"/>
              <a:t>Other handy MSE slots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980" y="1052736"/>
            <a:ext cx="7675562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@</a:t>
            </a:r>
            <a:r>
              <a:rPr lang="en-CA" dirty="0"/>
              <a:t>SSB                  Spawning </a:t>
            </a:r>
            <a:r>
              <a:rPr lang="en-CA" dirty="0" smtClean="0"/>
              <a:t>biomass</a:t>
            </a:r>
            <a:endParaRPr lang="en-CA" dirty="0"/>
          </a:p>
          <a:p>
            <a:pPr marL="0" indent="0">
              <a:buNone/>
            </a:pPr>
            <a:r>
              <a:rPr lang="en-CA" dirty="0" smtClean="0"/>
              <a:t>@B_BMSY        Spawning biomass relative to BMSY</a:t>
            </a:r>
          </a:p>
          <a:p>
            <a:pPr marL="0" indent="0">
              <a:buNone/>
            </a:pPr>
            <a:r>
              <a:rPr lang="en-CA" dirty="0"/>
              <a:t>@F_FMSY	</a:t>
            </a:r>
            <a:r>
              <a:rPr lang="en-CA" dirty="0" smtClean="0"/>
              <a:t>         The </a:t>
            </a:r>
            <a:r>
              <a:rPr lang="en-CA" dirty="0"/>
              <a:t>rate of fishing relative to FMSY</a:t>
            </a:r>
          </a:p>
          <a:p>
            <a:pPr marL="0" indent="0">
              <a:buNone/>
            </a:pPr>
            <a:r>
              <a:rPr lang="en-CA" dirty="0" smtClean="0"/>
              <a:t>@TAC                  The TAC recommendation</a:t>
            </a:r>
          </a:p>
          <a:p>
            <a:pPr marL="0" indent="0">
              <a:buNone/>
            </a:pPr>
            <a:r>
              <a:rPr lang="en-CA" dirty="0" smtClean="0"/>
              <a:t>@C                        The catches that were taken</a:t>
            </a:r>
          </a:p>
          <a:p>
            <a:pPr marL="0" indent="0">
              <a:buNone/>
            </a:pPr>
            <a:endParaRPr lang="en-CA" sz="1500" dirty="0"/>
          </a:p>
          <a:p>
            <a:pPr marL="0" indent="0">
              <a:buNone/>
            </a:pPr>
            <a:r>
              <a:rPr lang="en-CA" dirty="0" smtClean="0"/>
              <a:t>All of these slots are arrays of data for each simulation, each MP and every projected year. </a:t>
            </a:r>
            <a:r>
              <a:rPr lang="en-CA" dirty="0" err="1" smtClean="0"/>
              <a:t>E.g</a:t>
            </a:r>
            <a:r>
              <a:rPr lang="en-CA" dirty="0" smtClean="0"/>
              <a:t>: 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myMSE@SSB</a:t>
            </a:r>
            <a:r>
              <a:rPr lang="en-CA" dirty="0" smtClean="0"/>
              <a:t>[</a:t>
            </a:r>
            <a:r>
              <a:rPr lang="en-CA" dirty="0" smtClean="0">
                <a:solidFill>
                  <a:srgbClr val="00B050"/>
                </a:solidFill>
              </a:rPr>
              <a:t>1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2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C000"/>
                </a:solidFill>
              </a:rPr>
              <a:t>3</a:t>
            </a:r>
            <a:r>
              <a:rPr lang="en-CA" dirty="0" smtClean="0"/>
              <a:t>] </a:t>
            </a:r>
          </a:p>
          <a:p>
            <a:pPr marL="0" indent="0">
              <a:buNone/>
            </a:pPr>
            <a:r>
              <a:rPr lang="en-CA" dirty="0" smtClean="0"/>
              <a:t>Is the spawning biomass for </a:t>
            </a:r>
            <a:r>
              <a:rPr lang="en-CA" dirty="0" smtClean="0">
                <a:solidFill>
                  <a:srgbClr val="00B050"/>
                </a:solidFill>
              </a:rPr>
              <a:t>simulation 1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MP 2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FFC000"/>
                </a:solidFill>
              </a:rPr>
              <a:t>year 3</a:t>
            </a:r>
            <a:r>
              <a:rPr lang="en-CA" dirty="0" smtClean="0"/>
              <a:t>. </a:t>
            </a:r>
          </a:p>
          <a:p>
            <a:pPr marL="0" indent="0">
              <a:buNone/>
            </a:pPr>
            <a:endParaRPr lang="en-CA" sz="1500" dirty="0" smtClean="0"/>
          </a:p>
          <a:p>
            <a:pPr marL="0" indent="0">
              <a:buNone/>
            </a:pPr>
            <a:r>
              <a:rPr lang="en-CA" dirty="0" smtClean="0"/>
              <a:t>Knowing how to access data in MSE objects means you can create your own performance metrics…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28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96" y="567880"/>
            <a:ext cx="7675562" cy="667271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Mean SSB by MP:</a:t>
            </a:r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6" y="1063268"/>
            <a:ext cx="6920264" cy="136112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096" y="2839975"/>
            <a:ext cx="7675562" cy="66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/>
              <a:t>Probability SSB is over 5% BMSY: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6" y="3406340"/>
            <a:ext cx="8044637" cy="900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008" y="5357319"/>
            <a:ext cx="8044637" cy="904064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57096" y="4825600"/>
            <a:ext cx="7675562" cy="667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 smtClean="0"/>
              <a:t>Mean catch relative to MSY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28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285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Depth</vt:lpstr>
      <vt:lpstr>PowerPoint Presentation</vt:lpstr>
      <vt:lpstr>Agenda</vt:lpstr>
      <vt:lpstr>PowerPoint Presentation</vt:lpstr>
      <vt:lpstr>The ‘OM’ slot </vt:lpstr>
      <vt:lpstr>The ‘OM’ slot </vt:lpstr>
      <vt:lpstr>The ‘Obs’ slot </vt:lpstr>
      <vt:lpstr>The ‘Obs’ slot </vt:lpstr>
      <vt:lpstr>Other handy MSE slots</vt:lpstr>
      <vt:lpstr>PowerPoint Presentation</vt:lpstr>
      <vt:lpstr>A custom trade-off plot</vt:lpstr>
      <vt:lpstr>Getting help with MSE objects</vt:lpstr>
      <vt:lpstr>Think about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Tom Carruthers</cp:lastModifiedBy>
  <cp:revision>77</cp:revision>
  <dcterms:created xsi:type="dcterms:W3CDTF">2017-03-29T20:35:38Z</dcterms:created>
  <dcterms:modified xsi:type="dcterms:W3CDTF">2017-05-07T20:49:15Z</dcterms:modified>
</cp:coreProperties>
</file>