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308" r:id="rId4"/>
    <p:sldId id="319" r:id="rId5"/>
    <p:sldId id="309" r:id="rId6"/>
    <p:sldId id="310" r:id="rId7"/>
    <p:sldId id="320" r:id="rId8"/>
    <p:sldId id="321" r:id="rId9"/>
    <p:sldId id="322" r:id="rId10"/>
    <p:sldId id="323" r:id="rId11"/>
    <p:sldId id="324" r:id="rId12"/>
    <p:sldId id="31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  <a:srgbClr val="126D96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Advanced operating model specification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5a,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5342"/>
            <a:ext cx="8360037" cy="536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128"/>
            <a:ext cx="6192688" cy="85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10" y="4786446"/>
            <a:ext cx="6316631" cy="1867272"/>
          </a:xfrm>
          <a:prstGeom prst="rect">
            <a:avLst/>
          </a:prstGeom>
          <a:noFill/>
          <a:ln w="127000">
            <a:solidFill>
              <a:schemeClr val="tx1">
                <a:alpha val="7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9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Conditioning OMs using Stock Synthesis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675562" cy="4896544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en-CA" dirty="0" smtClean="0"/>
              <a:t>A DLMtool function  </a:t>
            </a:r>
            <a:r>
              <a:rPr lang="en-CA" dirty="0" smtClean="0">
                <a:solidFill>
                  <a:srgbClr val="00B050"/>
                </a:solidFill>
              </a:rPr>
              <a:t>SS2DLM() </a:t>
            </a:r>
            <a:r>
              <a:rPr lang="en-CA" dirty="0" smtClean="0"/>
              <a:t>does something very similar to </a:t>
            </a:r>
            <a:r>
              <a:rPr lang="en-CA" dirty="0" err="1" smtClean="0">
                <a:solidFill>
                  <a:srgbClr val="00B050"/>
                </a:solidFill>
              </a:rPr>
              <a:t>StochasticSRA</a:t>
            </a:r>
            <a:r>
              <a:rPr lang="en-CA" dirty="0" smtClean="0">
                <a:solidFill>
                  <a:srgbClr val="00B050"/>
                </a:solidFill>
              </a:rPr>
              <a:t>() </a:t>
            </a:r>
            <a:r>
              <a:rPr lang="en-CA" dirty="0" smtClean="0"/>
              <a:t>except it borrows the estimates from a fitted statistical catch at age assessment.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 smtClean="0">
                <a:solidFill>
                  <a:srgbClr val="00B050"/>
                </a:solidFill>
              </a:rPr>
              <a:t>SS2DLM() </a:t>
            </a:r>
            <a:r>
              <a:rPr lang="en-CA" dirty="0" smtClean="0"/>
              <a:t>requires the input and output files of an fitted </a:t>
            </a:r>
            <a:r>
              <a:rPr lang="en-CA" dirty="0"/>
              <a:t>S</a:t>
            </a:r>
            <a:r>
              <a:rPr lang="en-CA" dirty="0" smtClean="0"/>
              <a:t>tock Synthesis model in a directory </a:t>
            </a:r>
            <a:r>
              <a:rPr lang="en-CA" dirty="0" err="1" smtClean="0"/>
              <a:t>SSdir</a:t>
            </a:r>
            <a:r>
              <a:rPr lang="en-CA" dirty="0" smtClean="0"/>
              <a:t>.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myOM</a:t>
            </a:r>
            <a:r>
              <a:rPr lang="en-CA" dirty="0" smtClean="0">
                <a:solidFill>
                  <a:srgbClr val="00B050"/>
                </a:solidFill>
              </a:rPr>
              <a:t> = SS2DLM(</a:t>
            </a:r>
            <a:r>
              <a:rPr lang="en-CA" dirty="0" err="1" smtClean="0">
                <a:solidFill>
                  <a:srgbClr val="00B050"/>
                </a:solidFill>
              </a:rPr>
              <a:t>SSdir</a:t>
            </a:r>
            <a:r>
              <a:rPr lang="en-CA" dirty="0" smtClean="0">
                <a:solidFill>
                  <a:srgbClr val="00B050"/>
                </a:solidFill>
              </a:rPr>
              <a:t> = “C:/SS3run/”)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 smtClean="0"/>
              <a:t>So far SS2DLM has been tested on three fitted SS runs including Gulf of Mexico Red Snapper and Indian Ocean yellowfin tuna.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 smtClean="0"/>
              <a:t>It is a work in progress and thus far only take MLE (best estimates) from the SS3 assessment. </a:t>
            </a:r>
            <a:endParaRPr lang="en-CA" dirty="0"/>
          </a:p>
          <a:p>
            <a:pPr marL="0" indent="0">
              <a:buNone/>
            </a:pPr>
            <a:endParaRPr lang="en-CA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886700" cy="1325563"/>
          </a:xfrm>
        </p:spPr>
        <p:txBody>
          <a:bodyPr/>
          <a:lstStyle/>
          <a:p>
            <a:r>
              <a:rPr lang="en-CA" dirty="0" smtClean="0"/>
              <a:t>Handy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446449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err="1" smtClean="0"/>
              <a:t>ChooseEffort</a:t>
            </a:r>
            <a:r>
              <a:rPr lang="en-CA" sz="2200" dirty="0" smtClean="0"/>
              <a:t>(Fleet object)</a:t>
            </a:r>
          </a:p>
          <a:p>
            <a:pPr marL="0" indent="0">
              <a:buNone/>
            </a:pPr>
            <a:r>
              <a:rPr lang="en-CA" sz="2200" dirty="0" err="1" smtClean="0"/>
              <a:t>ChooseSelect</a:t>
            </a:r>
            <a:r>
              <a:rPr lang="en-CA" sz="2200" dirty="0" smtClean="0"/>
              <a:t>(Fleet, Stock)</a:t>
            </a:r>
          </a:p>
          <a:p>
            <a:pPr marL="0" indent="0">
              <a:buNone/>
            </a:pPr>
            <a:r>
              <a:rPr lang="en-CA" sz="2200" dirty="0" err="1" smtClean="0"/>
              <a:t>ForceCor</a:t>
            </a:r>
            <a:r>
              <a:rPr lang="en-CA" sz="2200" dirty="0" smtClean="0"/>
              <a:t>(OM object)</a:t>
            </a:r>
          </a:p>
          <a:p>
            <a:pPr marL="0" indent="0">
              <a:buNone/>
            </a:pPr>
            <a:r>
              <a:rPr lang="en-CA" sz="2200" dirty="0" err="1" smtClean="0"/>
              <a:t>StochasticSRA</a:t>
            </a:r>
            <a:r>
              <a:rPr lang="en-CA" sz="2200" dirty="0" smtClean="0"/>
              <a:t>(OM, CAA, </a:t>
            </a:r>
            <a:r>
              <a:rPr lang="en-CA" sz="2200" dirty="0" err="1" smtClean="0"/>
              <a:t>Chist</a:t>
            </a:r>
            <a:r>
              <a:rPr lang="en-CA" sz="2200" dirty="0" smtClean="0"/>
              <a:t>)</a:t>
            </a:r>
          </a:p>
          <a:p>
            <a:pPr marL="0" indent="0">
              <a:buNone/>
            </a:pPr>
            <a:r>
              <a:rPr lang="en-CA" sz="2200" dirty="0" smtClean="0"/>
              <a:t>SS2DLM(</a:t>
            </a:r>
            <a:r>
              <a:rPr lang="en-CA" sz="2200" dirty="0" err="1" smtClean="0"/>
              <a:t>SSdir</a:t>
            </a:r>
            <a:r>
              <a:rPr lang="en-CA" sz="2200" dirty="0" smtClean="0"/>
              <a:t>)</a:t>
            </a:r>
          </a:p>
          <a:p>
            <a:pPr marL="0" indent="0">
              <a:buNone/>
            </a:pPr>
            <a:endParaRPr lang="en-CA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06949" y="1988840"/>
            <a:ext cx="468052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CA" sz="2200" dirty="0" err="1" smtClean="0">
                <a:solidFill>
                  <a:srgbClr val="00B050"/>
                </a:solidFill>
              </a:rPr>
              <a:t>ChooseEffort</a:t>
            </a:r>
            <a:r>
              <a:rPr lang="en-CA" sz="2200" dirty="0" smtClean="0">
                <a:solidFill>
                  <a:srgbClr val="00B050"/>
                </a:solidFill>
              </a:rPr>
              <a:t>(</a:t>
            </a:r>
            <a:r>
              <a:rPr lang="en-CA" sz="2200" dirty="0" err="1" smtClean="0">
                <a:solidFill>
                  <a:srgbClr val="00B050"/>
                </a:solidFill>
              </a:rPr>
              <a:t>Generic_fleet</a:t>
            </a:r>
            <a:r>
              <a:rPr lang="en-CA" sz="2200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sz="2200" dirty="0" err="1" smtClean="0">
                <a:solidFill>
                  <a:srgbClr val="00B050"/>
                </a:solidFill>
              </a:rPr>
              <a:t>ChooseSelect</a:t>
            </a:r>
            <a:r>
              <a:rPr lang="en-CA" sz="2200" dirty="0" smtClean="0">
                <a:solidFill>
                  <a:srgbClr val="00B050"/>
                </a:solidFill>
              </a:rPr>
              <a:t>(Albacore, longline)</a:t>
            </a:r>
          </a:p>
          <a:p>
            <a:pPr marL="0" indent="0" algn="r">
              <a:buNone/>
            </a:pPr>
            <a:r>
              <a:rPr lang="en-CA" sz="2200" dirty="0" err="1" smtClean="0">
                <a:solidFill>
                  <a:srgbClr val="00B050"/>
                </a:solidFill>
              </a:rPr>
              <a:t>ForceCor</a:t>
            </a:r>
            <a:r>
              <a:rPr lang="en-CA" sz="2200" dirty="0" smtClean="0">
                <a:solidFill>
                  <a:srgbClr val="00B050"/>
                </a:solidFill>
              </a:rPr>
              <a:t>(</a:t>
            </a:r>
            <a:r>
              <a:rPr lang="en-CA" sz="2200" dirty="0" err="1" smtClean="0">
                <a:solidFill>
                  <a:srgbClr val="00B050"/>
                </a:solidFill>
              </a:rPr>
              <a:t>testOM</a:t>
            </a:r>
            <a:r>
              <a:rPr lang="en-CA" sz="2200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sz="2200" dirty="0" err="1" smtClean="0">
                <a:solidFill>
                  <a:srgbClr val="00B050"/>
                </a:solidFill>
              </a:rPr>
              <a:t>StochasticSRA</a:t>
            </a:r>
            <a:r>
              <a:rPr lang="en-CA" sz="2200" dirty="0" smtClean="0">
                <a:solidFill>
                  <a:srgbClr val="00B050"/>
                </a:solidFill>
              </a:rPr>
              <a:t>(</a:t>
            </a:r>
            <a:r>
              <a:rPr lang="en-CA" sz="2200" dirty="0" err="1" smtClean="0">
                <a:solidFill>
                  <a:srgbClr val="00B050"/>
                </a:solidFill>
              </a:rPr>
              <a:t>testOM</a:t>
            </a:r>
            <a:r>
              <a:rPr lang="en-CA" sz="2200" dirty="0" smtClean="0">
                <a:solidFill>
                  <a:srgbClr val="00B050"/>
                </a:solidFill>
              </a:rPr>
              <a:t>, CAA, </a:t>
            </a:r>
            <a:r>
              <a:rPr lang="en-CA" sz="2200" dirty="0" err="1" smtClean="0">
                <a:solidFill>
                  <a:srgbClr val="00B050"/>
                </a:solidFill>
              </a:rPr>
              <a:t>Chist</a:t>
            </a:r>
            <a:r>
              <a:rPr lang="en-CA" sz="2200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sz="2200" dirty="0" smtClean="0">
                <a:solidFill>
                  <a:srgbClr val="00B050"/>
                </a:solidFill>
              </a:rPr>
              <a:t>SS2DLM(“C:/</a:t>
            </a:r>
            <a:r>
              <a:rPr lang="en-CA" sz="2200" dirty="0" err="1" smtClean="0">
                <a:solidFill>
                  <a:srgbClr val="00B050"/>
                </a:solidFill>
              </a:rPr>
              <a:t>Ssrun</a:t>
            </a:r>
            <a:r>
              <a:rPr lang="en-CA" sz="2200" dirty="0" smtClean="0">
                <a:solidFill>
                  <a:srgbClr val="00B050"/>
                </a:solidFill>
              </a:rPr>
              <a:t>”)</a:t>
            </a:r>
          </a:p>
          <a:p>
            <a:pPr marL="0" indent="0" algn="r">
              <a:buNone/>
            </a:pPr>
            <a:endParaRPr lang="en-CA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204864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Specifying historical effort trends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Time-varying selectivity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Preserving correlation among parameters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Conditioning OM by Stochastic SRA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Conditioning OM by Stock 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4797152"/>
            <a:ext cx="453650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Specifying historical effort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2" y="1196752"/>
            <a:ext cx="7675562" cy="1296145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The standard way to specify historical effort trends in a DLMtool Fleet object is to use vectors that represent the upper and lower bounds: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  <a:p>
            <a:pPr marL="0" indent="0">
              <a:spcAft>
                <a:spcPts val="1800"/>
              </a:spcAft>
              <a:buNone/>
            </a:pPr>
            <a:endParaRPr lang="en-CA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89" y="2492897"/>
            <a:ext cx="363163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56" y="2708919"/>
            <a:ext cx="4464496" cy="1577277"/>
          </a:xfrm>
          <a:prstGeom prst="rect">
            <a:avLst/>
          </a:prstGeom>
          <a:noFill/>
          <a:ln w="889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984776" cy="131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5616624" cy="3781918"/>
          </a:xfrm>
          <a:prstGeom prst="rect">
            <a:avLst/>
          </a:prstGeom>
          <a:noFill/>
          <a:ln w="1524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886700" cy="903635"/>
          </a:xfrm>
        </p:spPr>
        <p:txBody>
          <a:bodyPr/>
          <a:lstStyle/>
          <a:p>
            <a:r>
              <a:rPr lang="en-CA" dirty="0" smtClean="0"/>
              <a:t>Specifying historical effort trends: drawing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2" y="1196753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An alternative way is to use the function </a:t>
            </a:r>
            <a:r>
              <a:rPr lang="en-CA" dirty="0" err="1" smtClean="0"/>
              <a:t>ChooseEffort</a:t>
            </a:r>
            <a:r>
              <a:rPr lang="en-CA" dirty="0" smtClean="0"/>
              <a:t>():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  <a:p>
            <a:pPr marL="0" indent="0">
              <a:spcAft>
                <a:spcPts val="1800"/>
              </a:spcAft>
              <a:buNone/>
            </a:pPr>
            <a:endParaRPr lang="en-CA" dirty="0" smtClean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5013176"/>
            <a:ext cx="3215007" cy="1493636"/>
          </a:xfrm>
          <a:prstGeom prst="rect">
            <a:avLst/>
          </a:prstGeom>
          <a:noFill/>
          <a:ln w="1524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119659"/>
          </a:xfrm>
        </p:spPr>
        <p:txBody>
          <a:bodyPr/>
          <a:lstStyle/>
          <a:p>
            <a:r>
              <a:rPr lang="en-CA" dirty="0" smtClean="0"/>
              <a:t>Time-varying selectivity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4219" y="1052736"/>
            <a:ext cx="7675562" cy="52325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can be done either in the csv or in the R session </a:t>
            </a:r>
            <a:r>
              <a:rPr lang="en-CA" dirty="0" err="1" smtClean="0"/>
              <a:t>ie</a:t>
            </a:r>
            <a:r>
              <a:rPr lang="en-CA" dirty="0" smtClean="0"/>
              <a:t>:</a:t>
            </a:r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24447"/>
            <a:ext cx="3600400" cy="38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61406"/>
            <a:ext cx="2305050" cy="1028700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0106"/>
            <a:ext cx="5265121" cy="3741934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Preserving correlation among parameters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The default system of generating variability in parameters is to sampled them from uniform random variables with upper and lower bounds according to the slots in the corresponding object. </a:t>
            </a:r>
            <a:r>
              <a:rPr lang="en-CA" dirty="0" err="1" smtClean="0"/>
              <a:t>E.g</a:t>
            </a:r>
            <a:r>
              <a:rPr lang="en-CA" dirty="0" smtClean="0"/>
              <a:t>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804"/>
            <a:ext cx="2232248" cy="163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36912"/>
            <a:ext cx="3528392" cy="357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886700" cy="1119659"/>
          </a:xfrm>
        </p:spPr>
        <p:txBody>
          <a:bodyPr/>
          <a:lstStyle/>
          <a:p>
            <a:r>
              <a:rPr lang="en-CA" dirty="0" smtClean="0"/>
              <a:t>Introducing the @</a:t>
            </a:r>
            <a:r>
              <a:rPr lang="en-CA" dirty="0" err="1" smtClean="0"/>
              <a:t>cpars</a:t>
            </a:r>
            <a:r>
              <a:rPr lang="en-CA" dirty="0" smtClean="0"/>
              <a:t> slot: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675562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All of the parameters, time series of fishing effort, stock depletion etc. can be specified by the user by using the @</a:t>
            </a:r>
            <a:r>
              <a:rPr lang="en-CA" dirty="0" err="1" smtClean="0"/>
              <a:t>cpars</a:t>
            </a:r>
            <a:r>
              <a:rPr lang="en-CA" dirty="0" smtClean="0"/>
              <a:t> slot.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This contains a set of random draws according to your own distributions including correlation if necessary.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When </a:t>
            </a:r>
            <a:r>
              <a:rPr lang="en-CA" b="1" dirty="0" smtClean="0">
                <a:solidFill>
                  <a:srgbClr val="00B050"/>
                </a:solidFill>
              </a:rPr>
              <a:t>runMSE() </a:t>
            </a:r>
            <a:r>
              <a:rPr lang="en-CA" dirty="0" smtClean="0"/>
              <a:t>is run, it ignores the uniform ranges and uses the samples in @</a:t>
            </a:r>
            <a:r>
              <a:rPr lang="en-CA" dirty="0" err="1" smtClean="0"/>
              <a:t>cpars</a:t>
            </a:r>
            <a:r>
              <a:rPr lang="en-CA" dirty="0" smtClean="0"/>
              <a:t> instead. </a:t>
            </a:r>
            <a:endParaRPr lang="en-CA" dirty="0"/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An </a:t>
            </a:r>
            <a:r>
              <a:rPr lang="en-CA" dirty="0" smtClean="0"/>
              <a:t>example is the </a:t>
            </a:r>
            <a:r>
              <a:rPr lang="en-CA" b="1" dirty="0" err="1" smtClean="0">
                <a:solidFill>
                  <a:srgbClr val="00B050"/>
                </a:solidFill>
              </a:rPr>
              <a:t>ForceCor</a:t>
            </a:r>
            <a:r>
              <a:rPr lang="en-CA" b="1" dirty="0" smtClean="0">
                <a:solidFill>
                  <a:srgbClr val="00B050"/>
                </a:solidFill>
              </a:rPr>
              <a:t>() </a:t>
            </a:r>
            <a:r>
              <a:rPr lang="en-CA" dirty="0" smtClean="0"/>
              <a:t>function of DLMtool that forces correlation among certain life-history parameters   M, K, </a:t>
            </a:r>
            <a:r>
              <a:rPr lang="en-CA" dirty="0" err="1" smtClean="0"/>
              <a:t>Linf</a:t>
            </a:r>
            <a:r>
              <a:rPr lang="en-CA" dirty="0" smtClean="0"/>
              <a:t>, Length at 50% maturity.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17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4032"/>
            <a:ext cx="3198862" cy="10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20"/>
            <a:ext cx="6695533" cy="5532699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08" y="3573017"/>
            <a:ext cx="4846917" cy="3084402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86700" cy="1325563"/>
          </a:xfrm>
        </p:spPr>
        <p:txBody>
          <a:bodyPr/>
          <a:lstStyle/>
          <a:p>
            <a:r>
              <a:rPr lang="en-CA" dirty="0" smtClean="0"/>
              <a:t>Conditioning OMs using Stochastic SRA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675562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Walters et al. 2006 designed an MCMC algorithm for reconstructing stock trends using annual catches and catch composition data. This is recreated here in a function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StochasticSRA</a:t>
            </a:r>
            <a:r>
              <a:rPr lang="en-CA" dirty="0" smtClean="0">
                <a:solidFill>
                  <a:srgbClr val="00B050"/>
                </a:solidFill>
              </a:rPr>
              <a:t>(</a:t>
            </a:r>
            <a:r>
              <a:rPr lang="en-CA" dirty="0" err="1" smtClean="0">
                <a:solidFill>
                  <a:srgbClr val="00B050"/>
                </a:solidFill>
              </a:rPr>
              <a:t>testOM</a:t>
            </a:r>
            <a:r>
              <a:rPr lang="en-CA" dirty="0" smtClean="0">
                <a:solidFill>
                  <a:srgbClr val="00B050"/>
                </a:solidFill>
              </a:rPr>
              <a:t>, CAA, </a:t>
            </a:r>
            <a:r>
              <a:rPr lang="en-CA" dirty="0" err="1" smtClean="0">
                <a:solidFill>
                  <a:srgbClr val="00B050"/>
                </a:solidFill>
              </a:rPr>
              <a:t>Chist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This function is applied to an operating model, a matrix of catch at age </a:t>
            </a:r>
            <a:r>
              <a:rPr lang="en-CA" dirty="0" smtClean="0"/>
              <a:t>data CAA </a:t>
            </a:r>
            <a:r>
              <a:rPr lang="en-CA" dirty="0" smtClean="0"/>
              <a:t>(years x ages), and a vector of annual historical catch </a:t>
            </a:r>
            <a:r>
              <a:rPr lang="en-CA" dirty="0" smtClean="0"/>
              <a:t>data </a:t>
            </a:r>
            <a:r>
              <a:rPr lang="en-CA" dirty="0" err="1" smtClean="0"/>
              <a:t>Chist</a:t>
            </a:r>
            <a:r>
              <a:rPr lang="en-CA" dirty="0" smtClean="0"/>
              <a:t>.</a:t>
            </a:r>
            <a:endParaRPr lang="en-CA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The function is designed to map out a wide range of possible historical stock trends and exploitation scenarios and can be applied to very patchy (even just the last year) </a:t>
            </a:r>
            <a:r>
              <a:rPr lang="en-CA" dirty="0" smtClean="0"/>
              <a:t>of age composition data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5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498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Depth</vt:lpstr>
      <vt:lpstr>PowerPoint Presentation</vt:lpstr>
      <vt:lpstr>Agenda</vt:lpstr>
      <vt:lpstr>Specifying historical effort trends</vt:lpstr>
      <vt:lpstr>Specifying historical effort trends: drawing</vt:lpstr>
      <vt:lpstr>Time-varying selectivity</vt:lpstr>
      <vt:lpstr>Preserving correlation among parameters</vt:lpstr>
      <vt:lpstr>Introducing the @cpars slot:</vt:lpstr>
      <vt:lpstr>PowerPoint Presentation</vt:lpstr>
      <vt:lpstr>Conditioning OMs using Stochastic SRA</vt:lpstr>
      <vt:lpstr>PowerPoint Presentation</vt:lpstr>
      <vt:lpstr>Conditioning OMs using Stock Synthesis</vt:lpstr>
      <vt:lpstr>Handy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83</cp:revision>
  <dcterms:created xsi:type="dcterms:W3CDTF">2017-03-29T20:35:38Z</dcterms:created>
  <dcterms:modified xsi:type="dcterms:W3CDTF">2017-05-07T20:57:06Z</dcterms:modified>
</cp:coreProperties>
</file>