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325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0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6D96"/>
    <a:srgbClr val="F6BB00"/>
    <a:srgbClr val="27AFE5"/>
    <a:srgbClr val="FFFFFF"/>
    <a:srgbClr val="C1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38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31C7C4D-535F-4A97-B1E6-AC2FD2AE348D}" type="datetimeFigureOut">
              <a:rPr lang="en-CA"/>
              <a:pPr>
                <a:defRPr/>
              </a:pPr>
              <a:t>2017-05-09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93FFA21-31B5-4FFD-9746-00D998148437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075502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658679B-41A5-4A58-AE05-FC547D170DB2}" type="datetimeFigureOut">
              <a:rPr lang="en-US"/>
              <a:pPr>
                <a:defRPr/>
              </a:pPr>
              <a:t>5/9/2017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3F66CA3E-EE29-4C13-9754-438887FF12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42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B8C94E2-7552-4524-BC62-D2C01CA00A70}" type="datetimeFigureOut">
              <a:rPr lang="en-US"/>
              <a:pPr>
                <a:defRPr/>
              </a:pPr>
              <a:t>5/9/2017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A064CDF9-6935-4C88-B7CC-BFBBCB6485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604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3E79324-E5E6-4E5F-AF03-27F7486FBE83}" type="datetimeFigureOut">
              <a:rPr lang="en-US"/>
              <a:pPr>
                <a:defRPr/>
              </a:pPr>
              <a:t>5/9/2017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B3F17222-80A2-4274-AD17-EC66384CE8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03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3438" y="7874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7963" y="27432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”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B5CD584-F7EE-4FAD-B40B-6FCD0F553EC9}" type="datetimeFigureOut">
              <a:rPr lang="en-US"/>
              <a:pPr>
                <a:defRPr/>
              </a:pPr>
              <a:t>5/9/2017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89E02DCB-BD1B-45E6-B583-1B5EA2C816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0487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301E31ED-9C5C-4774-B533-99CB029C0113}" type="datetimeFigureOut">
              <a:rPr lang="en-US"/>
              <a:pPr>
                <a:defRPr/>
              </a:pPr>
              <a:t>5/9/2017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97ACF1F6-5EFA-4435-8A64-5D85DC05B2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5426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C173129B-C438-4EB0-BAA7-6A32D1C7F091}" type="datetimeFigureOut">
              <a:rPr lang="en-US"/>
              <a:pPr>
                <a:defRPr/>
              </a:pPr>
              <a:t>5/9/2017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7E747CA9-015E-49B0-B942-CF9D2185EF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85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FE0A53D-8F2D-4FF6-9900-EF01FD57A9C3}" type="datetimeFigureOut">
              <a:rPr lang="en-US"/>
              <a:pPr>
                <a:defRPr/>
              </a:pPr>
              <a:t>5/9/2017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F69FD63A-B654-410A-800A-1B312B5B53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134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B5045D1A-EF40-4784-AC02-FCBB02971BD6}" type="datetimeFigureOut">
              <a:rPr lang="en-US"/>
              <a:pPr>
                <a:defRPr/>
              </a:pPr>
              <a:t>5/9/2017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02DC5A44-CC5F-4C00-8604-366E8F9F32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5845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503C5501-1687-44B0-B33D-133B8CCCEEBD}" type="datetimeFigureOut">
              <a:rPr lang="en-US"/>
              <a:pPr>
                <a:defRPr/>
              </a:pPr>
              <a:t>5/9/2017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55981DDE-FD08-4195-86D5-70C22F1A66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92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391525" y="136525"/>
            <a:ext cx="573088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2EB1E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1F5ED90-1DB9-4BCC-85EB-D2F810581357}" type="datetimeFigureOut">
              <a:rPr lang="en-US"/>
              <a:pPr>
                <a:defRPr/>
              </a:pPr>
              <a:t>5/9/2017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E70661BF-0DCA-475C-A12F-12B91A4DBF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783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9BA1021-A92A-4D9A-92C0-E535A0128675}" type="datetimeFigureOut">
              <a:rPr lang="en-US"/>
              <a:pPr>
                <a:defRPr/>
              </a:pPr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E32BC7CB-532B-4D91-8788-26419D56F9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9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61E72D9D-4B47-4877-AC88-76B8F45341B1}" type="datetimeFigureOut">
              <a:rPr lang="en-US"/>
              <a:pPr>
                <a:defRPr/>
              </a:pPr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5A48F5C9-B04E-4E16-9FAE-32062452C8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500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4A4DF525-A059-4475-A507-70F11EE9D9CB}" type="datetimeFigureOut">
              <a:rPr lang="en-US"/>
              <a:pPr>
                <a:defRPr/>
              </a:pPr>
              <a:t>5/9/2017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1A40D8F0-AA8D-4619-8401-414639D756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377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706DACB-442D-4FAD-B40E-570FAE35F9C8}" type="datetimeFigureOut">
              <a:rPr lang="en-US"/>
              <a:pPr>
                <a:defRPr/>
              </a:pPr>
              <a:t>5/9/2017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48681623-BC73-4166-8B39-C3FC2F9764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265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82F4DC38-EF08-401D-BF33-D66369810F7D}" type="datetimeFigureOut">
              <a:rPr lang="en-US"/>
              <a:pPr>
                <a:defRPr/>
              </a:pPr>
              <a:t>5/9/2017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D06331A3-F35C-4C98-988D-7FEEFBC54E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557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25619E6-C6E3-4F19-9266-6027E8677BC1}" type="datetimeFigureOut">
              <a:rPr lang="en-US"/>
              <a:pPr>
                <a:defRPr/>
              </a:pPr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CF87887A-D106-4F88-9CA0-542DD4DC98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479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C398DF7-85D8-4363-9D83-F560EC793009}" type="datetimeFigureOut">
              <a:rPr lang="en-US"/>
              <a:pPr>
                <a:defRPr/>
              </a:pPr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A3C8BAB5-BFAC-4FC4-9B76-27D3D6AC1F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9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825625"/>
            <a:ext cx="767556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457200" fontAlgn="auto">
              <a:spcBef>
                <a:spcPts val="0"/>
              </a:spcBef>
              <a:spcAft>
                <a:spcPts val="0"/>
              </a:spcAft>
              <a:defRPr sz="90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fld id="{90029AC8-3CD7-4057-98A0-50B332D40E0B}" type="datetimeFigureOut">
              <a:rPr lang="en-US"/>
              <a:pPr>
                <a:defRPr/>
              </a:pPr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sz="90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defTabSz="457200">
              <a:defRPr sz="900">
                <a:latin typeface="Corbel" panose="020B0503020204020204" pitchFamily="34" charset="0"/>
              </a:defRPr>
            </a:lvl1pPr>
          </a:lstStyle>
          <a:p>
            <a:fld id="{1A57BD9B-0ABC-4545-9391-8EC74CDB416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36B6E7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126D96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126D96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rgbClr val="126D96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4375" y="1189038"/>
            <a:ext cx="6121400" cy="757237"/>
          </a:xfrm>
        </p:spPr>
        <p:txBody>
          <a:bodyPr rtlCol="0"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27AFE5"/>
                </a:solidFill>
              </a:rPr>
              <a:t>Data-Limited Fisheries Toolkit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189038"/>
            <a:ext cx="1000125" cy="942975"/>
          </a:xfrm>
          <a:prstGeom prst="rect">
            <a:avLst/>
          </a:prstGeom>
          <a:effectLst>
            <a:outerShdw blurRad="546100" dist="660400" dir="5400000" sx="86000" sy="86000" rotWithShape="0">
              <a:prstClr val="black">
                <a:alpha val="0"/>
              </a:prstClr>
            </a:outerShdw>
          </a:effectLst>
        </p:spPr>
      </p:pic>
      <p:pic>
        <p:nvPicPr>
          <p:cNvPr id="19460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5080000"/>
            <a:ext cx="54133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763" y="5106988"/>
            <a:ext cx="439737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TextBox 9"/>
          <p:cNvSpPr txBox="1">
            <a:spLocks noChangeArrowheads="1"/>
          </p:cNvSpPr>
          <p:nvPr/>
        </p:nvSpPr>
        <p:spPr bwMode="auto">
          <a:xfrm>
            <a:off x="2849563" y="5278438"/>
            <a:ext cx="4192587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 eaLnBrk="0" hangingPunct="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rgbClr val="126D96"/>
                </a:solidFill>
                <a:latin typeface="Corbel" panose="020B0503020204020204" pitchFamily="34" charset="0"/>
              </a:defRPr>
            </a:lvl1pPr>
            <a:lvl2pPr marL="742950" indent="-285750" defTabSz="4572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126D96"/>
                </a:solidFill>
                <a:latin typeface="Corbel" panose="020B0503020204020204" pitchFamily="34" charset="0"/>
              </a:defRPr>
            </a:lvl2pPr>
            <a:lvl3pPr marL="1143000" indent="-228600" defTabSz="4572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rgbClr val="126D96"/>
                </a:solidFill>
                <a:latin typeface="Corbel" panose="020B0503020204020204" pitchFamily="34" charset="0"/>
              </a:defRPr>
            </a:lvl3pPr>
            <a:lvl4pPr marL="1600200" indent="-228600" defTabSz="4572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4pPr>
            <a:lvl5pPr marL="2057400" indent="-228600" defTabSz="4572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altLang="en-US" sz="1900"/>
              <a:t>Tom Carruthers  &amp;  Adrian Hordyk     </a:t>
            </a:r>
            <a:r>
              <a:rPr lang="en-CA" altLang="en-US" sz="1900">
                <a:solidFill>
                  <a:srgbClr val="FFFFFF"/>
                </a:solidFill>
              </a:rPr>
              <a:t>.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altLang="en-US" sz="1900"/>
              <a:t> 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altLang="en-US" sz="1900"/>
              <a:t>Nicolas Gutierrez</a:t>
            </a:r>
          </a:p>
        </p:txBody>
      </p:sp>
      <p:sp>
        <p:nvSpPr>
          <p:cNvPr id="19463" name="Subtitle 2"/>
          <p:cNvSpPr txBox="1">
            <a:spLocks/>
          </p:cNvSpPr>
          <p:nvPr/>
        </p:nvSpPr>
        <p:spPr bwMode="auto">
          <a:xfrm>
            <a:off x="1935163" y="3232150"/>
            <a:ext cx="594995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rgbClr val="126D96"/>
                </a:solidFill>
                <a:latin typeface="Corbel" panose="020B0503020204020204" pitchFamily="34" charset="0"/>
              </a:defRPr>
            </a:lvl1pPr>
            <a:lvl2pPr marL="5143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126D96"/>
                </a:solidFill>
                <a:latin typeface="Corbel" panose="020B0503020204020204" pitchFamily="34" charset="0"/>
              </a:defRPr>
            </a:lvl2pPr>
            <a:lvl3pPr marL="8572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rgbClr val="126D96"/>
                </a:solidFill>
                <a:latin typeface="Corbel" panose="020B0503020204020204" pitchFamily="34" charset="0"/>
              </a:defRPr>
            </a:lvl3pPr>
            <a:lvl4pPr marL="12001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4pPr>
            <a:lvl5pPr marL="15430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5pPr>
            <a:lvl6pPr marL="20002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6pPr>
            <a:lvl7pPr marL="24574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7pPr>
            <a:lvl8pPr marL="29146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8pPr>
            <a:lvl9pPr marL="33718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sz="2600" dirty="0" smtClean="0">
                <a:solidFill>
                  <a:srgbClr val="F6BB00"/>
                </a:solidFill>
              </a:rPr>
              <a:t>Custom output control MPs</a:t>
            </a:r>
            <a:endParaRPr lang="en-US" altLang="en-US" sz="2600" dirty="0">
              <a:solidFill>
                <a:srgbClr val="F6BB00"/>
              </a:solidFill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675" y="5780088"/>
            <a:ext cx="5476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5" name="Subtitle 2"/>
          <p:cNvSpPr txBox="1">
            <a:spLocks/>
          </p:cNvSpPr>
          <p:nvPr/>
        </p:nvSpPr>
        <p:spPr bwMode="auto">
          <a:xfrm>
            <a:off x="1935163" y="3657600"/>
            <a:ext cx="26162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rgbClr val="126D96"/>
                </a:solidFill>
                <a:latin typeface="Corbel" panose="020B0503020204020204" pitchFamily="34" charset="0"/>
              </a:defRPr>
            </a:lvl1pPr>
            <a:lvl2pPr marL="5143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126D96"/>
                </a:solidFill>
                <a:latin typeface="Corbel" panose="020B0503020204020204" pitchFamily="34" charset="0"/>
              </a:defRPr>
            </a:lvl2pPr>
            <a:lvl3pPr marL="8572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rgbClr val="126D96"/>
                </a:solidFill>
                <a:latin typeface="Corbel" panose="020B0503020204020204" pitchFamily="34" charset="0"/>
              </a:defRPr>
            </a:lvl3pPr>
            <a:lvl4pPr marL="12001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4pPr>
            <a:lvl5pPr marL="15430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5pPr>
            <a:lvl6pPr marL="20002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6pPr>
            <a:lvl7pPr marL="24574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7pPr>
            <a:lvl8pPr marL="29146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8pPr>
            <a:lvl9pPr marL="33718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rgbClr val="F6BB00"/>
                </a:solidFill>
              </a:rPr>
              <a:t>Lecture </a:t>
            </a:r>
            <a:r>
              <a:rPr lang="en-US" altLang="en-US" sz="1800" dirty="0" smtClean="0">
                <a:solidFill>
                  <a:srgbClr val="F6BB00"/>
                </a:solidFill>
              </a:rPr>
              <a:t>5</a:t>
            </a:r>
            <a:r>
              <a:rPr lang="en-US" altLang="en-US" sz="1800" dirty="0">
                <a:solidFill>
                  <a:srgbClr val="F6BB00"/>
                </a:solidFill>
              </a:rPr>
              <a:t>b</a:t>
            </a:r>
            <a:r>
              <a:rPr lang="en-US" altLang="en-US" sz="1800" dirty="0" smtClean="0">
                <a:solidFill>
                  <a:srgbClr val="F6BB00"/>
                </a:solidFill>
              </a:rPr>
              <a:t>, </a:t>
            </a:r>
            <a:r>
              <a:rPr lang="en-US" altLang="en-US" sz="1800" dirty="0">
                <a:solidFill>
                  <a:srgbClr val="F6BB00"/>
                </a:solidFill>
              </a:rPr>
              <a:t>May 2017</a:t>
            </a:r>
          </a:p>
        </p:txBody>
      </p:sp>
      <p:sp>
        <p:nvSpPr>
          <p:cNvPr id="19466" name="Subtitle 2"/>
          <p:cNvSpPr txBox="1">
            <a:spLocks/>
          </p:cNvSpPr>
          <p:nvPr/>
        </p:nvSpPr>
        <p:spPr bwMode="auto">
          <a:xfrm>
            <a:off x="1984375" y="1957388"/>
            <a:ext cx="5572125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 eaLnBrk="0" hangingPunct="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rgbClr val="126D96"/>
                </a:solidFill>
                <a:latin typeface="Corbel" panose="020B0503020204020204" pitchFamily="34" charset="0"/>
              </a:defRPr>
            </a:lvl1pPr>
            <a:lvl2pPr marL="342900" indent="-171450" defTabSz="6858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126D96"/>
                </a:solidFill>
                <a:latin typeface="Corbel" panose="020B0503020204020204" pitchFamily="34" charset="0"/>
              </a:defRPr>
            </a:lvl2pPr>
            <a:lvl3pPr marL="685800" indent="-171450" defTabSz="6858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rgbClr val="126D96"/>
                </a:solidFill>
                <a:latin typeface="Corbel" panose="020B0503020204020204" pitchFamily="34" charset="0"/>
              </a:defRPr>
            </a:lvl3pPr>
            <a:lvl4pPr marL="1028700" indent="-171450" defTabSz="6858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4pPr>
            <a:lvl5pPr marL="1371600" indent="-171450" defTabSz="6858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5pPr>
            <a:lvl6pPr marL="182880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6pPr>
            <a:lvl7pPr marL="228600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7pPr>
            <a:lvl8pPr marL="274320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8pPr>
            <a:lvl9pPr marL="320040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i="1">
                <a:solidFill>
                  <a:srgbClr val="27AFE5"/>
                </a:solidFill>
              </a:rPr>
              <a:t>Evaluating management strategies for data-limited fish species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984375" y="4095750"/>
            <a:ext cx="3625850" cy="0"/>
          </a:xfrm>
          <a:prstGeom prst="line">
            <a:avLst/>
          </a:prstGeom>
          <a:ln>
            <a:solidFill>
              <a:srgbClr val="F6B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Remember the 3 more things?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844824"/>
            <a:ext cx="7675562" cy="4351338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CA" dirty="0"/>
              <a:t>We have to assign the right class to our new </a:t>
            </a:r>
            <a:r>
              <a:rPr lang="en-CA" dirty="0" smtClean="0"/>
              <a:t>MPs: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CA" dirty="0" smtClean="0">
                <a:solidFill>
                  <a:srgbClr val="00B050"/>
                </a:solidFill>
              </a:rPr>
              <a:t>   class(</a:t>
            </a:r>
            <a:r>
              <a:rPr lang="en-CA" dirty="0" err="1" smtClean="0">
                <a:solidFill>
                  <a:srgbClr val="00B050"/>
                </a:solidFill>
              </a:rPr>
              <a:t>MLTarg</a:t>
            </a:r>
            <a:r>
              <a:rPr lang="en-CA" dirty="0" smtClean="0">
                <a:solidFill>
                  <a:srgbClr val="00B050"/>
                </a:solidFill>
              </a:rPr>
              <a:t>) = class(Close1) = class(SL95) = “Input”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dirty="0" smtClean="0"/>
              <a:t>They have to </a:t>
            </a:r>
            <a:r>
              <a:rPr lang="en-CA" dirty="0"/>
              <a:t>be visible to </a:t>
            </a:r>
            <a:r>
              <a:rPr lang="en-CA" dirty="0" smtClean="0"/>
              <a:t>DLMtool:</a:t>
            </a:r>
            <a:endParaRPr lang="en-CA" dirty="0" smtClean="0">
              <a:solidFill>
                <a:srgbClr val="00B050"/>
              </a:solidFill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CA" dirty="0" smtClean="0">
                <a:solidFill>
                  <a:srgbClr val="00B050"/>
                </a:solidFill>
              </a:rPr>
              <a:t>   environment(</a:t>
            </a:r>
            <a:r>
              <a:rPr lang="en-CA" dirty="0" err="1" smtClean="0">
                <a:solidFill>
                  <a:srgbClr val="00B050"/>
                </a:solidFill>
              </a:rPr>
              <a:t>MLTarg</a:t>
            </a:r>
            <a:r>
              <a:rPr lang="en-CA" dirty="0" smtClean="0">
                <a:solidFill>
                  <a:srgbClr val="00B050"/>
                </a:solidFill>
              </a:rPr>
              <a:t>) =  environment(</a:t>
            </a:r>
            <a:r>
              <a:rPr lang="en-CA" dirty="0" err="1" smtClean="0">
                <a:solidFill>
                  <a:srgbClr val="00B050"/>
                </a:solidFill>
              </a:rPr>
              <a:t>MLTarg</a:t>
            </a:r>
            <a:r>
              <a:rPr lang="en-CA" dirty="0" smtClean="0">
                <a:solidFill>
                  <a:srgbClr val="00B050"/>
                </a:solidFill>
              </a:rPr>
              <a:t>) =</a:t>
            </a:r>
          </a:p>
          <a:p>
            <a:pPr marL="0" indent="0">
              <a:spcAft>
                <a:spcPts val="2400"/>
              </a:spcAft>
              <a:buNone/>
            </a:pPr>
            <a:r>
              <a:rPr lang="en-CA" dirty="0">
                <a:solidFill>
                  <a:srgbClr val="00B050"/>
                </a:solidFill>
              </a:rPr>
              <a:t> </a:t>
            </a:r>
            <a:r>
              <a:rPr lang="en-CA" dirty="0" smtClean="0">
                <a:solidFill>
                  <a:srgbClr val="00B050"/>
                </a:solidFill>
              </a:rPr>
              <a:t>                                                 environment(SL95) = “DLMtool”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CA" dirty="0"/>
              <a:t>And </a:t>
            </a:r>
            <a:r>
              <a:rPr lang="en-CA" dirty="0" smtClean="0"/>
              <a:t>they should </a:t>
            </a:r>
            <a:r>
              <a:rPr lang="en-CA" dirty="0"/>
              <a:t>be compatible with parallel processing:</a:t>
            </a:r>
            <a:endParaRPr lang="en-CA" dirty="0" smtClean="0">
              <a:solidFill>
                <a:srgbClr val="00B050"/>
              </a:solidFill>
            </a:endParaRPr>
          </a:p>
          <a:p>
            <a:pPr marL="0" indent="0">
              <a:spcAft>
                <a:spcPts val="1800"/>
              </a:spcAft>
              <a:buNone/>
            </a:pPr>
            <a:r>
              <a:rPr lang="en-CA" dirty="0" smtClean="0">
                <a:solidFill>
                  <a:srgbClr val="00B050"/>
                </a:solidFill>
              </a:rPr>
              <a:t>   </a:t>
            </a:r>
            <a:r>
              <a:rPr lang="en-CA" dirty="0" err="1" smtClean="0">
                <a:solidFill>
                  <a:srgbClr val="00B050"/>
                </a:solidFill>
              </a:rPr>
              <a:t>sfExport</a:t>
            </a:r>
            <a:r>
              <a:rPr lang="en-CA" dirty="0" smtClean="0">
                <a:solidFill>
                  <a:srgbClr val="00B050"/>
                </a:solidFill>
              </a:rPr>
              <a:t>(list=c(“</a:t>
            </a:r>
            <a:r>
              <a:rPr lang="en-CA" dirty="0" err="1" smtClean="0">
                <a:solidFill>
                  <a:srgbClr val="00B050"/>
                </a:solidFill>
              </a:rPr>
              <a:t>MLTarg</a:t>
            </a:r>
            <a:r>
              <a:rPr lang="en-CA" dirty="0" smtClean="0">
                <a:solidFill>
                  <a:srgbClr val="00B050"/>
                </a:solidFill>
              </a:rPr>
              <a:t>”, ”Close1”, ”SL95”))</a:t>
            </a:r>
            <a:endParaRPr lang="en-CA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36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03635"/>
          </a:xfrm>
        </p:spPr>
        <p:txBody>
          <a:bodyPr/>
          <a:lstStyle/>
          <a:p>
            <a:r>
              <a:rPr lang="en-CA" dirty="0" smtClean="0"/>
              <a:t>How did they do for an Albacore OM?</a:t>
            </a:r>
            <a:endParaRPr lang="en-CA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8354318" cy="4576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7164288" y="3861048"/>
            <a:ext cx="1080120" cy="936104"/>
          </a:xfrm>
          <a:prstGeom prst="ellipse">
            <a:avLst/>
          </a:prstGeom>
          <a:noFill/>
          <a:ln w="63500">
            <a:solidFill>
              <a:srgbClr val="FFC00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1979712" y="2533020"/>
            <a:ext cx="1080120" cy="895980"/>
          </a:xfrm>
          <a:prstGeom prst="ellipse">
            <a:avLst/>
          </a:prstGeom>
          <a:noFill/>
          <a:ln w="63500">
            <a:solidFill>
              <a:srgbClr val="FFC00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737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827584" y="1412776"/>
            <a:ext cx="7886700" cy="576263"/>
          </a:xfrm>
        </p:spPr>
        <p:txBody>
          <a:bodyPr/>
          <a:lstStyle/>
          <a:p>
            <a:pPr eaLnBrk="1" hangingPunct="1"/>
            <a:r>
              <a:rPr lang="en-CA" altLang="en-US" dirty="0" smtClean="0">
                <a:solidFill>
                  <a:srgbClr val="F6BB00"/>
                </a:solidFill>
              </a:rPr>
              <a:t>Agenda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475656" y="2420888"/>
            <a:ext cx="7056784" cy="2922216"/>
          </a:xfrm>
        </p:spPr>
        <p:txBody>
          <a:bodyPr/>
          <a:lstStyle/>
          <a:p>
            <a:pPr marL="514350" indent="-514350" eaLnBrk="1" hangingPunct="1">
              <a:spcBef>
                <a:spcPts val="1800"/>
              </a:spcBef>
              <a:buFont typeface="+mj-lt"/>
              <a:buAutoNum type="arabicPeriod"/>
            </a:pPr>
            <a:r>
              <a:rPr lang="en-CA" altLang="en-US" sz="2800" dirty="0" smtClean="0">
                <a:solidFill>
                  <a:srgbClr val="27AFE5"/>
                </a:solidFill>
              </a:rPr>
              <a:t>Input control MP design</a:t>
            </a:r>
          </a:p>
          <a:p>
            <a:pPr marL="514350" indent="-514350" eaLnBrk="1" hangingPunct="1">
              <a:spcBef>
                <a:spcPts val="1800"/>
              </a:spcBef>
              <a:buFont typeface="+mj-lt"/>
              <a:buAutoNum type="arabicPeriod"/>
            </a:pPr>
            <a:r>
              <a:rPr lang="en-CA" altLang="en-US" sz="2800" dirty="0" smtClean="0">
                <a:solidFill>
                  <a:srgbClr val="27AFE5"/>
                </a:solidFill>
              </a:rPr>
              <a:t>Effort controls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 smtClean="0">
                <a:solidFill>
                  <a:srgbClr val="27AFE5"/>
                </a:solidFill>
              </a:rPr>
              <a:t>Spatial controls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 smtClean="0">
                <a:solidFill>
                  <a:srgbClr val="27AFE5"/>
                </a:solidFill>
              </a:rPr>
              <a:t>Size limits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886700" cy="1325563"/>
          </a:xfrm>
        </p:spPr>
        <p:txBody>
          <a:bodyPr/>
          <a:lstStyle/>
          <a:p>
            <a:r>
              <a:rPr lang="en-CA" dirty="0" smtClean="0"/>
              <a:t>Design of input control MPs (class ‘Input’)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241588"/>
            <a:ext cx="7675562" cy="4692179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Very similar to output control MPs but rather than returning a vector of TACs that is reps long, input control MPs return a vector of input regulations:</a:t>
            </a:r>
          </a:p>
          <a:p>
            <a:pPr marL="0" indent="0">
              <a:buNone/>
            </a:pPr>
            <a:endParaRPr lang="en-CA" sz="1600" dirty="0" smtClean="0"/>
          </a:p>
          <a:p>
            <a:pPr marL="0" indent="0">
              <a:buNone/>
            </a:pPr>
            <a:r>
              <a:rPr lang="en-CA" b="1" dirty="0" err="1" smtClean="0">
                <a:solidFill>
                  <a:srgbClr val="00B050"/>
                </a:solidFill>
              </a:rPr>
              <a:t>AnInputMP</a:t>
            </a:r>
            <a:r>
              <a:rPr lang="en-CA" b="1" dirty="0" smtClean="0">
                <a:solidFill>
                  <a:srgbClr val="00B050"/>
                </a:solidFill>
              </a:rPr>
              <a:t> = </a:t>
            </a:r>
            <a:r>
              <a:rPr lang="en-CA" b="1" dirty="0">
                <a:solidFill>
                  <a:srgbClr val="00B050"/>
                </a:solidFill>
              </a:rPr>
              <a:t>function(x, Data, ...) {</a:t>
            </a:r>
          </a:p>
          <a:p>
            <a:pPr marL="0" indent="0">
              <a:buNone/>
            </a:pPr>
            <a:r>
              <a:rPr lang="en-CA" b="1" dirty="0" smtClean="0">
                <a:solidFill>
                  <a:srgbClr val="00B050"/>
                </a:solidFill>
              </a:rPr>
              <a:t>   &lt; code for calculating Allocate, Effort, Spatial and </a:t>
            </a:r>
            <a:r>
              <a:rPr lang="en-CA" b="1" dirty="0" err="1" smtClean="0">
                <a:solidFill>
                  <a:srgbClr val="00B050"/>
                </a:solidFill>
              </a:rPr>
              <a:t>Vuln</a:t>
            </a:r>
            <a:r>
              <a:rPr lang="en-CA" b="1" dirty="0" smtClean="0">
                <a:solidFill>
                  <a:srgbClr val="00B050"/>
                </a:solidFill>
              </a:rPr>
              <a:t> 	based on simulation x of Data &gt;</a:t>
            </a:r>
          </a:p>
          <a:p>
            <a:pPr marL="0" indent="0">
              <a:buNone/>
            </a:pPr>
            <a:r>
              <a:rPr lang="en-CA" b="1" dirty="0">
                <a:solidFill>
                  <a:srgbClr val="00B050"/>
                </a:solidFill>
              </a:rPr>
              <a:t> </a:t>
            </a:r>
            <a:r>
              <a:rPr lang="en-CA" b="1" dirty="0" smtClean="0">
                <a:solidFill>
                  <a:srgbClr val="00B050"/>
                </a:solidFill>
              </a:rPr>
              <a:t>  c(Allocate</a:t>
            </a:r>
            <a:r>
              <a:rPr lang="en-CA" b="1" dirty="0">
                <a:solidFill>
                  <a:srgbClr val="00B050"/>
                </a:solidFill>
              </a:rPr>
              <a:t>, Effort, Spatial, </a:t>
            </a:r>
            <a:r>
              <a:rPr lang="en-CA" b="1" dirty="0" err="1">
                <a:solidFill>
                  <a:srgbClr val="00B050"/>
                </a:solidFill>
              </a:rPr>
              <a:t>Vuln</a:t>
            </a:r>
            <a:r>
              <a:rPr lang="en-CA" b="1" dirty="0">
                <a:solidFill>
                  <a:srgbClr val="00B050"/>
                </a:solidFill>
              </a:rPr>
              <a:t>)</a:t>
            </a:r>
          </a:p>
          <a:p>
            <a:pPr marL="0" indent="0">
              <a:buNone/>
            </a:pPr>
            <a:r>
              <a:rPr lang="en-CA" b="1" dirty="0">
                <a:solidFill>
                  <a:srgbClr val="00B050"/>
                </a:solidFill>
              </a:rPr>
              <a:t>}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475656" y="4997075"/>
            <a:ext cx="604867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CA" sz="2400" dirty="0" smtClean="0">
                <a:solidFill>
                  <a:srgbClr val="126D96"/>
                </a:solidFill>
              </a:rPr>
              <a:t>The fraction of effort in newly closed areas that is reallocated to open areas. </a:t>
            </a:r>
          </a:p>
          <a:p>
            <a:r>
              <a:rPr lang="en-CA" sz="2400" dirty="0" smtClean="0">
                <a:solidFill>
                  <a:srgbClr val="126D96"/>
                </a:solidFill>
              </a:rPr>
              <a:t>A number: e.g. </a:t>
            </a:r>
            <a:r>
              <a:rPr lang="en-CA" sz="2400" b="1" dirty="0" smtClean="0">
                <a:solidFill>
                  <a:srgbClr val="00B050"/>
                </a:solidFill>
              </a:rPr>
              <a:t>Allocate = 0.5</a:t>
            </a:r>
            <a:endParaRPr lang="en-CA" sz="2400" b="1" dirty="0">
              <a:solidFill>
                <a:srgbClr val="00B05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051720" y="4516328"/>
            <a:ext cx="289520" cy="445148"/>
          </a:xfrm>
          <a:prstGeom prst="straightConnector1">
            <a:avLst/>
          </a:prstGeom>
          <a:ln w="28575">
            <a:solidFill>
              <a:srgbClr val="126D9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86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886700" cy="1325563"/>
          </a:xfrm>
        </p:spPr>
        <p:txBody>
          <a:bodyPr/>
          <a:lstStyle/>
          <a:p>
            <a:r>
              <a:rPr lang="en-CA" dirty="0" smtClean="0"/>
              <a:t>Design of input control MPs (class ‘Input’)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241588"/>
            <a:ext cx="7675562" cy="4692179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Very similar to output control MPs but rather than returning a vector of TACs that is reps long, input control MPs return a vector of input regulations:</a:t>
            </a:r>
          </a:p>
          <a:p>
            <a:pPr marL="0" indent="0">
              <a:buNone/>
            </a:pPr>
            <a:endParaRPr lang="en-CA" sz="1600" dirty="0" smtClean="0"/>
          </a:p>
          <a:p>
            <a:pPr marL="0" indent="0">
              <a:buNone/>
            </a:pPr>
            <a:r>
              <a:rPr lang="en-CA" b="1" dirty="0" err="1" smtClean="0">
                <a:solidFill>
                  <a:srgbClr val="00B050"/>
                </a:solidFill>
              </a:rPr>
              <a:t>AnInputMP</a:t>
            </a:r>
            <a:r>
              <a:rPr lang="en-CA" b="1" dirty="0" smtClean="0">
                <a:solidFill>
                  <a:srgbClr val="00B050"/>
                </a:solidFill>
              </a:rPr>
              <a:t> = </a:t>
            </a:r>
            <a:r>
              <a:rPr lang="en-CA" b="1" dirty="0">
                <a:solidFill>
                  <a:srgbClr val="00B050"/>
                </a:solidFill>
              </a:rPr>
              <a:t>function(x, Data, ...) {</a:t>
            </a:r>
          </a:p>
          <a:p>
            <a:pPr marL="0" indent="0">
              <a:buNone/>
            </a:pPr>
            <a:r>
              <a:rPr lang="en-CA" b="1" dirty="0" smtClean="0">
                <a:solidFill>
                  <a:srgbClr val="00B050"/>
                </a:solidFill>
              </a:rPr>
              <a:t>   &lt; code for calculating Allocate, Effort, Spatial and </a:t>
            </a:r>
            <a:r>
              <a:rPr lang="en-CA" b="1" dirty="0" err="1" smtClean="0">
                <a:solidFill>
                  <a:srgbClr val="00B050"/>
                </a:solidFill>
              </a:rPr>
              <a:t>Vuln</a:t>
            </a:r>
            <a:r>
              <a:rPr lang="en-CA" b="1" dirty="0" smtClean="0">
                <a:solidFill>
                  <a:srgbClr val="00B050"/>
                </a:solidFill>
              </a:rPr>
              <a:t> 	based on simulation x of Data &gt;</a:t>
            </a:r>
          </a:p>
          <a:p>
            <a:pPr marL="0" indent="0">
              <a:buNone/>
            </a:pPr>
            <a:r>
              <a:rPr lang="en-CA" b="1" dirty="0">
                <a:solidFill>
                  <a:srgbClr val="00B050"/>
                </a:solidFill>
              </a:rPr>
              <a:t> </a:t>
            </a:r>
            <a:r>
              <a:rPr lang="en-CA" b="1" dirty="0" smtClean="0">
                <a:solidFill>
                  <a:srgbClr val="00B050"/>
                </a:solidFill>
              </a:rPr>
              <a:t>  c(Allocate</a:t>
            </a:r>
            <a:r>
              <a:rPr lang="en-CA" b="1" dirty="0">
                <a:solidFill>
                  <a:srgbClr val="00B050"/>
                </a:solidFill>
              </a:rPr>
              <a:t>, Effort, Spatial, </a:t>
            </a:r>
            <a:r>
              <a:rPr lang="en-CA" b="1" dirty="0" err="1">
                <a:solidFill>
                  <a:srgbClr val="00B050"/>
                </a:solidFill>
              </a:rPr>
              <a:t>Vuln</a:t>
            </a:r>
            <a:r>
              <a:rPr lang="en-CA" b="1" dirty="0">
                <a:solidFill>
                  <a:srgbClr val="00B050"/>
                </a:solidFill>
              </a:rPr>
              <a:t>)</a:t>
            </a:r>
          </a:p>
          <a:p>
            <a:pPr marL="0" indent="0">
              <a:buNone/>
            </a:pPr>
            <a:r>
              <a:rPr lang="en-CA" b="1" dirty="0">
                <a:solidFill>
                  <a:srgbClr val="00B050"/>
                </a:solidFill>
              </a:rPr>
              <a:t>}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475656" y="4997075"/>
            <a:ext cx="604867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CA" sz="2400" dirty="0" smtClean="0">
                <a:solidFill>
                  <a:srgbClr val="126D96"/>
                </a:solidFill>
              </a:rPr>
              <a:t>TAE: expressed as the fraction of current effort (effort in last historical year) </a:t>
            </a:r>
          </a:p>
          <a:p>
            <a:r>
              <a:rPr lang="en-CA" sz="2400" dirty="0" smtClean="0">
                <a:solidFill>
                  <a:srgbClr val="126D96"/>
                </a:solidFill>
              </a:rPr>
              <a:t>A number: e.g. </a:t>
            </a:r>
            <a:r>
              <a:rPr lang="en-CA" sz="2400" b="1" dirty="0" smtClean="0">
                <a:solidFill>
                  <a:srgbClr val="00B050"/>
                </a:solidFill>
              </a:rPr>
              <a:t>Effort = 0.9</a:t>
            </a:r>
            <a:endParaRPr lang="en-CA" sz="2400" b="1" dirty="0">
              <a:solidFill>
                <a:srgbClr val="00B05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915816" y="4502254"/>
            <a:ext cx="90010" cy="445148"/>
          </a:xfrm>
          <a:prstGeom prst="straightConnector1">
            <a:avLst/>
          </a:prstGeom>
          <a:ln w="28575">
            <a:solidFill>
              <a:srgbClr val="126D9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4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886700" cy="1325563"/>
          </a:xfrm>
        </p:spPr>
        <p:txBody>
          <a:bodyPr/>
          <a:lstStyle/>
          <a:p>
            <a:r>
              <a:rPr lang="en-CA" dirty="0" smtClean="0"/>
              <a:t>Design of input control MPs (class ‘Input’)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241588"/>
            <a:ext cx="7675562" cy="4692179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Very similar to output control MPs but rather than returning a vector of TACs that is reps long, input control MPs return a vector of input regulations:</a:t>
            </a:r>
          </a:p>
          <a:p>
            <a:pPr marL="0" indent="0">
              <a:buNone/>
            </a:pPr>
            <a:endParaRPr lang="en-CA" sz="1600" dirty="0" smtClean="0"/>
          </a:p>
          <a:p>
            <a:pPr marL="0" indent="0">
              <a:buNone/>
            </a:pPr>
            <a:r>
              <a:rPr lang="en-CA" b="1" dirty="0" err="1" smtClean="0">
                <a:solidFill>
                  <a:srgbClr val="00B050"/>
                </a:solidFill>
              </a:rPr>
              <a:t>AnInputMP</a:t>
            </a:r>
            <a:r>
              <a:rPr lang="en-CA" b="1" dirty="0" smtClean="0">
                <a:solidFill>
                  <a:srgbClr val="00B050"/>
                </a:solidFill>
              </a:rPr>
              <a:t> = </a:t>
            </a:r>
            <a:r>
              <a:rPr lang="en-CA" b="1" dirty="0">
                <a:solidFill>
                  <a:srgbClr val="00B050"/>
                </a:solidFill>
              </a:rPr>
              <a:t>function(x, Data, ...) {</a:t>
            </a:r>
          </a:p>
          <a:p>
            <a:pPr marL="0" indent="0">
              <a:buNone/>
            </a:pPr>
            <a:r>
              <a:rPr lang="en-CA" b="1" dirty="0" smtClean="0">
                <a:solidFill>
                  <a:srgbClr val="00B050"/>
                </a:solidFill>
              </a:rPr>
              <a:t>   &lt; code for calculating Allocate, Effort, Spatial and </a:t>
            </a:r>
            <a:r>
              <a:rPr lang="en-CA" b="1" dirty="0" err="1" smtClean="0">
                <a:solidFill>
                  <a:srgbClr val="00B050"/>
                </a:solidFill>
              </a:rPr>
              <a:t>Vuln</a:t>
            </a:r>
            <a:r>
              <a:rPr lang="en-CA" b="1" dirty="0" smtClean="0">
                <a:solidFill>
                  <a:srgbClr val="00B050"/>
                </a:solidFill>
              </a:rPr>
              <a:t> 	based on simulation x of Data &gt;</a:t>
            </a:r>
          </a:p>
          <a:p>
            <a:pPr marL="0" indent="0">
              <a:buNone/>
            </a:pPr>
            <a:r>
              <a:rPr lang="en-CA" b="1" dirty="0">
                <a:solidFill>
                  <a:srgbClr val="00B050"/>
                </a:solidFill>
              </a:rPr>
              <a:t> </a:t>
            </a:r>
            <a:r>
              <a:rPr lang="en-CA" b="1" dirty="0" smtClean="0">
                <a:solidFill>
                  <a:srgbClr val="00B050"/>
                </a:solidFill>
              </a:rPr>
              <a:t>  c(Allocate</a:t>
            </a:r>
            <a:r>
              <a:rPr lang="en-CA" b="1" dirty="0">
                <a:solidFill>
                  <a:srgbClr val="00B050"/>
                </a:solidFill>
              </a:rPr>
              <a:t>, Effort, Spatial, </a:t>
            </a:r>
            <a:r>
              <a:rPr lang="en-CA" b="1" dirty="0" err="1">
                <a:solidFill>
                  <a:srgbClr val="00B050"/>
                </a:solidFill>
              </a:rPr>
              <a:t>Vuln</a:t>
            </a:r>
            <a:r>
              <a:rPr lang="en-CA" b="1" dirty="0">
                <a:solidFill>
                  <a:srgbClr val="00B050"/>
                </a:solidFill>
              </a:rPr>
              <a:t>)</a:t>
            </a:r>
          </a:p>
          <a:p>
            <a:pPr marL="0" indent="0">
              <a:buNone/>
            </a:pPr>
            <a:r>
              <a:rPr lang="en-CA" b="1" dirty="0">
                <a:solidFill>
                  <a:srgbClr val="00B050"/>
                </a:solidFill>
              </a:rPr>
              <a:t>}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475656" y="4997075"/>
            <a:ext cx="604867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CA" sz="2400" dirty="0" smtClean="0">
                <a:solidFill>
                  <a:srgbClr val="126D96"/>
                </a:solidFill>
              </a:rPr>
              <a:t>Degree of spatial closure (fraction of current effort) in the 2 areas of DLMtool. </a:t>
            </a:r>
          </a:p>
          <a:p>
            <a:r>
              <a:rPr lang="en-CA" sz="2400" dirty="0" smtClean="0">
                <a:solidFill>
                  <a:srgbClr val="126D96"/>
                </a:solidFill>
              </a:rPr>
              <a:t>A vector 2-long: e.g. </a:t>
            </a:r>
            <a:r>
              <a:rPr lang="en-CA" sz="2400" b="1" dirty="0" smtClean="0">
                <a:solidFill>
                  <a:srgbClr val="00B050"/>
                </a:solidFill>
              </a:rPr>
              <a:t>Spatial = c(0.5, 1)</a:t>
            </a:r>
            <a:endParaRPr lang="en-CA" sz="2400" b="1" dirty="0">
              <a:solidFill>
                <a:srgbClr val="00B05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923928" y="4497665"/>
            <a:ext cx="0" cy="499410"/>
          </a:xfrm>
          <a:prstGeom prst="straightConnector1">
            <a:avLst/>
          </a:prstGeom>
          <a:ln w="28575">
            <a:solidFill>
              <a:srgbClr val="126D9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28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886700" cy="1325563"/>
          </a:xfrm>
        </p:spPr>
        <p:txBody>
          <a:bodyPr/>
          <a:lstStyle/>
          <a:p>
            <a:r>
              <a:rPr lang="en-CA" dirty="0" smtClean="0"/>
              <a:t>Design of input control MPs (class ‘Input’)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241588"/>
            <a:ext cx="7675562" cy="4692179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Very similar to output control MPs but rather than returning a vector of TACs that is reps long, input control MPs return a vector of input regulations:</a:t>
            </a:r>
          </a:p>
          <a:p>
            <a:pPr marL="0" indent="0">
              <a:buNone/>
            </a:pPr>
            <a:endParaRPr lang="en-CA" sz="1600" dirty="0" smtClean="0"/>
          </a:p>
          <a:p>
            <a:pPr marL="0" indent="0">
              <a:buNone/>
            </a:pPr>
            <a:r>
              <a:rPr lang="en-CA" b="1" dirty="0" err="1" smtClean="0">
                <a:solidFill>
                  <a:srgbClr val="00B050"/>
                </a:solidFill>
              </a:rPr>
              <a:t>AnInputMP</a:t>
            </a:r>
            <a:r>
              <a:rPr lang="en-CA" b="1" dirty="0" smtClean="0">
                <a:solidFill>
                  <a:srgbClr val="00B050"/>
                </a:solidFill>
              </a:rPr>
              <a:t> = </a:t>
            </a:r>
            <a:r>
              <a:rPr lang="en-CA" b="1" dirty="0">
                <a:solidFill>
                  <a:srgbClr val="00B050"/>
                </a:solidFill>
              </a:rPr>
              <a:t>function(x, Data, ...) {</a:t>
            </a:r>
          </a:p>
          <a:p>
            <a:pPr marL="0" indent="0">
              <a:buNone/>
            </a:pPr>
            <a:r>
              <a:rPr lang="en-CA" b="1" dirty="0" smtClean="0">
                <a:solidFill>
                  <a:srgbClr val="00B050"/>
                </a:solidFill>
              </a:rPr>
              <a:t>   &lt; code for calculating Allocate, Effort, Spatial and </a:t>
            </a:r>
            <a:r>
              <a:rPr lang="en-CA" b="1" dirty="0" err="1" smtClean="0">
                <a:solidFill>
                  <a:srgbClr val="00B050"/>
                </a:solidFill>
              </a:rPr>
              <a:t>Vuln</a:t>
            </a:r>
            <a:r>
              <a:rPr lang="en-CA" b="1" dirty="0" smtClean="0">
                <a:solidFill>
                  <a:srgbClr val="00B050"/>
                </a:solidFill>
              </a:rPr>
              <a:t> 	based on simulation x of Data &gt;</a:t>
            </a:r>
          </a:p>
          <a:p>
            <a:pPr marL="0" indent="0">
              <a:buNone/>
            </a:pPr>
            <a:r>
              <a:rPr lang="en-CA" b="1" dirty="0">
                <a:solidFill>
                  <a:srgbClr val="00B050"/>
                </a:solidFill>
              </a:rPr>
              <a:t> </a:t>
            </a:r>
            <a:r>
              <a:rPr lang="en-CA" b="1" dirty="0" smtClean="0">
                <a:solidFill>
                  <a:srgbClr val="00B050"/>
                </a:solidFill>
              </a:rPr>
              <a:t>  c(Allocate</a:t>
            </a:r>
            <a:r>
              <a:rPr lang="en-CA" b="1" dirty="0">
                <a:solidFill>
                  <a:srgbClr val="00B050"/>
                </a:solidFill>
              </a:rPr>
              <a:t>, Effort, Spatial, </a:t>
            </a:r>
            <a:r>
              <a:rPr lang="en-CA" b="1" dirty="0" err="1">
                <a:solidFill>
                  <a:srgbClr val="00B050"/>
                </a:solidFill>
              </a:rPr>
              <a:t>Vuln</a:t>
            </a:r>
            <a:r>
              <a:rPr lang="en-CA" b="1" dirty="0">
                <a:solidFill>
                  <a:srgbClr val="00B050"/>
                </a:solidFill>
              </a:rPr>
              <a:t>)</a:t>
            </a:r>
          </a:p>
          <a:p>
            <a:pPr marL="0" indent="0">
              <a:buNone/>
            </a:pPr>
            <a:r>
              <a:rPr lang="en-CA" b="1" dirty="0">
                <a:solidFill>
                  <a:srgbClr val="00B050"/>
                </a:solidFill>
              </a:rPr>
              <a:t>}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509192" y="4869160"/>
            <a:ext cx="604867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CA" sz="2400" dirty="0" smtClean="0">
                <a:solidFill>
                  <a:srgbClr val="126D96"/>
                </a:solidFill>
              </a:rPr>
              <a:t>Three parameters of the enforced size vulnerability, in order of length at 5% vulnerability, length at full selection</a:t>
            </a:r>
          </a:p>
          <a:p>
            <a:r>
              <a:rPr lang="en-CA" sz="2400" dirty="0" smtClean="0">
                <a:solidFill>
                  <a:srgbClr val="126D96"/>
                </a:solidFill>
              </a:rPr>
              <a:t>A vector 2-long: e.g. </a:t>
            </a:r>
            <a:r>
              <a:rPr lang="en-CA" sz="2400" b="1" dirty="0" err="1" smtClean="0">
                <a:solidFill>
                  <a:srgbClr val="00B050"/>
                </a:solidFill>
              </a:rPr>
              <a:t>Vuln</a:t>
            </a:r>
            <a:r>
              <a:rPr lang="en-CA" sz="2400" b="1" dirty="0" smtClean="0">
                <a:solidFill>
                  <a:srgbClr val="00B050"/>
                </a:solidFill>
              </a:rPr>
              <a:t> = c(128, 139)</a:t>
            </a:r>
            <a:endParaRPr lang="en-CA" sz="2400" b="1" dirty="0">
              <a:solidFill>
                <a:srgbClr val="00B05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718205" y="4341949"/>
            <a:ext cx="148394" cy="503572"/>
          </a:xfrm>
          <a:prstGeom prst="straightConnector1">
            <a:avLst/>
          </a:prstGeom>
          <a:ln w="28575">
            <a:solidFill>
              <a:srgbClr val="126D9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60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38" y="512783"/>
            <a:ext cx="7886700" cy="864096"/>
          </a:xfrm>
        </p:spPr>
        <p:txBody>
          <a:bodyPr/>
          <a:lstStyle/>
          <a:p>
            <a:r>
              <a:rPr lang="en-CA" dirty="0" smtClean="0"/>
              <a:t>An effort control MP using mean length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283" y="1484784"/>
            <a:ext cx="7675562" cy="2376264"/>
          </a:xfrm>
        </p:spPr>
        <p:txBody>
          <a:bodyPr/>
          <a:lstStyle/>
          <a:p>
            <a:pPr marL="0" indent="0">
              <a:buNone/>
            </a:pPr>
            <a:r>
              <a:rPr lang="en-CA" dirty="0" err="1" smtClean="0">
                <a:solidFill>
                  <a:srgbClr val="00B050"/>
                </a:solidFill>
              </a:rPr>
              <a:t>MLTarg</a:t>
            </a:r>
            <a:r>
              <a:rPr lang="en-CA" dirty="0" smtClean="0">
                <a:solidFill>
                  <a:srgbClr val="00B050"/>
                </a:solidFill>
              </a:rPr>
              <a:t> = function(x, Data, …){</a:t>
            </a:r>
          </a:p>
          <a:p>
            <a:pPr marL="0" indent="0">
              <a:buNone/>
            </a:pPr>
            <a:r>
              <a:rPr lang="en-CA" dirty="0">
                <a:solidFill>
                  <a:srgbClr val="00B050"/>
                </a:solidFill>
              </a:rPr>
              <a:t> </a:t>
            </a:r>
            <a:r>
              <a:rPr lang="en-CA" dirty="0" smtClean="0">
                <a:solidFill>
                  <a:srgbClr val="00B050"/>
                </a:solidFill>
              </a:rPr>
              <a:t>    </a:t>
            </a:r>
            <a:r>
              <a:rPr lang="en-CA" dirty="0" err="1" smtClean="0">
                <a:solidFill>
                  <a:srgbClr val="00B050"/>
                </a:solidFill>
              </a:rPr>
              <a:t>currentYR</a:t>
            </a:r>
            <a:r>
              <a:rPr lang="en-CA" dirty="0">
                <a:solidFill>
                  <a:srgbClr val="00B050"/>
                </a:solidFill>
              </a:rPr>
              <a:t> </a:t>
            </a:r>
            <a:r>
              <a:rPr lang="en-CA" dirty="0" smtClean="0">
                <a:solidFill>
                  <a:srgbClr val="00B050"/>
                </a:solidFill>
              </a:rPr>
              <a:t>= length(</a:t>
            </a:r>
            <a:r>
              <a:rPr lang="en-CA" dirty="0" err="1" smtClean="0">
                <a:solidFill>
                  <a:srgbClr val="00B050"/>
                </a:solidFill>
              </a:rPr>
              <a:t>Data@Year</a:t>
            </a:r>
            <a:r>
              <a:rPr lang="en-CA" dirty="0" smtClean="0">
                <a:solidFill>
                  <a:srgbClr val="00B050"/>
                </a:solidFill>
              </a:rPr>
              <a:t>)</a:t>
            </a:r>
          </a:p>
          <a:p>
            <a:pPr marL="0" indent="0">
              <a:buNone/>
            </a:pPr>
            <a:r>
              <a:rPr lang="en-CA" dirty="0">
                <a:solidFill>
                  <a:srgbClr val="00B050"/>
                </a:solidFill>
              </a:rPr>
              <a:t> </a:t>
            </a:r>
            <a:r>
              <a:rPr lang="en-CA" dirty="0" smtClean="0">
                <a:solidFill>
                  <a:srgbClr val="00B050"/>
                </a:solidFill>
              </a:rPr>
              <a:t>    Effort=</a:t>
            </a:r>
            <a:r>
              <a:rPr lang="en-CA" dirty="0" err="1" smtClean="0">
                <a:solidFill>
                  <a:srgbClr val="00B050"/>
                </a:solidFill>
              </a:rPr>
              <a:t>Data@ML</a:t>
            </a:r>
            <a:r>
              <a:rPr lang="en-CA" dirty="0" smtClean="0">
                <a:solidFill>
                  <a:srgbClr val="00B050"/>
                </a:solidFill>
              </a:rPr>
              <a:t>[x, </a:t>
            </a:r>
            <a:r>
              <a:rPr lang="en-CA" dirty="0" err="1" smtClean="0">
                <a:solidFill>
                  <a:srgbClr val="00B050"/>
                </a:solidFill>
              </a:rPr>
              <a:t>currentYR</a:t>
            </a:r>
            <a:r>
              <a:rPr lang="en-CA" dirty="0" smtClean="0">
                <a:solidFill>
                  <a:srgbClr val="00B050"/>
                </a:solidFill>
              </a:rPr>
              <a:t>] / </a:t>
            </a:r>
            <a:r>
              <a:rPr lang="en-CA" dirty="0" smtClean="0">
                <a:solidFill>
                  <a:srgbClr val="00B050"/>
                </a:solidFill>
              </a:rPr>
              <a:t>Data@L50[x]</a:t>
            </a:r>
            <a:endParaRPr lang="en-CA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CA" dirty="0" smtClean="0">
                <a:solidFill>
                  <a:srgbClr val="00B050"/>
                </a:solidFill>
              </a:rPr>
              <a:t>     c(1,   Effort,   1, 1,   NA, NA)</a:t>
            </a:r>
          </a:p>
          <a:p>
            <a:pPr marL="0" indent="0">
              <a:buNone/>
            </a:pPr>
            <a:r>
              <a:rPr lang="en-CA" dirty="0" smtClean="0">
                <a:solidFill>
                  <a:srgbClr val="00B050"/>
                </a:solidFill>
              </a:rPr>
              <a:t>}</a:t>
            </a:r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4112667"/>
            <a:ext cx="1584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>
                <a:solidFill>
                  <a:srgbClr val="126D96"/>
                </a:solidFill>
              </a:rPr>
              <a:t>No spatial reallocation </a:t>
            </a:r>
            <a:endParaRPr lang="en-CA" sz="2200" dirty="0">
              <a:solidFill>
                <a:srgbClr val="126D9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51584" y="5013176"/>
            <a:ext cx="41764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>
                <a:solidFill>
                  <a:srgbClr val="126D96"/>
                </a:solidFill>
              </a:rPr>
              <a:t>Effort is current Effort multiplied by the ratio of mean length in the catch (ML) to length at 50% maturity (L50)</a:t>
            </a:r>
            <a:endParaRPr lang="en-CA" sz="2400" dirty="0">
              <a:solidFill>
                <a:srgbClr val="126D9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81376" y="4005064"/>
            <a:ext cx="16561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>
                <a:solidFill>
                  <a:srgbClr val="126D96"/>
                </a:solidFill>
              </a:rPr>
              <a:t>No spatial closure</a:t>
            </a:r>
            <a:endParaRPr lang="en-CA" sz="2200" dirty="0">
              <a:solidFill>
                <a:srgbClr val="126D9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08104" y="3888769"/>
            <a:ext cx="19442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>
                <a:solidFill>
                  <a:srgbClr val="126D96"/>
                </a:solidFill>
              </a:rPr>
              <a:t>Size limit is not specified</a:t>
            </a:r>
            <a:endParaRPr lang="en-CA" sz="2200" dirty="0">
              <a:solidFill>
                <a:srgbClr val="126D96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259632" y="3284984"/>
            <a:ext cx="144016" cy="787898"/>
          </a:xfrm>
          <a:prstGeom prst="straightConnector1">
            <a:avLst/>
          </a:prstGeom>
          <a:ln w="28575">
            <a:solidFill>
              <a:srgbClr val="126D9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2075384" y="3276600"/>
            <a:ext cx="552400" cy="1592560"/>
          </a:xfrm>
          <a:prstGeom prst="straightConnector1">
            <a:avLst/>
          </a:prstGeom>
          <a:ln w="28575">
            <a:solidFill>
              <a:srgbClr val="126D9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4067944" y="3573016"/>
            <a:ext cx="1368154" cy="499867"/>
          </a:xfrm>
          <a:prstGeom prst="straightConnector1">
            <a:avLst/>
          </a:prstGeom>
          <a:ln w="28575">
            <a:solidFill>
              <a:srgbClr val="126D9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/>
          <p:cNvSpPr/>
          <p:nvPr/>
        </p:nvSpPr>
        <p:spPr>
          <a:xfrm rot="4729710">
            <a:off x="2962744" y="3067701"/>
            <a:ext cx="125549" cy="485551"/>
          </a:xfrm>
          <a:prstGeom prst="rightBrace">
            <a:avLst/>
          </a:prstGeom>
          <a:ln w="28575">
            <a:solidFill>
              <a:srgbClr val="126D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ight Brace 20"/>
          <p:cNvSpPr/>
          <p:nvPr/>
        </p:nvSpPr>
        <p:spPr>
          <a:xfrm rot="4729710">
            <a:off x="3909376" y="2910984"/>
            <a:ext cx="125549" cy="928601"/>
          </a:xfrm>
          <a:prstGeom prst="rightBrace">
            <a:avLst/>
          </a:prstGeom>
          <a:ln w="28575">
            <a:solidFill>
              <a:srgbClr val="126D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3081376" y="3526827"/>
            <a:ext cx="194480" cy="546054"/>
          </a:xfrm>
          <a:prstGeom prst="straightConnector1">
            <a:avLst/>
          </a:prstGeom>
          <a:ln w="28575">
            <a:solidFill>
              <a:srgbClr val="126D9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00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38" y="512783"/>
            <a:ext cx="7886700" cy="864096"/>
          </a:xfrm>
        </p:spPr>
        <p:txBody>
          <a:bodyPr>
            <a:normAutofit/>
          </a:bodyPr>
          <a:lstStyle/>
          <a:p>
            <a:r>
              <a:rPr lang="en-CA" dirty="0" smtClean="0"/>
              <a:t>A fixed spatial control MP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283" y="1484784"/>
            <a:ext cx="7675562" cy="2376264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>
                <a:solidFill>
                  <a:srgbClr val="00B050"/>
                </a:solidFill>
              </a:rPr>
              <a:t>Close1 = function(x, Data, …){</a:t>
            </a:r>
          </a:p>
          <a:p>
            <a:pPr marL="0" indent="0">
              <a:buNone/>
            </a:pPr>
            <a:r>
              <a:rPr lang="en-CA" dirty="0">
                <a:solidFill>
                  <a:srgbClr val="00B050"/>
                </a:solidFill>
              </a:rPr>
              <a:t> </a:t>
            </a:r>
            <a:r>
              <a:rPr lang="en-CA" dirty="0" smtClean="0">
                <a:solidFill>
                  <a:srgbClr val="00B050"/>
                </a:solidFill>
              </a:rPr>
              <a:t>     c(1,   1,   0, 1,   NA, NA)</a:t>
            </a:r>
          </a:p>
          <a:p>
            <a:pPr marL="0" indent="0">
              <a:buNone/>
            </a:pPr>
            <a:r>
              <a:rPr lang="en-CA" dirty="0" smtClean="0">
                <a:solidFill>
                  <a:srgbClr val="00B050"/>
                </a:solidFill>
              </a:rPr>
              <a:t>}</a:t>
            </a:r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4083" y="3261371"/>
            <a:ext cx="1584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>
                <a:solidFill>
                  <a:srgbClr val="126D96"/>
                </a:solidFill>
              </a:rPr>
              <a:t>No spatial reallocation </a:t>
            </a:r>
            <a:endParaRPr lang="en-CA" sz="2200" dirty="0">
              <a:solidFill>
                <a:srgbClr val="126D9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74107" y="41618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>
                <a:solidFill>
                  <a:srgbClr val="126D96"/>
                </a:solidFill>
              </a:rPr>
              <a:t>Effort is current effort</a:t>
            </a:r>
            <a:endParaRPr lang="en-CA" sz="2400" dirty="0">
              <a:solidFill>
                <a:srgbClr val="126D9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10347" y="3261371"/>
            <a:ext cx="1877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>
                <a:solidFill>
                  <a:srgbClr val="126D96"/>
                </a:solidFill>
              </a:rPr>
              <a:t>Area 1 is shut</a:t>
            </a:r>
            <a:endParaRPr lang="en-CA" sz="2200" dirty="0">
              <a:solidFill>
                <a:srgbClr val="126D9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30627" y="3037473"/>
            <a:ext cx="19442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>
                <a:solidFill>
                  <a:srgbClr val="126D96"/>
                </a:solidFill>
              </a:rPr>
              <a:t>Size limit is not specified</a:t>
            </a:r>
            <a:endParaRPr lang="en-CA" sz="2200" dirty="0">
              <a:solidFill>
                <a:srgbClr val="126D96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282155" y="2433688"/>
            <a:ext cx="144016" cy="787898"/>
          </a:xfrm>
          <a:prstGeom prst="straightConnector1">
            <a:avLst/>
          </a:prstGeom>
          <a:ln w="28575">
            <a:solidFill>
              <a:srgbClr val="126D9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930227" y="2491847"/>
            <a:ext cx="720080" cy="1526017"/>
          </a:xfrm>
          <a:prstGeom prst="straightConnector1">
            <a:avLst/>
          </a:prstGeom>
          <a:ln w="28575">
            <a:solidFill>
              <a:srgbClr val="126D9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3658419" y="2827637"/>
            <a:ext cx="1800202" cy="393949"/>
          </a:xfrm>
          <a:prstGeom prst="straightConnector1">
            <a:avLst/>
          </a:prstGeom>
          <a:ln w="28575">
            <a:solidFill>
              <a:srgbClr val="126D9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/>
          <p:cNvSpPr/>
          <p:nvPr/>
        </p:nvSpPr>
        <p:spPr>
          <a:xfrm rot="4729710">
            <a:off x="2382233" y="2249072"/>
            <a:ext cx="125549" cy="485551"/>
          </a:xfrm>
          <a:prstGeom prst="rightBrace">
            <a:avLst/>
          </a:prstGeom>
          <a:ln w="28575">
            <a:solidFill>
              <a:srgbClr val="126D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ight Brace 20"/>
          <p:cNvSpPr/>
          <p:nvPr/>
        </p:nvSpPr>
        <p:spPr>
          <a:xfrm rot="4729710">
            <a:off x="3425548" y="2059689"/>
            <a:ext cx="125549" cy="928601"/>
          </a:xfrm>
          <a:prstGeom prst="rightBrace">
            <a:avLst/>
          </a:prstGeom>
          <a:ln w="28575">
            <a:solidFill>
              <a:srgbClr val="126D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2574132" y="2716451"/>
            <a:ext cx="432048" cy="499864"/>
          </a:xfrm>
          <a:prstGeom prst="straightConnector1">
            <a:avLst/>
          </a:prstGeom>
          <a:ln w="28575">
            <a:solidFill>
              <a:srgbClr val="126D9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73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38" y="512783"/>
            <a:ext cx="7886700" cy="864096"/>
          </a:xfrm>
        </p:spPr>
        <p:txBody>
          <a:bodyPr>
            <a:normAutofit/>
          </a:bodyPr>
          <a:lstStyle/>
          <a:p>
            <a:r>
              <a:rPr lang="en-CA" dirty="0" smtClean="0"/>
              <a:t>A fixed size limit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283" y="1484784"/>
            <a:ext cx="7675562" cy="2376264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>
                <a:solidFill>
                  <a:srgbClr val="00B050"/>
                </a:solidFill>
              </a:rPr>
              <a:t>SL95 = function(x, Data, …){</a:t>
            </a:r>
          </a:p>
          <a:p>
            <a:pPr marL="0" indent="0">
              <a:buNone/>
            </a:pPr>
            <a:r>
              <a:rPr lang="en-CA" dirty="0">
                <a:solidFill>
                  <a:srgbClr val="00B050"/>
                </a:solidFill>
              </a:rPr>
              <a:t> </a:t>
            </a:r>
            <a:r>
              <a:rPr lang="en-CA" dirty="0" smtClean="0">
                <a:solidFill>
                  <a:srgbClr val="00B050"/>
                </a:solidFill>
              </a:rPr>
              <a:t>     c(1,   1,   </a:t>
            </a:r>
            <a:r>
              <a:rPr lang="en-CA" dirty="0" smtClean="0">
                <a:solidFill>
                  <a:srgbClr val="00B050"/>
                </a:solidFill>
              </a:rPr>
              <a:t>1, </a:t>
            </a:r>
            <a:r>
              <a:rPr lang="en-CA" dirty="0" smtClean="0">
                <a:solidFill>
                  <a:srgbClr val="00B050"/>
                </a:solidFill>
              </a:rPr>
              <a:t>1,   90, 100)</a:t>
            </a:r>
          </a:p>
          <a:p>
            <a:pPr marL="0" indent="0">
              <a:buNone/>
            </a:pPr>
            <a:r>
              <a:rPr lang="en-CA" dirty="0" smtClean="0">
                <a:solidFill>
                  <a:srgbClr val="00B050"/>
                </a:solidFill>
              </a:rPr>
              <a:t>}</a:t>
            </a:r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4083" y="3261371"/>
            <a:ext cx="1584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>
                <a:solidFill>
                  <a:srgbClr val="126D96"/>
                </a:solidFill>
              </a:rPr>
              <a:t>No spatial reallocation </a:t>
            </a:r>
            <a:endParaRPr lang="en-CA" sz="2200" dirty="0">
              <a:solidFill>
                <a:srgbClr val="126D9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74107" y="4161880"/>
            <a:ext cx="2629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>
                <a:solidFill>
                  <a:srgbClr val="126D96"/>
                </a:solidFill>
              </a:rPr>
              <a:t>Effort is current effort</a:t>
            </a:r>
            <a:endParaRPr lang="en-CA" sz="2400" dirty="0">
              <a:solidFill>
                <a:srgbClr val="126D9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10347" y="3261371"/>
            <a:ext cx="18778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>
                <a:solidFill>
                  <a:srgbClr val="126D96"/>
                </a:solidFill>
              </a:rPr>
              <a:t>No spatial closure</a:t>
            </a:r>
            <a:endParaRPr lang="en-CA" sz="2200" dirty="0">
              <a:solidFill>
                <a:srgbClr val="126D9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30626" y="3037472"/>
            <a:ext cx="292980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>
                <a:solidFill>
                  <a:srgbClr val="126D96"/>
                </a:solidFill>
              </a:rPr>
              <a:t>Size limit is ~95cm, with allowance for +/- 5cm. </a:t>
            </a:r>
          </a:p>
          <a:p>
            <a:r>
              <a:rPr lang="en-CA" sz="2200" dirty="0" smtClean="0">
                <a:solidFill>
                  <a:srgbClr val="126D96"/>
                </a:solidFill>
              </a:rPr>
              <a:t>In this case length at 5% vulnerability is 90cm, length at full vulnerability is 100cm</a:t>
            </a:r>
            <a:endParaRPr lang="en-CA" sz="2200" dirty="0">
              <a:solidFill>
                <a:srgbClr val="126D96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282155" y="2433688"/>
            <a:ext cx="144016" cy="787898"/>
          </a:xfrm>
          <a:prstGeom prst="straightConnector1">
            <a:avLst/>
          </a:prstGeom>
          <a:ln w="28575">
            <a:solidFill>
              <a:srgbClr val="126D9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930227" y="2491847"/>
            <a:ext cx="720080" cy="1526017"/>
          </a:xfrm>
          <a:prstGeom prst="straightConnector1">
            <a:avLst/>
          </a:prstGeom>
          <a:ln w="28575">
            <a:solidFill>
              <a:srgbClr val="126D9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3658419" y="2827637"/>
            <a:ext cx="1800202" cy="393949"/>
          </a:xfrm>
          <a:prstGeom prst="straightConnector1">
            <a:avLst/>
          </a:prstGeom>
          <a:ln w="28575">
            <a:solidFill>
              <a:srgbClr val="126D9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/>
          <p:cNvSpPr/>
          <p:nvPr/>
        </p:nvSpPr>
        <p:spPr>
          <a:xfrm rot="4729710">
            <a:off x="2382233" y="2249072"/>
            <a:ext cx="125549" cy="485551"/>
          </a:xfrm>
          <a:prstGeom prst="rightBrace">
            <a:avLst/>
          </a:prstGeom>
          <a:ln w="28575">
            <a:solidFill>
              <a:srgbClr val="126D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ight Brace 20"/>
          <p:cNvSpPr/>
          <p:nvPr/>
        </p:nvSpPr>
        <p:spPr>
          <a:xfrm rot="4729710">
            <a:off x="3425548" y="2059689"/>
            <a:ext cx="125549" cy="928601"/>
          </a:xfrm>
          <a:prstGeom prst="rightBrace">
            <a:avLst/>
          </a:prstGeom>
          <a:ln w="28575">
            <a:solidFill>
              <a:srgbClr val="126D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2574132" y="2716451"/>
            <a:ext cx="432048" cy="499864"/>
          </a:xfrm>
          <a:prstGeom prst="straightConnector1">
            <a:avLst/>
          </a:prstGeom>
          <a:ln w="28575">
            <a:solidFill>
              <a:srgbClr val="126D9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48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4292</TotalTime>
  <Words>651</Words>
  <Application>Microsoft Office PowerPoint</Application>
  <PresentationFormat>On-screen Show (4:3)</PresentationFormat>
  <Paragraphs>88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Depth</vt:lpstr>
      <vt:lpstr>PowerPoint Presentation</vt:lpstr>
      <vt:lpstr>Agenda</vt:lpstr>
      <vt:lpstr>Design of input control MPs (class ‘Input’)</vt:lpstr>
      <vt:lpstr>Design of input control MPs (class ‘Input’)</vt:lpstr>
      <vt:lpstr>Design of input control MPs (class ‘Input’)</vt:lpstr>
      <vt:lpstr>Design of input control MPs (class ‘Input’)</vt:lpstr>
      <vt:lpstr>An effort control MP using mean length data</vt:lpstr>
      <vt:lpstr>A fixed spatial control MP</vt:lpstr>
      <vt:lpstr>A fixed size limit</vt:lpstr>
      <vt:lpstr>Remember the 3 more things?</vt:lpstr>
      <vt:lpstr>How did they do for an Albacore OM?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Carruthers</dc:creator>
  <cp:lastModifiedBy>Tom Carruthers</cp:lastModifiedBy>
  <cp:revision>101</cp:revision>
  <dcterms:created xsi:type="dcterms:W3CDTF">2017-03-29T20:35:38Z</dcterms:created>
  <dcterms:modified xsi:type="dcterms:W3CDTF">2017-05-09T12:38:18Z</dcterms:modified>
</cp:coreProperties>
</file>