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58" r:id="rId3"/>
    <p:sldId id="325" r:id="rId4"/>
    <p:sldId id="341" r:id="rId5"/>
    <p:sldId id="345" r:id="rId6"/>
    <p:sldId id="342" r:id="rId7"/>
    <p:sldId id="346" r:id="rId8"/>
    <p:sldId id="348" r:id="rId9"/>
    <p:sldId id="343" r:id="rId10"/>
    <p:sldId id="347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8" r:id="rId19"/>
    <p:sldId id="357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6D96"/>
    <a:srgbClr val="F6BB00"/>
    <a:srgbClr val="27AFE5"/>
    <a:srgbClr val="FFFFFF"/>
    <a:srgbClr val="C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31C7C4D-535F-4A97-B1E6-AC2FD2AE348D}" type="datetimeFigureOut">
              <a:rPr lang="en-CA"/>
              <a:pPr>
                <a:defRPr/>
              </a:pPr>
              <a:t>2017-05-05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3FFA21-31B5-4FFD-9746-00D998148437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07550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658679B-41A5-4A58-AE05-FC547D170DB2}" type="datetimeFigureOut">
              <a:rPr lang="en-US"/>
              <a:pPr>
                <a:defRPr/>
              </a:pPr>
              <a:t>5/5/2017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3F66CA3E-EE29-4C13-9754-438887FF12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4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B8C94E2-7552-4524-BC62-D2C01CA00A70}" type="datetimeFigureOut">
              <a:rPr lang="en-US"/>
              <a:pPr>
                <a:defRPr/>
              </a:pPr>
              <a:t>5/5/2017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064CDF9-6935-4C88-B7CC-BFBBCB648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0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E79324-E5E6-4E5F-AF03-27F7486FBE83}" type="datetimeFigureOut">
              <a:rPr lang="en-US"/>
              <a:pPr>
                <a:defRPr/>
              </a:pPr>
              <a:t>5/5/2017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B3F17222-80A2-4274-AD17-EC66384CE8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3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B5CD584-F7EE-4FAD-B40B-6FCD0F553EC9}" type="datetimeFigureOut">
              <a:rPr lang="en-US"/>
              <a:pPr>
                <a:defRPr/>
              </a:pPr>
              <a:t>5/5/2017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89E02DCB-BD1B-45E6-B583-1B5EA2C81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487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01E31ED-9C5C-4774-B533-99CB029C0113}" type="datetimeFigureOut">
              <a:rPr lang="en-US"/>
              <a:pPr>
                <a:defRPr/>
              </a:pPr>
              <a:t>5/5/2017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97ACF1F6-5EFA-4435-8A64-5D85DC05B2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426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173129B-C438-4EB0-BAA7-6A32D1C7F091}" type="datetimeFigureOut">
              <a:rPr lang="en-US"/>
              <a:pPr>
                <a:defRPr/>
              </a:pPr>
              <a:t>5/5/2017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7E747CA9-015E-49B0-B942-CF9D2185EF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5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FE0A53D-8F2D-4FF6-9900-EF01FD57A9C3}" type="datetimeFigureOut">
              <a:rPr lang="en-US"/>
              <a:pPr>
                <a:defRPr/>
              </a:pPr>
              <a:t>5/5/2017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F69FD63A-B654-410A-800A-1B312B5B5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13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5045D1A-EF40-4784-AC02-FCBB02971BD6}" type="datetimeFigureOut">
              <a:rPr lang="en-US"/>
              <a:pPr>
                <a:defRPr/>
              </a:pPr>
              <a:t>5/5/2017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02DC5A44-CC5F-4C00-8604-366E8F9F32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845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3C5501-1687-44B0-B33D-133B8CCCEEBD}" type="datetimeFigureOut">
              <a:rPr lang="en-US"/>
              <a:pPr>
                <a:defRPr/>
              </a:pPr>
              <a:t>5/5/2017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5981DDE-FD08-4195-86D5-70C22F1A6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92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1F5ED90-1DB9-4BCC-85EB-D2F810581357}" type="datetimeFigureOut">
              <a:rPr lang="en-US"/>
              <a:pPr>
                <a:defRPr/>
              </a:pPr>
              <a:t>5/5/2017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70661BF-0DCA-475C-A12F-12B91A4DBF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83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BA1021-A92A-4D9A-92C0-E535A0128675}" type="datetimeFigureOut">
              <a:rPr lang="en-US"/>
              <a:pPr>
                <a:defRPr/>
              </a:pPr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32BC7CB-532B-4D91-8788-26419D56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1E72D9D-4B47-4877-AC88-76B8F45341B1}" type="datetimeFigureOut">
              <a:rPr lang="en-US"/>
              <a:pPr>
                <a:defRPr/>
              </a:pPr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A48F5C9-B04E-4E16-9FAE-32062452C8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00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A4DF525-A059-4475-A507-70F11EE9D9CB}" type="datetimeFigureOut">
              <a:rPr lang="en-US"/>
              <a:pPr>
                <a:defRPr/>
              </a:pPr>
              <a:t>5/5/2017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1A40D8F0-AA8D-4619-8401-414639D756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77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706DACB-442D-4FAD-B40E-570FAE35F9C8}" type="datetimeFigureOut">
              <a:rPr lang="en-US"/>
              <a:pPr>
                <a:defRPr/>
              </a:pPr>
              <a:t>5/5/2017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48681623-BC73-4166-8B39-C3FC2F976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65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82F4DC38-EF08-401D-BF33-D66369810F7D}" type="datetimeFigureOut">
              <a:rPr lang="en-US"/>
              <a:pPr>
                <a:defRPr/>
              </a:pPr>
              <a:t>5/5/2017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D06331A3-F35C-4C98-988D-7FEEFBC54E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57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25619E6-C6E3-4F19-9266-6027E8677BC1}" type="datetimeFigureOut">
              <a:rPr lang="en-US"/>
              <a:pPr>
                <a:defRPr/>
              </a:pPr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CF87887A-D106-4F88-9CA0-542DD4DC98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79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C398DF7-85D8-4363-9D83-F560EC793009}" type="datetimeFigureOut">
              <a:rPr lang="en-US"/>
              <a:pPr>
                <a:defRPr/>
              </a:pPr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3C8BAB5-BFAC-4FC4-9B76-27D3D6AC1F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90029AC8-3CD7-4057-98A0-50B332D40E0B}" type="datetimeFigureOut">
              <a:rPr lang="en-US"/>
              <a:pPr>
                <a:defRPr/>
              </a:pPr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>
              <a:defRPr sz="900">
                <a:latin typeface="Corbel" panose="020B0503020204020204" pitchFamily="34" charset="0"/>
              </a:defRPr>
            </a:lvl1pPr>
          </a:lstStyle>
          <a:p>
            <a:fld id="{1A57BD9B-0ABC-4545-9391-8EC74CDB41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9460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742950" indent="-28575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1143000" indent="-22860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600200" indent="-22860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2057400" indent="-22860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900"/>
              <a:t>Tom Carruthers  &amp;  Adrian Hordyk     </a:t>
            </a:r>
            <a:r>
              <a:rPr lang="en-CA" altLang="en-US" sz="1900">
                <a:solidFill>
                  <a:srgbClr val="FFFFFF"/>
                </a:solidFill>
              </a:rPr>
              <a:t>.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900"/>
              <a:t> 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900"/>
              <a:t>Nicolas Gutierrez</a:t>
            </a:r>
          </a:p>
        </p:txBody>
      </p:sp>
      <p:sp>
        <p:nvSpPr>
          <p:cNvPr id="19463" name="Subtitle 2"/>
          <p:cNvSpPr txBox="1">
            <a:spLocks/>
          </p:cNvSpPr>
          <p:nvPr/>
        </p:nvSpPr>
        <p:spPr bwMode="auto">
          <a:xfrm>
            <a:off x="1935163" y="3232150"/>
            <a:ext cx="594995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5143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8572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2001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5430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2600" dirty="0" smtClean="0">
                <a:solidFill>
                  <a:srgbClr val="F6BB00"/>
                </a:solidFill>
              </a:rPr>
              <a:t>Robustness testing and MP selection</a:t>
            </a:r>
            <a:endParaRPr lang="en-US" altLang="en-US" sz="2600" dirty="0">
              <a:solidFill>
                <a:srgbClr val="F6BB00"/>
              </a:soli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75" y="5780088"/>
            <a:ext cx="5476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5" name="Subtitle 2"/>
          <p:cNvSpPr txBox="1">
            <a:spLocks/>
          </p:cNvSpPr>
          <p:nvPr/>
        </p:nvSpPr>
        <p:spPr bwMode="auto">
          <a:xfrm>
            <a:off x="1935163" y="3657600"/>
            <a:ext cx="26162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5143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8572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2001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5430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6BB00"/>
                </a:solidFill>
              </a:rPr>
              <a:t>Lecture </a:t>
            </a:r>
            <a:r>
              <a:rPr lang="en-US" altLang="en-US" sz="1800" dirty="0" smtClean="0">
                <a:solidFill>
                  <a:srgbClr val="F6BB00"/>
                </a:solidFill>
              </a:rPr>
              <a:t>6a, </a:t>
            </a:r>
            <a:r>
              <a:rPr lang="en-US" altLang="en-US" sz="1800" dirty="0">
                <a:solidFill>
                  <a:srgbClr val="F6BB00"/>
                </a:solidFill>
              </a:rPr>
              <a:t>May 2017</a:t>
            </a:r>
          </a:p>
        </p:txBody>
      </p:sp>
      <p:sp>
        <p:nvSpPr>
          <p:cNvPr id="19466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3429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6858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0287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3716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18288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2860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7432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2004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i="1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20688"/>
            <a:ext cx="7886700" cy="1325563"/>
          </a:xfrm>
        </p:spPr>
        <p:txBody>
          <a:bodyPr/>
          <a:lstStyle/>
          <a:p>
            <a:r>
              <a:rPr lang="en-CA" dirty="0" smtClean="0"/>
              <a:t>Fishing efficiency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988840"/>
            <a:ext cx="7675562" cy="3528392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 smtClean="0"/>
              <a:t>A central difference between input and output controls is the assumption that fishing effort can be predictably related to fishing mortality rate.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CA" dirty="0" smtClean="0"/>
              <a:t>In other words that roughly the same fraction of the stock harvested per unit of effort.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CA" dirty="0" smtClean="0"/>
              <a:t>If this isn’t true then a discrepancy could emerge between input  and output control MPs…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450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119659"/>
          </a:xfrm>
        </p:spPr>
        <p:txBody>
          <a:bodyPr/>
          <a:lstStyle/>
          <a:p>
            <a:r>
              <a:rPr lang="en-CA" dirty="0" smtClean="0"/>
              <a:t>Effect of fishing efficiency increases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5576" y="1268760"/>
            <a:ext cx="7675562" cy="504056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 smtClean="0"/>
              <a:t>Generic Albacore OM:  0.0% pa efficiency gains</a:t>
            </a:r>
            <a:endParaRPr lang="en-CA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00000"/>
            <a:ext cx="6955250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41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119659"/>
          </a:xfrm>
        </p:spPr>
        <p:txBody>
          <a:bodyPr/>
          <a:lstStyle/>
          <a:p>
            <a:r>
              <a:rPr lang="en-CA" dirty="0" smtClean="0"/>
              <a:t>Effect of fishing efficiency increases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5576" y="1268760"/>
            <a:ext cx="7675562" cy="504056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 smtClean="0"/>
              <a:t>Generic Albacore OM:  0.5% pa efficiency gains</a:t>
            </a:r>
            <a:endParaRPr lang="en-CA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99" y="1799999"/>
            <a:ext cx="6955250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442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119659"/>
          </a:xfrm>
        </p:spPr>
        <p:txBody>
          <a:bodyPr/>
          <a:lstStyle/>
          <a:p>
            <a:r>
              <a:rPr lang="en-CA" dirty="0" smtClean="0"/>
              <a:t>Effect of fishing efficiency increases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5576" y="1268760"/>
            <a:ext cx="7675562" cy="504056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 smtClean="0"/>
              <a:t>Generic Albacore OM:  1.0% pa efficiency gains</a:t>
            </a:r>
            <a:endParaRPr lang="en-CA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" y="1800000"/>
            <a:ext cx="6955250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578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119659"/>
          </a:xfrm>
        </p:spPr>
        <p:txBody>
          <a:bodyPr/>
          <a:lstStyle/>
          <a:p>
            <a:r>
              <a:rPr lang="en-CA" dirty="0" smtClean="0"/>
              <a:t>Effect of fishing efficiency increases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5576" y="1268760"/>
            <a:ext cx="7675562" cy="504056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 smtClean="0"/>
              <a:t>Generic Albacore OM:  1.5% pa efficiency gains</a:t>
            </a:r>
            <a:endParaRPr lang="en-CA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" y="1800000"/>
            <a:ext cx="6955250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639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119659"/>
          </a:xfrm>
        </p:spPr>
        <p:txBody>
          <a:bodyPr/>
          <a:lstStyle/>
          <a:p>
            <a:r>
              <a:rPr lang="en-CA" dirty="0" smtClean="0"/>
              <a:t>Effect of fishing efficiency increases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5576" y="1268760"/>
            <a:ext cx="7675562" cy="504056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 smtClean="0"/>
              <a:t>Generic Albacore OM:  2.0% pa efficiency gains</a:t>
            </a:r>
            <a:endParaRPr lang="en-CA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" y="1800000"/>
            <a:ext cx="6955250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41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119659"/>
          </a:xfrm>
        </p:spPr>
        <p:txBody>
          <a:bodyPr/>
          <a:lstStyle/>
          <a:p>
            <a:r>
              <a:rPr lang="en-CA" dirty="0" smtClean="0"/>
              <a:t>Effect of fishing efficiency increases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5576" y="1268760"/>
            <a:ext cx="7675562" cy="504056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 smtClean="0"/>
              <a:t>Generic Albacore OM:  2.5% pa efficiency gains</a:t>
            </a:r>
            <a:endParaRPr lang="en-CA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" y="1800000"/>
            <a:ext cx="6955250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274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119659"/>
          </a:xfrm>
        </p:spPr>
        <p:txBody>
          <a:bodyPr/>
          <a:lstStyle/>
          <a:p>
            <a:r>
              <a:rPr lang="en-CA" dirty="0" smtClean="0"/>
              <a:t>Effect of fishing efficiency increases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5576" y="1268760"/>
            <a:ext cx="7675562" cy="504056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 smtClean="0"/>
              <a:t>Generic Albacore OM:  3.0% pa efficiency gains</a:t>
            </a:r>
            <a:endParaRPr lang="en-CA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" y="1800000"/>
            <a:ext cx="6955250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31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31627"/>
          </a:xfrm>
        </p:spPr>
        <p:txBody>
          <a:bodyPr/>
          <a:lstStyle/>
          <a:p>
            <a:r>
              <a:rPr lang="en-CA" dirty="0" smtClean="0"/>
              <a:t>20</a:t>
            </a:r>
            <a:r>
              <a:rPr lang="en-CA" dirty="0" smtClean="0"/>
              <a:t>% overages in </a:t>
            </a:r>
            <a:r>
              <a:rPr lang="en-CA" dirty="0" smtClean="0"/>
              <a:t>TACs and TAEs</a:t>
            </a:r>
            <a:endParaRPr lang="en-CA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844824"/>
            <a:ext cx="4396194" cy="479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71600" y="1196752"/>
            <a:ext cx="7675562" cy="504056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 smtClean="0"/>
              <a:t>20% overage in TAE                                20% overage in TAC</a:t>
            </a:r>
            <a:endParaRPr lang="en-CA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4307796" cy="4696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2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886700" cy="1325563"/>
          </a:xfrm>
        </p:spPr>
        <p:txBody>
          <a:bodyPr/>
          <a:lstStyle/>
          <a:p>
            <a:r>
              <a:rPr lang="en-CA" dirty="0" smtClean="0"/>
              <a:t>Handy commands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2348880"/>
            <a:ext cx="6192688" cy="936104"/>
          </a:xfrm>
        </p:spPr>
        <p:txBody>
          <a:bodyPr/>
          <a:lstStyle/>
          <a:p>
            <a:pPr marL="0" indent="0">
              <a:buNone/>
            </a:pPr>
            <a:r>
              <a:rPr lang="en-CA" sz="2600" dirty="0" smtClean="0"/>
              <a:t>Subset an MSE </a:t>
            </a:r>
            <a:r>
              <a:rPr lang="en-CA" sz="2600" b="1" dirty="0" smtClean="0">
                <a:solidFill>
                  <a:srgbClr val="00B050"/>
                </a:solidFill>
              </a:rPr>
              <a:t>	Sub(</a:t>
            </a:r>
            <a:r>
              <a:rPr lang="en-CA" sz="2600" b="1" dirty="0" err="1" smtClean="0">
                <a:solidFill>
                  <a:srgbClr val="00B050"/>
                </a:solidFill>
              </a:rPr>
              <a:t>myMSE</a:t>
            </a:r>
            <a:r>
              <a:rPr lang="en-CA" sz="2600" b="1" dirty="0" smtClean="0">
                <a:solidFill>
                  <a:srgbClr val="00B050"/>
                </a:solidFill>
              </a:rPr>
              <a:t>, MPs)</a:t>
            </a:r>
          </a:p>
        </p:txBody>
      </p:sp>
    </p:spTree>
    <p:extLst>
      <p:ext uri="{BB962C8B-B14F-4D97-AF65-F5344CB8AC3E}">
        <p14:creationId xmlns:p14="http://schemas.microsoft.com/office/powerpoint/2010/main" val="137707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899592" y="1268760"/>
            <a:ext cx="7886700" cy="576263"/>
          </a:xfrm>
        </p:spPr>
        <p:txBody>
          <a:bodyPr/>
          <a:lstStyle/>
          <a:p>
            <a:pPr eaLnBrk="1" hangingPunct="1"/>
            <a:r>
              <a:rPr lang="en-CA" altLang="en-US" dirty="0" smtClean="0">
                <a:solidFill>
                  <a:srgbClr val="F6BB00"/>
                </a:solidFill>
              </a:rPr>
              <a:t>Agenda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043608" y="2204864"/>
            <a:ext cx="7344816" cy="2922216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buFont typeface="+mj-lt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MP selection by satisficing</a:t>
            </a:r>
          </a:p>
          <a:p>
            <a:pPr marL="514350" indent="-514350" eaLnBrk="1" hangingPunct="1">
              <a:spcBef>
                <a:spcPts val="1800"/>
              </a:spcBef>
              <a:buFont typeface="+mj-lt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Quality of data</a:t>
            </a:r>
          </a:p>
          <a:p>
            <a:pPr marL="514350" indent="-514350" eaLnBrk="1" hangingPunct="1">
              <a:spcBef>
                <a:spcPts val="1800"/>
              </a:spcBef>
              <a:buFont typeface="+mj-lt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Fishing </a:t>
            </a:r>
            <a:r>
              <a:rPr lang="en-CA" altLang="en-US" sz="2800" dirty="0" smtClean="0">
                <a:solidFill>
                  <a:srgbClr val="27AFE5"/>
                </a:solidFill>
              </a:rPr>
              <a:t>efficiency</a:t>
            </a:r>
          </a:p>
          <a:p>
            <a:pPr marL="514350" indent="-514350" eaLnBrk="1" hangingPunct="1">
              <a:spcBef>
                <a:spcPts val="1800"/>
              </a:spcBef>
              <a:buFont typeface="+mj-lt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Implementation error</a:t>
            </a:r>
            <a:endParaRPr lang="en-CA" altLang="en-US" sz="2800" dirty="0" smtClean="0">
              <a:solidFill>
                <a:srgbClr val="27AFE5"/>
              </a:solidFill>
            </a:endParaRP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Gaining confidence in a management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642" y="548680"/>
            <a:ext cx="7886700" cy="1325563"/>
          </a:xfrm>
        </p:spPr>
        <p:txBody>
          <a:bodyPr>
            <a:normAutofit/>
          </a:bodyPr>
          <a:lstStyle/>
          <a:p>
            <a:r>
              <a:rPr lang="en-CA" sz="2800" dirty="0"/>
              <a:t>Operating models, the reference set vs the robustness set.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916832"/>
            <a:ext cx="7675562" cy="4476155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Reference set</a:t>
            </a:r>
          </a:p>
          <a:p>
            <a:pPr>
              <a:buFontTx/>
              <a:buChar char="-"/>
            </a:pPr>
            <a:r>
              <a:rPr lang="en-CA" dirty="0" smtClean="0"/>
              <a:t> Plausible</a:t>
            </a:r>
          </a:p>
          <a:p>
            <a:pPr>
              <a:buFontTx/>
              <a:buChar char="-"/>
            </a:pPr>
            <a:r>
              <a:rPr lang="en-CA" dirty="0" smtClean="0"/>
              <a:t> Estimated by assessment</a:t>
            </a:r>
          </a:p>
          <a:p>
            <a:pPr>
              <a:spcAft>
                <a:spcPts val="1800"/>
              </a:spcAft>
              <a:buFontTx/>
              <a:buChar char="-"/>
            </a:pPr>
            <a:r>
              <a:rPr lang="en-CA" dirty="0" smtClean="0"/>
              <a:t> Seen as the ‘first cut’ in MP selection</a:t>
            </a:r>
          </a:p>
          <a:p>
            <a:pPr marL="0" indent="0">
              <a:buNone/>
            </a:pPr>
            <a:r>
              <a:rPr lang="en-CA" dirty="0" smtClean="0"/>
              <a:t>Robustness set</a:t>
            </a:r>
          </a:p>
          <a:p>
            <a:pPr>
              <a:buFontTx/>
              <a:buChar char="-"/>
            </a:pPr>
            <a:r>
              <a:rPr lang="en-CA" dirty="0" smtClean="0"/>
              <a:t> Less certain</a:t>
            </a:r>
          </a:p>
          <a:p>
            <a:pPr>
              <a:buFontTx/>
              <a:buChar char="-"/>
            </a:pPr>
            <a:r>
              <a:rPr lang="en-CA" dirty="0" smtClean="0"/>
              <a:t> Speculative</a:t>
            </a:r>
          </a:p>
          <a:p>
            <a:pPr>
              <a:buFontTx/>
              <a:buChar char="-"/>
            </a:pPr>
            <a:r>
              <a:rPr lang="en-CA" dirty="0" smtClean="0"/>
              <a:t> For ‘thinning the herd’ in MP selection</a:t>
            </a: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5980638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chemeClr val="bg1"/>
                </a:solidFill>
              </a:rPr>
              <a:t>Punt et al. 2014. MSE Best  practices. 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86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700808"/>
            <a:ext cx="834390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 example using the red snapper OM</a:t>
            </a:r>
            <a:endParaRPr lang="en-CA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43608" y="3068960"/>
            <a:ext cx="3456384" cy="0"/>
          </a:xfrm>
          <a:prstGeom prst="line">
            <a:avLst/>
          </a:prstGeom>
          <a:ln w="50800">
            <a:solidFill>
              <a:srgbClr val="F6BB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499992" y="2132856"/>
            <a:ext cx="0" cy="720080"/>
          </a:xfrm>
          <a:prstGeom prst="straightConnector1">
            <a:avLst/>
          </a:prstGeom>
          <a:ln w="38100">
            <a:solidFill>
              <a:srgbClr val="F6BB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96336" y="1556792"/>
            <a:ext cx="0" cy="3600400"/>
          </a:xfrm>
          <a:prstGeom prst="line">
            <a:avLst/>
          </a:prstGeom>
          <a:ln w="50800">
            <a:solidFill>
              <a:srgbClr val="F6BB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812360" y="1556792"/>
            <a:ext cx="864096" cy="0"/>
          </a:xfrm>
          <a:prstGeom prst="straightConnector1">
            <a:avLst/>
          </a:prstGeom>
          <a:ln w="38100">
            <a:solidFill>
              <a:srgbClr val="F6BB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03848" y="6119662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rgbClr val="F6BB00"/>
                </a:solidFill>
              </a:rPr>
              <a:t>LTY &gt; 70    AND  P50  &gt; 80</a:t>
            </a:r>
            <a:endParaRPr lang="en-CA" sz="2400" b="1" dirty="0">
              <a:solidFill>
                <a:srgbClr val="F6B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Joint satisficing using Sub() function </a:t>
            </a:r>
            <a:endParaRPr lang="en-CA" dirty="0"/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7834470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77678" y="2060848"/>
            <a:ext cx="354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6BB00"/>
                </a:solidFill>
              </a:rPr>
              <a:t>Record NOAA performance table</a:t>
            </a:r>
            <a:endParaRPr lang="en-CA" b="1" dirty="0">
              <a:solidFill>
                <a:srgbClr val="F6BB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563888" y="2060848"/>
            <a:ext cx="1713790" cy="184666"/>
          </a:xfrm>
          <a:prstGeom prst="straightConnector1">
            <a:avLst/>
          </a:prstGeom>
          <a:ln w="25400">
            <a:solidFill>
              <a:srgbClr val="F6B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/>
          <p:cNvSpPr/>
          <p:nvPr/>
        </p:nvSpPr>
        <p:spPr>
          <a:xfrm>
            <a:off x="4139952" y="2430180"/>
            <a:ext cx="280831" cy="1142836"/>
          </a:xfrm>
          <a:prstGeom prst="rightBrace">
            <a:avLst/>
          </a:prstGeom>
          <a:ln w="25400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4716016" y="2816932"/>
            <a:ext cx="354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6BB00"/>
                </a:solidFill>
              </a:rPr>
              <a:t>Take a look at the top of the table</a:t>
            </a:r>
            <a:endParaRPr lang="en-CA" b="1" dirty="0">
              <a:solidFill>
                <a:srgbClr val="F6BB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30078" y="3388350"/>
            <a:ext cx="354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6BB00"/>
                </a:solidFill>
              </a:rPr>
              <a:t>Create satisficing condition</a:t>
            </a:r>
            <a:endParaRPr lang="en-CA" b="1" dirty="0">
              <a:solidFill>
                <a:srgbClr val="F6BB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773623" y="3573016"/>
            <a:ext cx="656455" cy="184666"/>
          </a:xfrm>
          <a:prstGeom prst="straightConnector1">
            <a:avLst/>
          </a:prstGeom>
          <a:ln w="25400">
            <a:solidFill>
              <a:srgbClr val="F6B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24089" y="4313634"/>
            <a:ext cx="1553589" cy="369332"/>
          </a:xfrm>
          <a:prstGeom prst="rect">
            <a:avLst/>
          </a:prstGeom>
          <a:solidFill>
            <a:schemeClr val="tx1">
              <a:alpha val="94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6BB00"/>
                </a:solidFill>
              </a:rPr>
              <a:t>&lt; Keep MP? &gt; </a:t>
            </a:r>
            <a:endParaRPr lang="en-CA" b="1" dirty="0">
              <a:solidFill>
                <a:srgbClr val="F6BB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49386" y="4869160"/>
            <a:ext cx="354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6BB00"/>
                </a:solidFill>
              </a:rPr>
              <a:t>Number of MPs that made the cut</a:t>
            </a:r>
            <a:endParaRPr lang="en-CA" b="1" dirty="0">
              <a:solidFill>
                <a:srgbClr val="F6BB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835697" y="5053826"/>
            <a:ext cx="813689" cy="92333"/>
          </a:xfrm>
          <a:prstGeom prst="straightConnector1">
            <a:avLst/>
          </a:prstGeom>
          <a:ln w="25400">
            <a:solidFill>
              <a:srgbClr val="F6B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76256" y="5099992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6BB00"/>
                </a:solidFill>
              </a:rPr>
              <a:t>Use Sub() function to subset MSE</a:t>
            </a:r>
            <a:endParaRPr lang="en-CA" b="1" dirty="0">
              <a:solidFill>
                <a:srgbClr val="F6BB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5608312" y="5335277"/>
            <a:ext cx="1195936" cy="181955"/>
          </a:xfrm>
          <a:prstGeom prst="straightConnector1">
            <a:avLst/>
          </a:prstGeom>
          <a:ln w="25400">
            <a:solidFill>
              <a:srgbClr val="F6B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02226" y="5733256"/>
            <a:ext cx="354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6BB00"/>
                </a:solidFill>
              </a:rPr>
              <a:t>Re-plot the satisficed MPs</a:t>
            </a:r>
            <a:endParaRPr lang="en-CA" b="1" dirty="0">
              <a:solidFill>
                <a:srgbClr val="F6BB00"/>
              </a:solidFill>
            </a:endParaRPr>
          </a:p>
        </p:txBody>
      </p:sp>
      <p:cxnSp>
        <p:nvCxnSpPr>
          <p:cNvPr id="26" name="Straight Arrow Connector 25"/>
          <p:cNvCxnSpPr>
            <a:stCxn id="25" idx="1"/>
          </p:cNvCxnSpPr>
          <p:nvPr/>
        </p:nvCxnSpPr>
        <p:spPr>
          <a:xfrm flipH="1" flipV="1">
            <a:off x="1979712" y="5713922"/>
            <a:ext cx="1022514" cy="204000"/>
          </a:xfrm>
          <a:prstGeom prst="straightConnector1">
            <a:avLst/>
          </a:prstGeom>
          <a:ln w="25400">
            <a:solidFill>
              <a:srgbClr val="F6B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5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2" grpId="0"/>
      <p:bldP spid="13" grpId="0"/>
      <p:bldP spid="16" grpId="0" animBg="1"/>
      <p:bldP spid="17" grpId="0"/>
      <p:bldP spid="20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Satisficed MPs</a:t>
            </a:r>
            <a:endParaRPr lang="en-CA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780909" cy="4704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962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59619"/>
          </a:xfrm>
        </p:spPr>
        <p:txBody>
          <a:bodyPr/>
          <a:lstStyle/>
          <a:p>
            <a:r>
              <a:rPr lang="en-CA" dirty="0" smtClean="0"/>
              <a:t>Robustness conditions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124744"/>
            <a:ext cx="7675562" cy="2016224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CA" dirty="0" smtClean="0"/>
              <a:t>Consultation with ‘the group’ reveals that the foremost concern relates to the use of CPUE indices that may be </a:t>
            </a:r>
            <a:r>
              <a:rPr lang="en-CA" dirty="0" err="1" smtClean="0"/>
              <a:t>hyperstable</a:t>
            </a:r>
            <a:r>
              <a:rPr lang="en-CA" dirty="0" smtClean="0"/>
              <a:t> (i.e. that stay stable as the population declines). </a:t>
            </a:r>
          </a:p>
          <a:p>
            <a:pPr marL="0" indent="0">
              <a:buNone/>
            </a:pPr>
            <a:r>
              <a:rPr lang="en-CA" dirty="0" smtClean="0"/>
              <a:t>To address this a robustness set of simulations is specified: </a:t>
            </a:r>
            <a:endParaRPr lang="en-CA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9" b="3339"/>
          <a:stretch/>
        </p:blipFill>
        <p:spPr bwMode="auto">
          <a:xfrm>
            <a:off x="767805" y="3488609"/>
            <a:ext cx="5611096" cy="1959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397" y="3376989"/>
            <a:ext cx="2880320" cy="2173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2000"/>
              </a:lnSpc>
            </a:pPr>
            <a:r>
              <a:rPr lang="en-CA" sz="2100" b="1" dirty="0" smtClean="0">
                <a:solidFill>
                  <a:srgbClr val="F6BB00"/>
                </a:solidFill>
              </a:rPr>
              <a:t>Copy operating model</a:t>
            </a:r>
          </a:p>
          <a:p>
            <a:pPr>
              <a:lnSpc>
                <a:spcPct val="92000"/>
              </a:lnSpc>
            </a:pPr>
            <a:r>
              <a:rPr lang="en-CA" sz="2100" b="1" dirty="0" smtClean="0">
                <a:solidFill>
                  <a:srgbClr val="F6BB00"/>
                </a:solidFill>
              </a:rPr>
              <a:t>Stock status around half</a:t>
            </a:r>
          </a:p>
          <a:p>
            <a:pPr>
              <a:lnSpc>
                <a:spcPct val="92000"/>
              </a:lnSpc>
            </a:pPr>
            <a:r>
              <a:rPr lang="en-CA" sz="2100" b="1" dirty="0" err="1" smtClean="0">
                <a:solidFill>
                  <a:srgbClr val="F6BB00"/>
                </a:solidFill>
              </a:rPr>
              <a:t>Hyperstable</a:t>
            </a:r>
            <a:r>
              <a:rPr lang="en-CA" sz="2100" b="1" dirty="0" smtClean="0">
                <a:solidFill>
                  <a:srgbClr val="F6BB00"/>
                </a:solidFill>
              </a:rPr>
              <a:t> index</a:t>
            </a:r>
          </a:p>
          <a:p>
            <a:pPr>
              <a:lnSpc>
                <a:spcPct val="92000"/>
              </a:lnSpc>
            </a:pPr>
            <a:r>
              <a:rPr lang="en-CA" sz="2100" b="1" dirty="0" smtClean="0">
                <a:solidFill>
                  <a:srgbClr val="F6BB00"/>
                </a:solidFill>
              </a:rPr>
              <a:t>Uncertain catchability</a:t>
            </a:r>
          </a:p>
          <a:p>
            <a:pPr>
              <a:lnSpc>
                <a:spcPct val="92000"/>
              </a:lnSpc>
            </a:pPr>
            <a:r>
              <a:rPr lang="en-CA" sz="2100" b="1" dirty="0" smtClean="0">
                <a:solidFill>
                  <a:srgbClr val="F6BB00"/>
                </a:solidFill>
              </a:rPr>
              <a:t>Uncertain index target</a:t>
            </a:r>
          </a:p>
          <a:p>
            <a:pPr>
              <a:lnSpc>
                <a:spcPct val="92000"/>
              </a:lnSpc>
            </a:pPr>
            <a:r>
              <a:rPr lang="en-CA" sz="2100" b="1" dirty="0" smtClean="0">
                <a:solidFill>
                  <a:srgbClr val="F6BB00"/>
                </a:solidFill>
              </a:rPr>
              <a:t>Run Robustness MSE</a:t>
            </a:r>
          </a:p>
          <a:p>
            <a:pPr>
              <a:lnSpc>
                <a:spcPct val="92000"/>
              </a:lnSpc>
            </a:pPr>
            <a:r>
              <a:rPr lang="en-CA" sz="2100" b="1" dirty="0" smtClean="0">
                <a:solidFill>
                  <a:srgbClr val="F6BB00"/>
                </a:solidFill>
              </a:rPr>
              <a:t>Plot results</a:t>
            </a:r>
            <a:endParaRPr lang="en-CA" sz="2100" b="1" dirty="0">
              <a:solidFill>
                <a:srgbClr val="F6B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97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886700" cy="1325563"/>
          </a:xfrm>
        </p:spPr>
        <p:txBody>
          <a:bodyPr/>
          <a:lstStyle/>
          <a:p>
            <a:r>
              <a:rPr lang="en-CA" dirty="0" smtClean="0"/>
              <a:t>Hyper stability </a:t>
            </a:r>
            <a:endParaRPr lang="en-CA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4824536" cy="392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" t="3987" r="2172" b="-3987"/>
          <a:stretch/>
        </p:blipFill>
        <p:spPr bwMode="auto">
          <a:xfrm>
            <a:off x="3222129" y="4005064"/>
            <a:ext cx="5418000" cy="2708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24944"/>
            <a:ext cx="3528392" cy="6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90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642" y="260649"/>
            <a:ext cx="7886700" cy="792087"/>
          </a:xfrm>
        </p:spPr>
        <p:txBody>
          <a:bodyPr/>
          <a:lstStyle/>
          <a:p>
            <a:r>
              <a:rPr lang="en-CA" dirty="0" smtClean="0"/>
              <a:t>Robustness results</a:t>
            </a:r>
            <a:endParaRPr lang="en-CA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" r="1373"/>
          <a:stretch/>
        </p:blipFill>
        <p:spPr bwMode="auto">
          <a:xfrm>
            <a:off x="1563" y="948481"/>
            <a:ext cx="8460000" cy="4626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718617" y="2555899"/>
            <a:ext cx="3456384" cy="0"/>
          </a:xfrm>
          <a:prstGeom prst="line">
            <a:avLst/>
          </a:prstGeom>
          <a:ln w="50800">
            <a:solidFill>
              <a:srgbClr val="F6BB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175001" y="1835819"/>
            <a:ext cx="0" cy="720080"/>
          </a:xfrm>
          <a:prstGeom prst="straightConnector1">
            <a:avLst/>
          </a:prstGeom>
          <a:ln w="38100">
            <a:solidFill>
              <a:srgbClr val="F6BB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343353" y="1187747"/>
            <a:ext cx="0" cy="3600400"/>
          </a:xfrm>
          <a:prstGeom prst="line">
            <a:avLst/>
          </a:prstGeom>
          <a:ln w="50800">
            <a:solidFill>
              <a:srgbClr val="F6BB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343353" y="1187747"/>
            <a:ext cx="864096" cy="0"/>
          </a:xfrm>
          <a:prstGeom prst="straightConnector1">
            <a:avLst/>
          </a:prstGeom>
          <a:ln w="38100">
            <a:solidFill>
              <a:srgbClr val="F6BB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39552" y="5733256"/>
            <a:ext cx="8099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>
                <a:solidFill>
                  <a:srgbClr val="126D96"/>
                </a:solidFill>
              </a:rPr>
              <a:t>Only 3 MPs survived robustness testing according to original satisficing requirements: </a:t>
            </a:r>
            <a:r>
              <a:rPr lang="en-CA" sz="2200" dirty="0" smtClean="0">
                <a:solidFill>
                  <a:srgbClr val="FF0000"/>
                </a:solidFill>
              </a:rPr>
              <a:t>Itarget1</a:t>
            </a:r>
            <a:r>
              <a:rPr lang="en-CA" sz="2200" dirty="0" smtClean="0">
                <a:solidFill>
                  <a:srgbClr val="126D96"/>
                </a:solidFill>
              </a:rPr>
              <a:t>, </a:t>
            </a:r>
            <a:r>
              <a:rPr lang="en-CA" sz="2200" dirty="0" smtClean="0">
                <a:solidFill>
                  <a:srgbClr val="00B050"/>
                </a:solidFill>
              </a:rPr>
              <a:t>Ltarget1</a:t>
            </a:r>
            <a:r>
              <a:rPr lang="en-CA" sz="2200" dirty="0" smtClean="0">
                <a:solidFill>
                  <a:srgbClr val="126D96"/>
                </a:solidFill>
              </a:rPr>
              <a:t> and </a:t>
            </a:r>
            <a:r>
              <a:rPr lang="en-CA" sz="2200" dirty="0" err="1" smtClean="0">
                <a:solidFill>
                  <a:srgbClr val="FF0000"/>
                </a:solidFill>
              </a:rPr>
              <a:t>DepF</a:t>
            </a:r>
            <a:r>
              <a:rPr lang="en-CA" sz="2200" dirty="0" smtClean="0">
                <a:solidFill>
                  <a:srgbClr val="126D96"/>
                </a:solidFill>
              </a:rPr>
              <a:t>. </a:t>
            </a:r>
            <a:endParaRPr lang="en-CA" sz="2200" dirty="0">
              <a:solidFill>
                <a:srgbClr val="126D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83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4857</TotalTime>
  <Words>430</Words>
  <Application>Microsoft Office PowerPoint</Application>
  <PresentationFormat>On-screen Show (4:3)</PresentationFormat>
  <Paragraphs>69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Depth</vt:lpstr>
      <vt:lpstr>PowerPoint Presentation</vt:lpstr>
      <vt:lpstr>Agenda</vt:lpstr>
      <vt:lpstr>Operating models, the reference set vs the robustness set.</vt:lpstr>
      <vt:lpstr>An example using the red snapper OM</vt:lpstr>
      <vt:lpstr>Joint satisficing using Sub() function </vt:lpstr>
      <vt:lpstr>Satisficed MPs</vt:lpstr>
      <vt:lpstr>Robustness conditions</vt:lpstr>
      <vt:lpstr>Hyper stability </vt:lpstr>
      <vt:lpstr>Robustness results</vt:lpstr>
      <vt:lpstr>Fishing efficiency</vt:lpstr>
      <vt:lpstr>Effect of fishing efficiency increases</vt:lpstr>
      <vt:lpstr>Effect of fishing efficiency increases</vt:lpstr>
      <vt:lpstr>Effect of fishing efficiency increases</vt:lpstr>
      <vt:lpstr>Effect of fishing efficiency increases</vt:lpstr>
      <vt:lpstr>Effect of fishing efficiency increases</vt:lpstr>
      <vt:lpstr>Effect of fishing efficiency increases</vt:lpstr>
      <vt:lpstr>Effect of fishing efficiency increases</vt:lpstr>
      <vt:lpstr>20% overages in TACs and TAEs</vt:lpstr>
      <vt:lpstr>Handy commands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Tom Carruthers</cp:lastModifiedBy>
  <cp:revision>120</cp:revision>
  <dcterms:created xsi:type="dcterms:W3CDTF">2017-03-29T20:35:38Z</dcterms:created>
  <dcterms:modified xsi:type="dcterms:W3CDTF">2017-05-06T08:48:20Z</dcterms:modified>
</cp:coreProperties>
</file>