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58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7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8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2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4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7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1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5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2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3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161-D9BC-4D01-89CF-4ED7D4DCDE8F}" type="datetimeFigureOut">
              <a:rPr lang="en-CA" smtClean="0"/>
              <a:t>2017-05-09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2498-249B-45CD-8868-E781C2CCF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78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120" y="1508522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5" y="1508522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sp>
        <p:nvSpPr>
          <p:cNvPr id="19463" name="Subtitle 2"/>
          <p:cNvSpPr txBox="1">
            <a:spLocks/>
          </p:cNvSpPr>
          <p:nvPr/>
        </p:nvSpPr>
        <p:spPr bwMode="auto">
          <a:xfrm>
            <a:off x="1947763" y="3716335"/>
            <a:ext cx="616522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cs typeface="Arial" panose="020B0604020202020204" pitchFamily="34" charset="0"/>
              </a:rPr>
              <a:t>IOTC Case study 1, </a:t>
            </a:r>
            <a:r>
              <a:rPr lang="en-US" altLang="en-US" sz="2800" b="1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longtail</a:t>
            </a:r>
            <a:r>
              <a:rPr lang="en-US" altLang="en-US" sz="2800" b="1" dirty="0" smtClean="0">
                <a:solidFill>
                  <a:srgbClr val="00B050"/>
                </a:solidFill>
                <a:cs typeface="Arial" panose="020B0604020202020204" pitchFamily="34" charset="0"/>
              </a:rPr>
              <a:t> tuna</a:t>
            </a:r>
            <a:endParaRPr lang="en-US" altLang="en-US" sz="2800" b="1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19465" name="Subtitle 2"/>
          <p:cNvSpPr txBox="1">
            <a:spLocks/>
          </p:cNvSpPr>
          <p:nvPr/>
        </p:nvSpPr>
        <p:spPr bwMode="auto">
          <a:xfrm>
            <a:off x="1980580" y="4232966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 smtClean="0">
                <a:solidFill>
                  <a:srgbClr val="00B050"/>
                </a:solidFill>
                <a:cs typeface="Arial" panose="020B0604020202020204" pitchFamily="34" charset="0"/>
              </a:rPr>
              <a:t>May </a:t>
            </a:r>
            <a:r>
              <a:rPr lang="en-US" altLang="en-US" sz="1800" dirty="0">
                <a:solidFill>
                  <a:srgbClr val="00B050"/>
                </a:solidFill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69120" y="2276872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i="1" dirty="0">
                <a:solidFill>
                  <a:srgbClr val="27AFE5"/>
                </a:solidFill>
                <a:cs typeface="Arial" panose="020B0604020202020204" pitchFamily="34" charset="0"/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08386" y="4671117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6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98729"/>
            <a:ext cx="5184576" cy="44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67" y="2582905"/>
            <a:ext cx="5652000" cy="307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3995936" y="674694"/>
            <a:ext cx="0" cy="4786894"/>
          </a:xfrm>
          <a:prstGeom prst="line">
            <a:avLst/>
          </a:prstGeom>
          <a:ln w="34925">
            <a:solidFill>
              <a:srgbClr val="FF0000">
                <a:alpha val="4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68019" y="674694"/>
            <a:ext cx="0" cy="4786895"/>
          </a:xfrm>
          <a:prstGeom prst="line">
            <a:avLst/>
          </a:prstGeom>
          <a:ln w="34925">
            <a:solidFill>
              <a:srgbClr val="FF0000">
                <a:alpha val="4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04248" y="1538790"/>
            <a:ext cx="0" cy="4392488"/>
          </a:xfrm>
          <a:prstGeom prst="line">
            <a:avLst/>
          </a:prstGeom>
          <a:ln w="34925">
            <a:solidFill>
              <a:srgbClr val="00B050">
                <a:alpha val="4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61448" y="1538790"/>
            <a:ext cx="0" cy="4392489"/>
          </a:xfrm>
          <a:prstGeom prst="line">
            <a:avLst/>
          </a:prstGeom>
          <a:ln w="254000">
            <a:solidFill>
              <a:srgbClr val="00B050">
                <a:alpha val="2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22064" y="369315"/>
            <a:ext cx="167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LFC (5% </a:t>
            </a:r>
            <a:r>
              <a:rPr lang="en-CA" sz="2000" b="1" dirty="0" err="1" smtClean="0">
                <a:solidFill>
                  <a:srgbClr val="FF0000"/>
                </a:solidFill>
              </a:rPr>
              <a:t>sel</a:t>
            </a:r>
            <a:r>
              <a:rPr lang="en-CA" sz="2000" b="1" dirty="0" smtClean="0">
                <a:solidFill>
                  <a:srgbClr val="FF0000"/>
                </a:solidFill>
              </a:rPr>
              <a:t>)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7290" y="379499"/>
            <a:ext cx="167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LFS (95% </a:t>
            </a:r>
            <a:r>
              <a:rPr lang="en-CA" sz="2000" b="1" dirty="0" err="1" smtClean="0">
                <a:solidFill>
                  <a:srgbClr val="FF0000"/>
                </a:solidFill>
              </a:rPr>
              <a:t>sel</a:t>
            </a:r>
            <a:r>
              <a:rPr lang="en-CA" sz="2000" b="1" dirty="0" smtClean="0">
                <a:solidFill>
                  <a:srgbClr val="FF0000"/>
                </a:solidFill>
              </a:rPr>
              <a:t>)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8369" y="5567705"/>
            <a:ext cx="167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50"/>
                </a:solidFill>
              </a:rPr>
              <a:t>Age 1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4248" y="5567705"/>
            <a:ext cx="218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50"/>
                </a:solidFill>
              </a:rPr>
              <a:t>Maximum length (</a:t>
            </a:r>
            <a:r>
              <a:rPr lang="en-CA" sz="2000" b="1" dirty="0" err="1" smtClean="0">
                <a:solidFill>
                  <a:srgbClr val="00B050"/>
                </a:solidFill>
              </a:rPr>
              <a:t>Linf</a:t>
            </a:r>
            <a:r>
              <a:rPr lang="en-CA" sz="2000" b="1" dirty="0" smtClean="0">
                <a:solidFill>
                  <a:srgbClr val="00B050"/>
                </a:solidFill>
              </a:rPr>
              <a:t>)</a:t>
            </a:r>
            <a:endParaRPr lang="en-CA" sz="2000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061448" y="1538790"/>
            <a:ext cx="0" cy="4680520"/>
          </a:xfrm>
          <a:prstGeom prst="line">
            <a:avLst/>
          </a:prstGeom>
          <a:ln w="34925">
            <a:solidFill>
              <a:srgbClr val="00B050">
                <a:alpha val="4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1447" y="5990318"/>
            <a:ext cx="262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50"/>
                </a:solidFill>
              </a:rPr>
              <a:t>Length at 50% maturity</a:t>
            </a:r>
            <a:endParaRPr lang="en-C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963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solidFill>
                  <a:srgbClr val="00B050"/>
                </a:solidFill>
              </a:rPr>
              <a:t>Supporting documentation (comment on reliability of estimates)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6701" y="2647020"/>
            <a:ext cx="6480720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28689" y="4241887"/>
            <a:ext cx="6480720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127920" y="3881847"/>
            <a:ext cx="6480720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36701" y="4797152"/>
            <a:ext cx="6480720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123728" y="3584079"/>
            <a:ext cx="6480720" cy="297768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5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00B050"/>
                </a:solidFill>
              </a:rPr>
              <a:t>Catch-MSY (a critique)</a:t>
            </a:r>
            <a:endParaRPr lang="en-CA" sz="3200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3123"/>
            <a:ext cx="829202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4969718"/>
            <a:ext cx="7776864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69876" y="2996952"/>
            <a:ext cx="7776864" cy="360040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69876" y="3689386"/>
            <a:ext cx="8006580" cy="2403909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00B050"/>
                </a:solidFill>
              </a:rPr>
              <a:t>Stochastic SRA results</a:t>
            </a:r>
            <a:endParaRPr lang="en-CA" sz="3200" b="1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622817" cy="50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00B050"/>
                </a:solidFill>
              </a:rPr>
              <a:t>Stochastic SRA results</a:t>
            </a:r>
            <a:endParaRPr lang="en-CA" sz="32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3244"/>
            <a:ext cx="8136904" cy="53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26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63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Supporting documentation (comment on reliability of estimates)</vt:lpstr>
      <vt:lpstr>Catch-MSY (a critique)</vt:lpstr>
      <vt:lpstr>Stochastic SRA results</vt:lpstr>
      <vt:lpstr>Stochastic SRA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6</cp:revision>
  <dcterms:created xsi:type="dcterms:W3CDTF">2017-05-09T00:00:41Z</dcterms:created>
  <dcterms:modified xsi:type="dcterms:W3CDTF">2017-05-10T03:25:21Z</dcterms:modified>
</cp:coreProperties>
</file>