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5" r:id="rId5"/>
    <p:sldId id="266" r:id="rId6"/>
    <p:sldId id="267" r:id="rId7"/>
    <p:sldId id="289" r:id="rId8"/>
    <p:sldId id="290" r:id="rId9"/>
    <p:sldId id="291" r:id="rId10"/>
    <p:sldId id="268" r:id="rId11"/>
    <p:sldId id="269" r:id="rId12"/>
    <p:sldId id="271" r:id="rId13"/>
    <p:sldId id="270" r:id="rId14"/>
    <p:sldId id="272" r:id="rId15"/>
    <p:sldId id="274" r:id="rId16"/>
    <p:sldId id="273" r:id="rId17"/>
    <p:sldId id="275" r:id="rId18"/>
    <p:sldId id="276" r:id="rId19"/>
    <p:sldId id="277" r:id="rId20"/>
    <p:sldId id="278" r:id="rId21"/>
    <p:sldId id="284" r:id="rId22"/>
    <p:sldId id="279" r:id="rId23"/>
    <p:sldId id="280" r:id="rId24"/>
    <p:sldId id="281" r:id="rId25"/>
    <p:sldId id="282" r:id="rId26"/>
    <p:sldId id="283" r:id="rId27"/>
    <p:sldId id="263" r:id="rId28"/>
    <p:sldId id="285" r:id="rId29"/>
    <p:sldId id="287" r:id="rId30"/>
    <p:sldId id="286" r:id="rId31"/>
    <p:sldId id="288" r:id="rId32"/>
    <p:sldId id="262" r:id="rId33"/>
    <p:sldId id="293" r:id="rId34"/>
    <p:sldId id="292" r:id="rId35"/>
    <p:sldId id="294" r:id="rId36"/>
    <p:sldId id="29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3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6"/>
          <p:cNvSpPr>
            <a:spLocks noGrp="1"/>
          </p:cNvSpPr>
          <p:nvPr>
            <p:ph type="dt" sz="half" idx="10"/>
          </p:nvPr>
        </p:nvSpPr>
        <p:spPr/>
        <p:txBody>
          <a:bodyPr/>
          <a:lstStyle>
            <a:lvl1pPr defTabSz="914400">
              <a:defRPr/>
            </a:lvl1pPr>
          </a:lstStyle>
          <a:p>
            <a:pPr>
              <a:defRPr/>
            </a:pPr>
            <a:fld id="{E658679B-41A5-4A58-AE05-FC547D170DB2}" type="datetimeFigureOut">
              <a:rPr lang="en-US"/>
              <a:pPr>
                <a:defRPr/>
              </a:pPr>
              <a:t>5/9/2017</a:t>
            </a:fld>
            <a:endParaRPr lang="en-US" dirty="0"/>
          </a:p>
        </p:txBody>
      </p:sp>
      <p:sp>
        <p:nvSpPr>
          <p:cNvPr id="5" name="Footer Placeholder 7"/>
          <p:cNvSpPr>
            <a:spLocks noGrp="1"/>
          </p:cNvSpPr>
          <p:nvPr>
            <p:ph type="ftr" sz="quarter" idx="11"/>
          </p:nvPr>
        </p:nvSpPr>
        <p:spPr/>
        <p:txBody>
          <a:bodyPr/>
          <a:lstStyle>
            <a:lvl1pPr defTabSz="914400">
              <a:defRPr/>
            </a:lvl1pPr>
          </a:lstStyle>
          <a:p>
            <a:pPr>
              <a:defRPr/>
            </a:pPr>
            <a:endParaRPr lang="en-US"/>
          </a:p>
        </p:txBody>
      </p:sp>
      <p:sp>
        <p:nvSpPr>
          <p:cNvPr id="6" name="Slide Number Placeholder 8"/>
          <p:cNvSpPr>
            <a:spLocks noGrp="1"/>
          </p:cNvSpPr>
          <p:nvPr>
            <p:ph type="sldNum" sz="quarter" idx="12"/>
          </p:nvPr>
        </p:nvSpPr>
        <p:spPr/>
        <p:txBody>
          <a:bodyPr/>
          <a:lstStyle>
            <a:lvl1pPr defTabSz="914400">
              <a:defRPr/>
            </a:lvl1pPr>
          </a:lstStyle>
          <a:p>
            <a:fld id="{3F66CA3E-EE29-4C13-9754-438887FF12DD}"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57087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4367161"/>
            <a:ext cx="7886700" cy="8193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0B8C94E2-7552-4524-BC62-D2C01CA00A70}" type="datetimeFigureOut">
              <a:rPr lang="en-US"/>
              <a:pPr>
                <a:defRPr/>
              </a:pPr>
              <a:t>5/9/2017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A064CDF9-6935-4C88-B7CC-BFBBCB6485D7}"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403570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365125"/>
            <a:ext cx="7886700" cy="3534344"/>
          </a:xfrm>
        </p:spPr>
        <p:txBody>
          <a:bodyP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93E79324-E5E6-4E5F-AF03-27F7486FBE83}" type="datetimeFigureOut">
              <a:rPr lang="en-US"/>
              <a:pPr>
                <a:defRPr/>
              </a:pPr>
              <a:t>5/9/2017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B3F17222-80A2-4274-AD17-EC66384CE82E}"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204343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33438" y="7874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defRPr/>
            </a:pPr>
            <a:r>
              <a:rPr lang="en-US" sz="6000" dirty="0">
                <a:solidFill>
                  <a:prstClr val="white"/>
                </a:solidFill>
                <a:effectLst/>
                <a:cs typeface="Arial" panose="020B0604020202020204" pitchFamily="34" charset="0"/>
              </a:rPr>
              <a:t>“</a:t>
            </a:r>
          </a:p>
        </p:txBody>
      </p:sp>
      <p:sp>
        <p:nvSpPr>
          <p:cNvPr id="6" name="TextBox 5"/>
          <p:cNvSpPr txBox="1"/>
          <p:nvPr/>
        </p:nvSpPr>
        <p:spPr>
          <a:xfrm>
            <a:off x="7827963" y="27432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defRPr/>
            </a:pPr>
            <a:r>
              <a:rPr lang="en-US" sz="6000" dirty="0">
                <a:solidFill>
                  <a:prstClr val="white"/>
                </a:solidFill>
                <a:effectLst/>
                <a:cs typeface="Arial" panose="020B0604020202020204" pitchFamily="34" charset="0"/>
              </a:rPr>
              <a:t>”</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084659" y="365125"/>
            <a:ext cx="6977064" cy="2992904"/>
          </a:xfrm>
        </p:spPr>
        <p:txBody>
          <a:bodyP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Date Placeholder 4"/>
          <p:cNvSpPr>
            <a:spLocks noGrp="1"/>
          </p:cNvSpPr>
          <p:nvPr>
            <p:ph type="dt" sz="half" idx="14"/>
          </p:nvPr>
        </p:nvSpPr>
        <p:spPr/>
        <p:txBody>
          <a:bodyPr/>
          <a:lstStyle>
            <a:lvl1pPr defTabSz="914400">
              <a:defRPr/>
            </a:lvl1pPr>
          </a:lstStyle>
          <a:p>
            <a:pPr>
              <a:defRPr/>
            </a:pPr>
            <a:fld id="{FB5CD584-F7EE-4FAD-B40B-6FCD0F553EC9}" type="datetimeFigureOut">
              <a:rPr lang="en-US"/>
              <a:pPr>
                <a:defRPr/>
              </a:pPr>
              <a:t>5/9/2017</a:t>
            </a:fld>
            <a:endParaRPr lang="en-US" dirty="0"/>
          </a:p>
        </p:txBody>
      </p:sp>
      <p:sp>
        <p:nvSpPr>
          <p:cNvPr id="9" name="Footer Placeholder 5"/>
          <p:cNvSpPr>
            <a:spLocks noGrp="1"/>
          </p:cNvSpPr>
          <p:nvPr>
            <p:ph type="ftr" sz="quarter" idx="15"/>
          </p:nvPr>
        </p:nvSpPr>
        <p:spPr/>
        <p:txBody>
          <a:bodyPr/>
          <a:lstStyle>
            <a:lvl1pPr defTabSz="914400">
              <a:defRPr/>
            </a:lvl1pPr>
          </a:lstStyle>
          <a:p>
            <a:pPr>
              <a:defRPr/>
            </a:pPr>
            <a:endParaRPr lang="en-US"/>
          </a:p>
        </p:txBody>
      </p:sp>
      <p:sp>
        <p:nvSpPr>
          <p:cNvPr id="10" name="Slide Number Placeholder 6"/>
          <p:cNvSpPr>
            <a:spLocks noGrp="1"/>
          </p:cNvSpPr>
          <p:nvPr>
            <p:ph type="sldNum" sz="quarter" idx="16"/>
          </p:nvPr>
        </p:nvSpPr>
        <p:spPr/>
        <p:txBody>
          <a:bodyPr/>
          <a:lstStyle>
            <a:lvl1pPr defTabSz="914400">
              <a:defRPr/>
            </a:lvl1pPr>
          </a:lstStyle>
          <a:p>
            <a:fld id="{89E02DCB-BD1B-45E6-B583-1B5EA2C816CB}"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3763260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301E31ED-9C5C-4774-B533-99CB029C0113}" type="datetimeFigureOut">
              <a:rPr lang="en-US"/>
              <a:pPr>
                <a:defRPr/>
              </a:pPr>
              <a:t>5/9/2017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97ACF1F6-5EFA-4435-8A64-5D85DC05B25C}"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1286671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Date Placeholder 2"/>
          <p:cNvSpPr>
            <a:spLocks noGrp="1"/>
          </p:cNvSpPr>
          <p:nvPr>
            <p:ph type="dt" sz="half" idx="18"/>
          </p:nvPr>
        </p:nvSpPr>
        <p:spPr/>
        <p:txBody>
          <a:bodyPr/>
          <a:lstStyle>
            <a:lvl1pPr defTabSz="914400">
              <a:defRPr/>
            </a:lvl1pPr>
          </a:lstStyle>
          <a:p>
            <a:pPr>
              <a:defRPr/>
            </a:pPr>
            <a:fld id="{C173129B-C438-4EB0-BAA7-6A32D1C7F091}" type="datetimeFigureOut">
              <a:rPr lang="en-US"/>
              <a:pPr>
                <a:defRPr/>
              </a:pPr>
              <a:t>5/9/2017</a:t>
            </a:fld>
            <a:endParaRPr lang="en-US" dirty="0"/>
          </a:p>
        </p:txBody>
      </p:sp>
      <p:sp>
        <p:nvSpPr>
          <p:cNvPr id="16" name="Footer Placeholder 3"/>
          <p:cNvSpPr>
            <a:spLocks noGrp="1"/>
          </p:cNvSpPr>
          <p:nvPr>
            <p:ph type="ftr" sz="quarter" idx="19"/>
          </p:nvPr>
        </p:nvSpPr>
        <p:spPr/>
        <p:txBody>
          <a:bodyPr/>
          <a:lstStyle>
            <a:lvl1pPr defTabSz="914400">
              <a:defRPr/>
            </a:lvl1pPr>
          </a:lstStyle>
          <a:p>
            <a:pPr>
              <a:defRPr/>
            </a:pPr>
            <a:endParaRPr lang="en-US"/>
          </a:p>
        </p:txBody>
      </p:sp>
      <p:sp>
        <p:nvSpPr>
          <p:cNvPr id="17" name="Slide Number Placeholder 4"/>
          <p:cNvSpPr>
            <a:spLocks noGrp="1"/>
          </p:cNvSpPr>
          <p:nvPr>
            <p:ph type="sldNum" sz="quarter" idx="20"/>
          </p:nvPr>
        </p:nvSpPr>
        <p:spPr/>
        <p:txBody>
          <a:bodyPr/>
          <a:lstStyle>
            <a:lvl1pPr defTabSz="914400">
              <a:defRPr/>
            </a:lvl1pPr>
          </a:lstStyle>
          <a:p>
            <a:fld id="{7E747CA9-015E-49B0-B942-CF9D2185EF8E}"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3130860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999064" y="4873766"/>
            <a:ext cx="220503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3425733" y="4873765"/>
            <a:ext cx="2200805"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5853148" y="4873763"/>
            <a:ext cx="220199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3" name="Date Placeholder 2"/>
          <p:cNvSpPr>
            <a:spLocks noGrp="1"/>
          </p:cNvSpPr>
          <p:nvPr>
            <p:ph type="dt" sz="half" idx="23"/>
          </p:nvPr>
        </p:nvSpPr>
        <p:spPr/>
        <p:txBody>
          <a:bodyPr/>
          <a:lstStyle>
            <a:lvl1pPr defTabSz="914400">
              <a:defRPr/>
            </a:lvl1pPr>
          </a:lstStyle>
          <a:p>
            <a:pPr>
              <a:defRPr/>
            </a:pPr>
            <a:fld id="{FFE0A53D-8F2D-4FF6-9900-EF01FD57A9C3}" type="datetimeFigureOut">
              <a:rPr lang="en-US"/>
              <a:pPr>
                <a:defRPr/>
              </a:pPr>
              <a:t>5/9/2017</a:t>
            </a:fld>
            <a:endParaRPr lang="en-US" dirty="0"/>
          </a:p>
        </p:txBody>
      </p:sp>
      <p:sp>
        <p:nvSpPr>
          <p:cNvPr id="14" name="Footer Placeholder 3"/>
          <p:cNvSpPr>
            <a:spLocks noGrp="1"/>
          </p:cNvSpPr>
          <p:nvPr>
            <p:ph type="ftr" sz="quarter" idx="24"/>
          </p:nvPr>
        </p:nvSpPr>
        <p:spPr/>
        <p:txBody>
          <a:bodyPr/>
          <a:lstStyle>
            <a:lvl1pPr defTabSz="914400">
              <a:defRPr/>
            </a:lvl1pPr>
          </a:lstStyle>
          <a:p>
            <a:pPr>
              <a:defRPr/>
            </a:pPr>
            <a:endParaRPr lang="en-US"/>
          </a:p>
        </p:txBody>
      </p:sp>
      <p:sp>
        <p:nvSpPr>
          <p:cNvPr id="15" name="Slide Number Placeholder 4"/>
          <p:cNvSpPr>
            <a:spLocks noGrp="1"/>
          </p:cNvSpPr>
          <p:nvPr>
            <p:ph type="sldNum" sz="quarter" idx="25"/>
          </p:nvPr>
        </p:nvSpPr>
        <p:spPr/>
        <p:txBody>
          <a:bodyPr/>
          <a:lstStyle>
            <a:lvl1pPr defTabSz="914400">
              <a:defRPr/>
            </a:lvl1pPr>
          </a:lstStyle>
          <a:p>
            <a:fld id="{F69FD63A-B654-410A-800A-1B312B5B5367}"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3343642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B5045D1A-EF40-4784-AC02-FCBB02971BD6}" type="datetimeFigureOut">
              <a:rPr lang="en-US"/>
              <a:pPr>
                <a:defRPr/>
              </a:pPr>
              <a:t>5/9/2017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02DC5A44-CC5F-4C00-8604-366E8F9F325A}"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2458857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503C5501-1687-44B0-B33D-133B8CCCEEBD}" type="datetimeFigureOut">
              <a:rPr lang="en-US"/>
              <a:pPr>
                <a:defRPr/>
              </a:pPr>
              <a:t>5/9/2017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55981DDE-FD08-4195-86D5-70C22F1A66F1}"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169535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391525" y="136525"/>
            <a:ext cx="57308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p:txBody>
          <a:bodyPr>
            <a:normAutofit/>
          </a:bodyPr>
          <a:lstStyle>
            <a:lvl1pPr>
              <a:defRPr sz="3200">
                <a:solidFill>
                  <a:srgbClr val="2EB1E6"/>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01F5ED90-1DB9-4BCC-85EB-D2F810581357}" type="datetimeFigureOut">
              <a:rPr lang="en-US"/>
              <a:pPr>
                <a:defRPr/>
              </a:pPr>
              <a:t>5/9/2017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E70661BF-0DCA-475C-A12F-12B91A4DBFD2}"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118015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defTabSz="914400">
              <a:defRPr/>
            </a:lvl1pPr>
          </a:lstStyle>
          <a:p>
            <a:pPr>
              <a:defRPr/>
            </a:pPr>
            <a:fld id="{A9BA1021-A92A-4D9A-92C0-E535A0128675}" type="datetimeFigureOut">
              <a:rPr lang="en-US"/>
              <a:pPr>
                <a:defRPr/>
              </a:pPr>
              <a:t>5/9/2017</a:t>
            </a:fld>
            <a:endParaRPr lang="en-US" dirty="0"/>
          </a:p>
        </p:txBody>
      </p:sp>
      <p:sp>
        <p:nvSpPr>
          <p:cNvPr id="5" name="Footer Placeholder 4"/>
          <p:cNvSpPr>
            <a:spLocks noGrp="1"/>
          </p:cNvSpPr>
          <p:nvPr>
            <p:ph type="ftr" sz="quarter" idx="11"/>
          </p:nvPr>
        </p:nvSpPr>
        <p:spPr/>
        <p:txBody>
          <a:bodyPr/>
          <a:lstStyle>
            <a:lvl1pPr defTabSz="914400">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E32BC7CB-532B-4D91-8788-26419D56F9C2}"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160675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defTabSz="914400">
              <a:defRPr/>
            </a:lvl1pPr>
          </a:lstStyle>
          <a:p>
            <a:pPr>
              <a:defRPr/>
            </a:pPr>
            <a:fld id="{61E72D9D-4B47-4877-AC88-76B8F45341B1}" type="datetimeFigureOut">
              <a:rPr lang="en-US"/>
              <a:pPr>
                <a:defRPr/>
              </a:pPr>
              <a:t>5/9/2017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5A48F5C9-B04E-4E16-9FAE-32062452C89C}"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249990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defTabSz="914400">
              <a:defRPr/>
            </a:lvl1pPr>
          </a:lstStyle>
          <a:p>
            <a:pPr>
              <a:defRPr/>
            </a:pPr>
            <a:fld id="{4A4DF525-A059-4475-A507-70F11EE9D9CB}" type="datetimeFigureOut">
              <a:rPr lang="en-US"/>
              <a:pPr>
                <a:defRPr/>
              </a:pPr>
              <a:t>5/9/2017</a:t>
            </a:fld>
            <a:endParaRPr lang="en-US" dirty="0"/>
          </a:p>
        </p:txBody>
      </p:sp>
      <p:sp>
        <p:nvSpPr>
          <p:cNvPr id="8" name="Footer Placeholder 7"/>
          <p:cNvSpPr>
            <a:spLocks noGrp="1"/>
          </p:cNvSpPr>
          <p:nvPr>
            <p:ph type="ftr" sz="quarter" idx="11"/>
          </p:nvPr>
        </p:nvSpPr>
        <p:spPr/>
        <p:txBody>
          <a:bodyPr/>
          <a:lstStyle>
            <a:lvl1pPr defTabSz="914400">
              <a:defRPr/>
            </a:lvl1pPr>
          </a:lstStyle>
          <a:p>
            <a:pPr>
              <a:defRPr/>
            </a:pPr>
            <a:endParaRPr lang="en-US"/>
          </a:p>
        </p:txBody>
      </p:sp>
      <p:sp>
        <p:nvSpPr>
          <p:cNvPr id="9" name="Slide Number Placeholder 8"/>
          <p:cNvSpPr>
            <a:spLocks noGrp="1"/>
          </p:cNvSpPr>
          <p:nvPr>
            <p:ph type="sldNum" sz="quarter" idx="12"/>
          </p:nvPr>
        </p:nvSpPr>
        <p:spPr/>
        <p:txBody>
          <a:bodyPr/>
          <a:lstStyle>
            <a:lvl1pPr defTabSz="914400">
              <a:defRPr/>
            </a:lvl1pPr>
          </a:lstStyle>
          <a:p>
            <a:fld id="{1A40D8F0-AA8D-4619-8401-414639D7565C}"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409595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defTabSz="914400">
              <a:defRPr/>
            </a:lvl1pPr>
          </a:lstStyle>
          <a:p>
            <a:pPr>
              <a:defRPr/>
            </a:pPr>
            <a:fld id="{9706DACB-442D-4FAD-B40E-570FAE35F9C8}" type="datetimeFigureOut">
              <a:rPr lang="en-US"/>
              <a:pPr>
                <a:defRPr/>
              </a:pPr>
              <a:t>5/9/2017</a:t>
            </a:fld>
            <a:endParaRPr lang="en-US" dirty="0"/>
          </a:p>
        </p:txBody>
      </p:sp>
      <p:sp>
        <p:nvSpPr>
          <p:cNvPr id="4" name="Footer Placeholder 3"/>
          <p:cNvSpPr>
            <a:spLocks noGrp="1"/>
          </p:cNvSpPr>
          <p:nvPr>
            <p:ph type="ftr" sz="quarter" idx="11"/>
          </p:nvPr>
        </p:nvSpPr>
        <p:spPr/>
        <p:txBody>
          <a:bodyPr/>
          <a:lstStyle>
            <a:lvl1pPr defTabSz="914400">
              <a:defRPr/>
            </a:lvl1pPr>
          </a:lstStyle>
          <a:p>
            <a:pPr>
              <a:defRPr/>
            </a:pPr>
            <a:endParaRPr lang="en-US"/>
          </a:p>
        </p:txBody>
      </p:sp>
      <p:sp>
        <p:nvSpPr>
          <p:cNvPr id="5" name="Slide Number Placeholder 4"/>
          <p:cNvSpPr>
            <a:spLocks noGrp="1"/>
          </p:cNvSpPr>
          <p:nvPr>
            <p:ph type="sldNum" sz="quarter" idx="12"/>
          </p:nvPr>
        </p:nvSpPr>
        <p:spPr/>
        <p:txBody>
          <a:bodyPr/>
          <a:lstStyle>
            <a:lvl1pPr defTabSz="914400">
              <a:defRPr/>
            </a:lvl1pPr>
          </a:lstStyle>
          <a:p>
            <a:fld id="{48681623-BC73-4166-8B39-C3FC2F9764E2}"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108550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914400">
              <a:defRPr/>
            </a:lvl1pPr>
          </a:lstStyle>
          <a:p>
            <a:pPr>
              <a:defRPr/>
            </a:pPr>
            <a:fld id="{82F4DC38-EF08-401D-BF33-D66369810F7D}" type="datetimeFigureOut">
              <a:rPr lang="en-US"/>
              <a:pPr>
                <a:defRPr/>
              </a:pPr>
              <a:t>5/9/2017</a:t>
            </a:fld>
            <a:endParaRPr lang="en-US" dirty="0"/>
          </a:p>
        </p:txBody>
      </p:sp>
      <p:sp>
        <p:nvSpPr>
          <p:cNvPr id="3" name="Footer Placeholder 2"/>
          <p:cNvSpPr>
            <a:spLocks noGrp="1"/>
          </p:cNvSpPr>
          <p:nvPr>
            <p:ph type="ftr" sz="quarter" idx="11"/>
          </p:nvPr>
        </p:nvSpPr>
        <p:spPr/>
        <p:txBody>
          <a:bodyPr/>
          <a:lstStyle>
            <a:lvl1pPr defTabSz="914400">
              <a:defRPr/>
            </a:lvl1pPr>
          </a:lstStyle>
          <a:p>
            <a:pPr>
              <a:defRPr/>
            </a:pPr>
            <a:endParaRPr lang="en-US"/>
          </a:p>
        </p:txBody>
      </p:sp>
      <p:sp>
        <p:nvSpPr>
          <p:cNvPr id="4" name="Slide Number Placeholder 3"/>
          <p:cNvSpPr>
            <a:spLocks noGrp="1"/>
          </p:cNvSpPr>
          <p:nvPr>
            <p:ph type="sldNum" sz="quarter" idx="12"/>
          </p:nvPr>
        </p:nvSpPr>
        <p:spPr/>
        <p:txBody>
          <a:bodyPr/>
          <a:lstStyle>
            <a:lvl1pPr defTabSz="914400">
              <a:defRPr/>
            </a:lvl1pPr>
          </a:lstStyle>
          <a:p>
            <a:fld id="{D06331A3-F35C-4C98-988D-7FEEFBC54E4C}"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283060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A25619E6-C6E3-4F19-9266-6027E8677BC1}" type="datetimeFigureOut">
              <a:rPr lang="en-US"/>
              <a:pPr>
                <a:defRPr/>
              </a:pPr>
              <a:t>5/9/2017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CF87887A-D106-4F88-9CA0-542DD4DC982D}"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30657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EC398DF7-85D8-4363-9D83-F560EC793009}" type="datetimeFigureOut">
              <a:rPr lang="en-US"/>
              <a:pPr>
                <a:defRPr/>
              </a:pPr>
              <a:t>5/9/2017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A3C8BAB5-BFAC-4FC4-9B76-27D3D6AC1F7D}" type="slidenum">
              <a:rPr lang="en-US" altLang="en-US">
                <a:solidFill>
                  <a:prstClr val="white"/>
                </a:solidFill>
              </a:rPr>
              <a:pPr/>
              <a:t>‹#›</a:t>
            </a:fld>
            <a:endParaRPr lang="en-US" altLang="en-US">
              <a:solidFill>
                <a:prstClr val="white"/>
              </a:solidFill>
            </a:endParaRPr>
          </a:p>
        </p:txBody>
      </p:sp>
    </p:spTree>
    <p:extLst>
      <p:ext uri="{BB962C8B-B14F-4D97-AF65-F5344CB8AC3E}">
        <p14:creationId xmlns:p14="http://schemas.microsoft.com/office/powerpoint/2010/main" val="142147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9788" y="1825625"/>
            <a:ext cx="767556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fld id="{90029AC8-3CD7-4057-98A0-50B332D40E0B}" type="datetimeFigureOut">
              <a:rPr lang="en-US"/>
              <a:pPr>
                <a:defRPr/>
              </a:pPr>
              <a:t>5/9/2017</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defTabSz="457200">
              <a:defRPr sz="900">
                <a:latin typeface="Corbel" panose="020B0503020204020204" pitchFamily="34" charset="0"/>
              </a:defRPr>
            </a:lvl1pPr>
          </a:lstStyle>
          <a:p>
            <a:pPr fontAlgn="base">
              <a:spcBef>
                <a:spcPct val="0"/>
              </a:spcBef>
              <a:spcAft>
                <a:spcPct val="0"/>
              </a:spcAft>
            </a:pPr>
            <a:fld id="{1A57BD9B-0ABC-4545-9391-8EC74CDB416C}" type="slidenum">
              <a:rPr lang="en-US" altLang="en-US">
                <a:solidFill>
                  <a:prstClr val="white"/>
                </a:solidFill>
                <a:cs typeface="Arial" panose="020B0604020202020204" pitchFamily="34" charset="0"/>
              </a:rPr>
              <a:pPr fontAlgn="base">
                <a:spcBef>
                  <a:spcPct val="0"/>
                </a:spcBef>
                <a:spcAft>
                  <a:spcPct val="0"/>
                </a:spcAft>
              </a:pPr>
              <a:t>‹#›</a:t>
            </a:fld>
            <a:endParaRPr lang="en-US" altLang="en-US">
              <a:solidFill>
                <a:prstClr val="white"/>
              </a:solidFill>
              <a:cs typeface="Arial" panose="020B0604020202020204" pitchFamily="34" charset="0"/>
            </a:endParaRPr>
          </a:p>
        </p:txBody>
      </p:sp>
    </p:spTree>
    <p:extLst>
      <p:ext uri="{BB962C8B-B14F-4D97-AF65-F5344CB8AC3E}">
        <p14:creationId xmlns:p14="http://schemas.microsoft.com/office/powerpoint/2010/main" val="38541905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685800" rtl="0" eaLnBrk="0" fontAlgn="base" hangingPunct="0">
        <a:lnSpc>
          <a:spcPct val="90000"/>
        </a:lnSpc>
        <a:spcBef>
          <a:spcPct val="0"/>
        </a:spcBef>
        <a:spcAft>
          <a:spcPct val="0"/>
        </a:spcAft>
        <a:defRPr sz="4400" kern="1200">
          <a:solidFill>
            <a:srgbClr val="36B6E7"/>
          </a:solidFill>
          <a:latin typeface="+mj-lt"/>
          <a:ea typeface="+mj-ea"/>
          <a:cs typeface="+mj-cs"/>
        </a:defRPr>
      </a:lvl1pPr>
      <a:lvl2pPr algn="l" defTabSz="685800" rtl="0" eaLnBrk="0" fontAlgn="base" hangingPunct="0">
        <a:lnSpc>
          <a:spcPct val="90000"/>
        </a:lnSpc>
        <a:spcBef>
          <a:spcPct val="0"/>
        </a:spcBef>
        <a:spcAft>
          <a:spcPct val="0"/>
        </a:spcAft>
        <a:defRPr sz="4400">
          <a:solidFill>
            <a:srgbClr val="36B6E7"/>
          </a:solidFill>
          <a:latin typeface="Corbel" pitchFamily="34" charset="0"/>
        </a:defRPr>
      </a:lvl2pPr>
      <a:lvl3pPr algn="l" defTabSz="685800" rtl="0" eaLnBrk="0" fontAlgn="base" hangingPunct="0">
        <a:lnSpc>
          <a:spcPct val="90000"/>
        </a:lnSpc>
        <a:spcBef>
          <a:spcPct val="0"/>
        </a:spcBef>
        <a:spcAft>
          <a:spcPct val="0"/>
        </a:spcAft>
        <a:defRPr sz="4400">
          <a:solidFill>
            <a:srgbClr val="36B6E7"/>
          </a:solidFill>
          <a:latin typeface="Corbel" pitchFamily="34" charset="0"/>
        </a:defRPr>
      </a:lvl3pPr>
      <a:lvl4pPr algn="l" defTabSz="685800" rtl="0" eaLnBrk="0" fontAlgn="base" hangingPunct="0">
        <a:lnSpc>
          <a:spcPct val="90000"/>
        </a:lnSpc>
        <a:spcBef>
          <a:spcPct val="0"/>
        </a:spcBef>
        <a:spcAft>
          <a:spcPct val="0"/>
        </a:spcAft>
        <a:defRPr sz="4400">
          <a:solidFill>
            <a:srgbClr val="36B6E7"/>
          </a:solidFill>
          <a:latin typeface="Corbel" pitchFamily="34" charset="0"/>
        </a:defRPr>
      </a:lvl4pPr>
      <a:lvl5pPr algn="l" defTabSz="685800" rtl="0" eaLnBrk="0" fontAlgn="base" hangingPunct="0">
        <a:lnSpc>
          <a:spcPct val="90000"/>
        </a:lnSpc>
        <a:spcBef>
          <a:spcPct val="0"/>
        </a:spcBef>
        <a:spcAft>
          <a:spcPct val="0"/>
        </a:spcAft>
        <a:defRPr sz="4400">
          <a:solidFill>
            <a:srgbClr val="36B6E7"/>
          </a:solidFill>
          <a:latin typeface="Corbel" pitchFamily="34" charset="0"/>
        </a:defRPr>
      </a:lvl5pPr>
      <a:lvl6pPr marL="457200" algn="l" defTabSz="685800" rtl="0" fontAlgn="base">
        <a:lnSpc>
          <a:spcPct val="90000"/>
        </a:lnSpc>
        <a:spcBef>
          <a:spcPct val="0"/>
        </a:spcBef>
        <a:spcAft>
          <a:spcPct val="0"/>
        </a:spcAft>
        <a:defRPr sz="4400">
          <a:solidFill>
            <a:srgbClr val="36B6E7"/>
          </a:solidFill>
          <a:latin typeface="Corbel" pitchFamily="34" charset="0"/>
        </a:defRPr>
      </a:lvl6pPr>
      <a:lvl7pPr marL="914400" algn="l" defTabSz="685800" rtl="0" fontAlgn="base">
        <a:lnSpc>
          <a:spcPct val="90000"/>
        </a:lnSpc>
        <a:spcBef>
          <a:spcPct val="0"/>
        </a:spcBef>
        <a:spcAft>
          <a:spcPct val="0"/>
        </a:spcAft>
        <a:defRPr sz="4400">
          <a:solidFill>
            <a:srgbClr val="36B6E7"/>
          </a:solidFill>
          <a:latin typeface="Corbel" pitchFamily="34" charset="0"/>
        </a:defRPr>
      </a:lvl7pPr>
      <a:lvl8pPr marL="1371600" algn="l" defTabSz="685800" rtl="0" fontAlgn="base">
        <a:lnSpc>
          <a:spcPct val="90000"/>
        </a:lnSpc>
        <a:spcBef>
          <a:spcPct val="0"/>
        </a:spcBef>
        <a:spcAft>
          <a:spcPct val="0"/>
        </a:spcAft>
        <a:defRPr sz="4400">
          <a:solidFill>
            <a:srgbClr val="36B6E7"/>
          </a:solidFill>
          <a:latin typeface="Corbel" pitchFamily="34" charset="0"/>
        </a:defRPr>
      </a:lvl8pPr>
      <a:lvl9pPr marL="1828800" algn="l" defTabSz="685800" rtl="0" fontAlgn="base">
        <a:lnSpc>
          <a:spcPct val="90000"/>
        </a:lnSpc>
        <a:spcBef>
          <a:spcPct val="0"/>
        </a:spcBef>
        <a:spcAft>
          <a:spcPct val="0"/>
        </a:spcAft>
        <a:defRPr sz="4400">
          <a:solidFill>
            <a:srgbClr val="36B6E7"/>
          </a:solidFill>
          <a:latin typeface="Corbel"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rgbClr val="126D96"/>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rgbClr val="126D96"/>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rgbClr val="126D96"/>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69120" y="1508522"/>
            <a:ext cx="6121400" cy="757237"/>
          </a:xfrm>
        </p:spPr>
        <p:txBody>
          <a:bodyPr rtlCol="0"/>
          <a:lstStyle/>
          <a:p>
            <a:pPr algn="l" eaLnBrk="1" fontAlgn="auto" hangingPunct="1">
              <a:spcAft>
                <a:spcPts val="0"/>
              </a:spcAft>
              <a:defRPr/>
            </a:pPr>
            <a:r>
              <a:rPr lang="en-US" sz="3600" dirty="0">
                <a:solidFill>
                  <a:srgbClr val="27AFE5"/>
                </a:solidFill>
              </a:rPr>
              <a:t>Data-Limited Fisheries Toolkit </a:t>
            </a:r>
          </a:p>
        </p:txBody>
      </p:sp>
      <p:pic>
        <p:nvPicPr>
          <p:cNvPr id="5" name="Picture 4"/>
          <p:cNvPicPr>
            <a:picLocks noChangeAspect="1"/>
          </p:cNvPicPr>
          <p:nvPr/>
        </p:nvPicPr>
        <p:blipFill>
          <a:blip r:embed="rId2"/>
          <a:stretch>
            <a:fillRect/>
          </a:stretch>
        </p:blipFill>
        <p:spPr>
          <a:xfrm>
            <a:off x="740395" y="1508522"/>
            <a:ext cx="1000125" cy="942975"/>
          </a:xfrm>
          <a:prstGeom prst="rect">
            <a:avLst/>
          </a:prstGeom>
          <a:effectLst>
            <a:outerShdw blurRad="546100" dist="660400" dir="5400000" sx="86000" sy="86000" rotWithShape="0">
              <a:prstClr val="black">
                <a:alpha val="0"/>
              </a:prstClr>
            </a:outerShdw>
          </a:effectLst>
        </p:spPr>
      </p:pic>
      <p:sp>
        <p:nvSpPr>
          <p:cNvPr id="19463" name="Subtitle 2"/>
          <p:cNvSpPr txBox="1">
            <a:spLocks/>
          </p:cNvSpPr>
          <p:nvPr/>
        </p:nvSpPr>
        <p:spPr bwMode="auto">
          <a:xfrm>
            <a:off x="1947763" y="3716335"/>
            <a:ext cx="6165229"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514350" indent="-17145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857250" indent="-17145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2001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15430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eaLnBrk="1" fontAlgn="base" hangingPunct="1">
              <a:spcBef>
                <a:spcPts val="1000"/>
              </a:spcBef>
              <a:spcAft>
                <a:spcPts val="600"/>
              </a:spcAft>
              <a:buFont typeface="Arial" panose="020B0604020202020204" pitchFamily="34" charset="0"/>
              <a:buNone/>
            </a:pPr>
            <a:r>
              <a:rPr lang="en-US" altLang="en-US" sz="2800" b="1" dirty="0" smtClean="0">
                <a:solidFill>
                  <a:srgbClr val="00B050"/>
                </a:solidFill>
                <a:cs typeface="Arial" panose="020B0604020202020204" pitchFamily="34" charset="0"/>
              </a:rPr>
              <a:t>IOTC Case study 2, yellowfin tuna</a:t>
            </a:r>
            <a:endParaRPr lang="en-US" altLang="en-US" sz="2800" b="1" dirty="0">
              <a:solidFill>
                <a:srgbClr val="00B050"/>
              </a:solidFill>
              <a:cs typeface="Arial" panose="020B0604020202020204" pitchFamily="34" charset="0"/>
            </a:endParaRPr>
          </a:p>
        </p:txBody>
      </p:sp>
      <p:sp>
        <p:nvSpPr>
          <p:cNvPr id="19465" name="Subtitle 2"/>
          <p:cNvSpPr txBox="1">
            <a:spLocks/>
          </p:cNvSpPr>
          <p:nvPr/>
        </p:nvSpPr>
        <p:spPr bwMode="auto">
          <a:xfrm>
            <a:off x="1980580" y="4232966"/>
            <a:ext cx="2616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514350" indent="-17145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857250" indent="-17145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2001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15430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eaLnBrk="1" fontAlgn="base" hangingPunct="1">
              <a:spcBef>
                <a:spcPts val="1000"/>
              </a:spcBef>
              <a:spcAft>
                <a:spcPct val="0"/>
              </a:spcAft>
              <a:buFont typeface="Arial" panose="020B0604020202020204" pitchFamily="34" charset="0"/>
              <a:buNone/>
            </a:pPr>
            <a:r>
              <a:rPr lang="en-US" altLang="en-US" sz="1800" dirty="0" smtClean="0">
                <a:solidFill>
                  <a:srgbClr val="00B050"/>
                </a:solidFill>
                <a:cs typeface="Arial" panose="020B0604020202020204" pitchFamily="34" charset="0"/>
              </a:rPr>
              <a:t>May </a:t>
            </a:r>
            <a:r>
              <a:rPr lang="en-US" altLang="en-US" sz="1800" dirty="0">
                <a:solidFill>
                  <a:srgbClr val="00B050"/>
                </a:solidFill>
                <a:cs typeface="Arial" panose="020B0604020202020204" pitchFamily="34" charset="0"/>
              </a:rPr>
              <a:t>2017</a:t>
            </a:r>
          </a:p>
        </p:txBody>
      </p:sp>
      <p:sp>
        <p:nvSpPr>
          <p:cNvPr id="19466" name="Subtitle 2"/>
          <p:cNvSpPr txBox="1">
            <a:spLocks/>
          </p:cNvSpPr>
          <p:nvPr/>
        </p:nvSpPr>
        <p:spPr bwMode="auto">
          <a:xfrm>
            <a:off x="1969120" y="2276872"/>
            <a:ext cx="55721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342900" indent="-171450" defTabSz="68580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685800" indent="-171450" defTabSz="68580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028700" indent="-171450" defTabSz="6858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1371600" indent="-171450" defTabSz="6858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18288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2860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27432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2004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eaLnBrk="1" fontAlgn="base" hangingPunct="1">
              <a:spcAft>
                <a:spcPct val="0"/>
              </a:spcAft>
              <a:buFont typeface="Arial" panose="020B0604020202020204" pitchFamily="34" charset="0"/>
              <a:buNone/>
            </a:pPr>
            <a:r>
              <a:rPr lang="en-US" altLang="en-US" sz="2000" i="1" dirty="0">
                <a:solidFill>
                  <a:srgbClr val="27AFE5"/>
                </a:solidFill>
                <a:cs typeface="Arial" panose="020B0604020202020204" pitchFamily="34" charset="0"/>
              </a:rPr>
              <a:t>Evaluating management strategies for data-limited fish species</a:t>
            </a:r>
          </a:p>
        </p:txBody>
      </p:sp>
      <p:cxnSp>
        <p:nvCxnSpPr>
          <p:cNvPr id="17" name="Straight Connector 16"/>
          <p:cNvCxnSpPr/>
          <p:nvPr/>
        </p:nvCxnSpPr>
        <p:spPr>
          <a:xfrm>
            <a:off x="2008386" y="4671117"/>
            <a:ext cx="362585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672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spTree>
    <p:extLst>
      <p:ext uri="{BB962C8B-B14F-4D97-AF65-F5344CB8AC3E}">
        <p14:creationId xmlns:p14="http://schemas.microsoft.com/office/powerpoint/2010/main" val="2230194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0357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784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spTree>
    <p:extLst>
      <p:ext uri="{BB962C8B-B14F-4D97-AF65-F5344CB8AC3E}">
        <p14:creationId xmlns:p14="http://schemas.microsoft.com/office/powerpoint/2010/main" val="1005941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6504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6196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spTree>
    <p:extLst>
      <p:ext uri="{BB962C8B-B14F-4D97-AF65-F5344CB8AC3E}">
        <p14:creationId xmlns:p14="http://schemas.microsoft.com/office/powerpoint/2010/main" val="1976207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8048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8048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8048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Background</a:t>
            </a:r>
            <a:endParaRPr lang="en-CA" dirty="0"/>
          </a:p>
        </p:txBody>
      </p:sp>
      <p:sp>
        <p:nvSpPr>
          <p:cNvPr id="3" name="Content Placeholder 2"/>
          <p:cNvSpPr>
            <a:spLocks noGrp="1"/>
          </p:cNvSpPr>
          <p:nvPr>
            <p:ph idx="1"/>
          </p:nvPr>
        </p:nvSpPr>
        <p:spPr>
          <a:xfrm>
            <a:off x="683568" y="1484784"/>
            <a:ext cx="7992888" cy="4351338"/>
          </a:xfrm>
        </p:spPr>
        <p:txBody>
          <a:bodyPr/>
          <a:lstStyle/>
          <a:p>
            <a:pPr marL="0" indent="0">
              <a:buNone/>
            </a:pPr>
            <a:r>
              <a:rPr lang="en-CA" dirty="0" smtClean="0"/>
              <a:t>Indian Ocean yellowfin tuna has been subject to stock assessment using Stock Synthesis 3 and is therefore a data-rich stock. </a:t>
            </a:r>
          </a:p>
          <a:p>
            <a:pPr marL="0" indent="0">
              <a:buNone/>
            </a:pPr>
            <a:r>
              <a:rPr lang="en-CA" b="1" dirty="0">
                <a:solidFill>
                  <a:srgbClr val="00B050"/>
                </a:solidFill>
              </a:rPr>
              <a:t>IOTC-2015-WPTT17-30_-_YFT_SS3_Stock_Assessment.pdf</a:t>
            </a:r>
            <a:endParaRPr lang="en-CA" b="1" dirty="0" smtClean="0">
              <a:solidFill>
                <a:srgbClr val="00B050"/>
              </a:solidFill>
            </a:endParaRPr>
          </a:p>
          <a:p>
            <a:pPr marL="0" indent="0">
              <a:buNone/>
            </a:pPr>
            <a:endParaRPr lang="en-CA" sz="1800" dirty="0" smtClean="0"/>
          </a:p>
          <a:p>
            <a:pPr marL="0" indent="0">
              <a:buNone/>
            </a:pPr>
            <a:r>
              <a:rPr lang="en-CA" dirty="0" smtClean="0"/>
              <a:t>Using an assessed stock:</a:t>
            </a:r>
          </a:p>
          <a:p>
            <a:pPr>
              <a:buFontTx/>
              <a:buChar char="-"/>
            </a:pPr>
            <a:r>
              <a:rPr lang="en-CA" dirty="0" smtClean="0"/>
              <a:t>Provides  a basis for demonstrating toolkit functionality</a:t>
            </a:r>
          </a:p>
          <a:p>
            <a:pPr>
              <a:buFontTx/>
              <a:buChar char="-"/>
            </a:pPr>
            <a:r>
              <a:rPr lang="en-CA" dirty="0" smtClean="0"/>
              <a:t>Identifies areas where DLMtool requires other features</a:t>
            </a:r>
          </a:p>
          <a:p>
            <a:pPr>
              <a:buFontTx/>
              <a:buChar char="-"/>
            </a:pPr>
            <a:r>
              <a:rPr lang="en-CA" dirty="0" smtClean="0"/>
              <a:t>Investigates interim MP management</a:t>
            </a:r>
          </a:p>
          <a:p>
            <a:pPr>
              <a:buFontTx/>
              <a:buChar char="-"/>
            </a:pPr>
            <a:r>
              <a:rPr lang="en-CA" dirty="0" smtClean="0"/>
              <a:t>Quantifies the value of the various sources of </a:t>
            </a:r>
            <a:r>
              <a:rPr lang="en-CA" dirty="0" smtClean="0"/>
              <a:t>data</a:t>
            </a:r>
          </a:p>
          <a:p>
            <a:pPr>
              <a:buFontTx/>
              <a:buChar char="-"/>
            </a:pPr>
            <a:r>
              <a:rPr lang="en-CA" dirty="0" smtClean="0"/>
              <a:t>Evaluates performance of harvest control rules (e.g. 40-10)</a:t>
            </a:r>
            <a:endParaRPr lang="en-CA" dirty="0" smtClean="0"/>
          </a:p>
        </p:txBody>
      </p:sp>
    </p:spTree>
    <p:extLst>
      <p:ext uri="{BB962C8B-B14F-4D97-AF65-F5344CB8AC3E}">
        <p14:creationId xmlns:p14="http://schemas.microsoft.com/office/powerpoint/2010/main" val="1804985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1560" y="-19769"/>
            <a:ext cx="7886700" cy="1072505"/>
          </a:xfrm>
        </p:spPr>
        <p:txBody>
          <a:bodyPr/>
          <a:lstStyle/>
          <a:p>
            <a:r>
              <a:rPr lang="en-CA" dirty="0" smtClean="0"/>
              <a:t>A new performance plot</a:t>
            </a:r>
            <a:endParaRPr lang="en-CA"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720000"/>
            <a:ext cx="7487501"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3463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Interpretation of the reference set</a:t>
            </a:r>
            <a:endParaRPr lang="en-CA" dirty="0"/>
          </a:p>
        </p:txBody>
      </p:sp>
      <p:sp>
        <p:nvSpPr>
          <p:cNvPr id="3" name="Content Placeholder 2"/>
          <p:cNvSpPr>
            <a:spLocks noGrp="1"/>
          </p:cNvSpPr>
          <p:nvPr>
            <p:ph idx="1"/>
          </p:nvPr>
        </p:nvSpPr>
        <p:spPr/>
        <p:txBody>
          <a:bodyPr/>
          <a:lstStyle/>
          <a:p>
            <a:pPr marL="0" indent="0">
              <a:spcAft>
                <a:spcPts val="1800"/>
              </a:spcAft>
              <a:buNone/>
            </a:pPr>
            <a:r>
              <a:rPr lang="en-CA" dirty="0" smtClean="0"/>
              <a:t>MP selection less important that in other fishery situations (</a:t>
            </a:r>
            <a:r>
              <a:rPr lang="en-CA" dirty="0" err="1" smtClean="0"/>
              <a:t>ie</a:t>
            </a:r>
            <a:r>
              <a:rPr lang="en-CA" dirty="0" smtClean="0"/>
              <a:t> good performance can be achieved by a range of MPs) due to several factors:</a:t>
            </a:r>
          </a:p>
          <a:p>
            <a:pPr>
              <a:spcAft>
                <a:spcPts val="1800"/>
              </a:spcAft>
              <a:buFontTx/>
              <a:buChar char="-"/>
            </a:pPr>
            <a:r>
              <a:rPr lang="en-CA" dirty="0" smtClean="0"/>
              <a:t>A highly resilient stock (high recruitment compensation)</a:t>
            </a:r>
          </a:p>
          <a:p>
            <a:pPr>
              <a:spcAft>
                <a:spcPts val="1800"/>
              </a:spcAft>
              <a:buFontTx/>
              <a:buChar char="-"/>
            </a:pPr>
            <a:r>
              <a:rPr lang="en-CA" dirty="0" smtClean="0"/>
              <a:t>Driven by recruitment strength (high variation in recruitment and high M)</a:t>
            </a:r>
          </a:p>
          <a:p>
            <a:pPr>
              <a:spcAft>
                <a:spcPts val="1800"/>
              </a:spcAft>
              <a:buFontTx/>
              <a:buChar char="-"/>
            </a:pPr>
            <a:r>
              <a:rPr lang="en-CA" dirty="0" smtClean="0"/>
              <a:t>At a reasonably productive stock state (not that depleted)</a:t>
            </a:r>
            <a:endParaRPr lang="en-CA" dirty="0"/>
          </a:p>
        </p:txBody>
      </p:sp>
    </p:spTree>
    <p:extLst>
      <p:ext uri="{BB962C8B-B14F-4D97-AF65-F5344CB8AC3E}">
        <p14:creationId xmlns:p14="http://schemas.microsoft.com/office/powerpoint/2010/main" val="2600837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1"/>
            <a:ext cx="7886700" cy="960090"/>
          </a:xfrm>
        </p:spPr>
        <p:txBody>
          <a:bodyPr>
            <a:normAutofit/>
          </a:bodyPr>
          <a:lstStyle/>
          <a:p>
            <a:r>
              <a:rPr lang="en-CA" sz="2800" dirty="0" smtClean="0"/>
              <a:t>Robustness testing 1: indices and depletion</a:t>
            </a:r>
            <a:endParaRPr lang="en-CA" sz="28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8388464" cy="4424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76" y="1010097"/>
            <a:ext cx="6439001"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25429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86" y="2132856"/>
            <a:ext cx="8873514"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539552" y="188641"/>
            <a:ext cx="8352928" cy="1008112"/>
          </a:xfrm>
        </p:spPr>
        <p:txBody>
          <a:bodyPr>
            <a:normAutofit/>
          </a:bodyPr>
          <a:lstStyle/>
          <a:p>
            <a:r>
              <a:rPr lang="en-CA" sz="2800" dirty="0" smtClean="0"/>
              <a:t>Robustness testing 2: lower recruitment compensation</a:t>
            </a:r>
            <a:endParaRPr lang="en-CA" sz="2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980728"/>
            <a:ext cx="5760640" cy="1310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23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00" y="1800000"/>
            <a:ext cx="88745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539552" y="188641"/>
            <a:ext cx="7886700" cy="720080"/>
          </a:xfrm>
        </p:spPr>
        <p:txBody>
          <a:bodyPr>
            <a:normAutofit/>
          </a:bodyPr>
          <a:lstStyle/>
          <a:p>
            <a:r>
              <a:rPr lang="en-CA" sz="2800" dirty="0" smtClean="0"/>
              <a:t>Robustness testing 3: lower M</a:t>
            </a:r>
            <a:endParaRPr lang="en-CA" sz="28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866550"/>
            <a:ext cx="4435964" cy="1194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410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99" y="2010101"/>
            <a:ext cx="8873515"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539552" y="188641"/>
            <a:ext cx="7886700" cy="864095"/>
          </a:xfrm>
        </p:spPr>
        <p:txBody>
          <a:bodyPr>
            <a:normAutofit/>
          </a:bodyPr>
          <a:lstStyle/>
          <a:p>
            <a:r>
              <a:rPr lang="en-CA" sz="2800" dirty="0" smtClean="0"/>
              <a:t>Robustness testing 4: greater stock mixing</a:t>
            </a:r>
            <a:endParaRPr lang="en-CA" sz="28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82" y="930943"/>
            <a:ext cx="4850530" cy="1079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500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 of robustness testing</a:t>
            </a:r>
            <a:endParaRPr lang="en-CA" dirty="0"/>
          </a:p>
        </p:txBody>
      </p:sp>
      <p:sp>
        <p:nvSpPr>
          <p:cNvPr id="3" name="Content Placeholder 2"/>
          <p:cNvSpPr>
            <a:spLocks noGrp="1"/>
          </p:cNvSpPr>
          <p:nvPr>
            <p:ph idx="1"/>
          </p:nvPr>
        </p:nvSpPr>
        <p:spPr/>
        <p:txBody>
          <a:bodyPr/>
          <a:lstStyle/>
          <a:p>
            <a:r>
              <a:rPr lang="en-CA" dirty="0" smtClean="0"/>
              <a:t>Accounted for catchability changes in the CPUE could be the most important source of uncertainty and strongly affect  the performance of the status quo (</a:t>
            </a:r>
            <a:r>
              <a:rPr lang="en-CA" dirty="0" err="1" smtClean="0"/>
              <a:t>curE</a:t>
            </a:r>
            <a:r>
              <a:rPr lang="en-CA" dirty="0" smtClean="0"/>
              <a:t> MPs)</a:t>
            </a:r>
          </a:p>
          <a:p>
            <a:r>
              <a:rPr lang="en-CA" dirty="0" smtClean="0"/>
              <a:t>Despite their dependence on indices of abundance the delay difference + 40-10 rule MP (DD4010) was robust to catchability changes. </a:t>
            </a:r>
          </a:p>
          <a:p>
            <a:r>
              <a:rPr lang="en-CA" dirty="0" smtClean="0"/>
              <a:t>Index target MPs (e.g. IT5, IT10) </a:t>
            </a:r>
            <a:r>
              <a:rPr lang="en-CA" dirty="0" smtClean="0"/>
              <a:t>showed </a:t>
            </a:r>
            <a:r>
              <a:rPr lang="en-CA" dirty="0" smtClean="0"/>
              <a:t>greatest </a:t>
            </a:r>
            <a:r>
              <a:rPr lang="en-CA" dirty="0" smtClean="0"/>
              <a:t>resilience </a:t>
            </a:r>
            <a:r>
              <a:rPr lang="en-CA" dirty="0" smtClean="0"/>
              <a:t>to changes in recruitment compensation. </a:t>
            </a:r>
          </a:p>
          <a:p>
            <a:r>
              <a:rPr lang="en-CA" dirty="0" smtClean="0"/>
              <a:t>Operating model dynamics are such that status-quo approaches such as Average Catch seem to perform acceptably. </a:t>
            </a:r>
          </a:p>
          <a:p>
            <a:endParaRPr lang="en-CA" dirty="0"/>
          </a:p>
        </p:txBody>
      </p:sp>
    </p:spTree>
    <p:extLst>
      <p:ext uri="{BB962C8B-B14F-4D97-AF65-F5344CB8AC3E}">
        <p14:creationId xmlns:p14="http://schemas.microsoft.com/office/powerpoint/2010/main" val="220209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19"/>
            <a:ext cx="7560840" cy="573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34783" y="87213"/>
            <a:ext cx="7886700" cy="1325563"/>
          </a:xfrm>
        </p:spPr>
        <p:txBody>
          <a:bodyPr/>
          <a:lstStyle/>
          <a:p>
            <a:r>
              <a:rPr lang="en-CA" dirty="0" smtClean="0"/>
              <a:t>Value of information 1</a:t>
            </a:r>
            <a:endParaRPr lang="en-CA" dirty="0"/>
          </a:p>
        </p:txBody>
      </p:sp>
    </p:spTree>
    <p:extLst>
      <p:ext uri="{BB962C8B-B14F-4D97-AF65-F5344CB8AC3E}">
        <p14:creationId xmlns:p14="http://schemas.microsoft.com/office/powerpoint/2010/main" val="287268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783" y="87213"/>
            <a:ext cx="7886700" cy="1325563"/>
          </a:xfrm>
        </p:spPr>
        <p:txBody>
          <a:bodyPr/>
          <a:lstStyle/>
          <a:p>
            <a:r>
              <a:rPr lang="en-CA" dirty="0" smtClean="0"/>
              <a:t>Value of information 2</a:t>
            </a:r>
            <a:endParaRPr lang="en-CA"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052736"/>
            <a:ext cx="7462627" cy="5661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066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3"/>
            <a:ext cx="7886700" cy="792088"/>
          </a:xfrm>
        </p:spPr>
        <p:txBody>
          <a:bodyPr/>
          <a:lstStyle/>
          <a:p>
            <a:r>
              <a:rPr lang="en-CA" dirty="0" smtClean="0"/>
              <a:t>Cost of current uncertainties 1</a:t>
            </a:r>
            <a:endParaRPr lang="en-CA"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36712"/>
            <a:ext cx="7632848" cy="5791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591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886700" cy="1325563"/>
          </a:xfrm>
        </p:spPr>
        <p:txBody>
          <a:bodyPr/>
          <a:lstStyle/>
          <a:p>
            <a:r>
              <a:rPr lang="en-CA" dirty="0" smtClean="0"/>
              <a:t>Specifying the operating model</a:t>
            </a:r>
            <a:endParaRPr lang="en-CA" dirty="0"/>
          </a:p>
        </p:txBody>
      </p:sp>
      <p:sp>
        <p:nvSpPr>
          <p:cNvPr id="3" name="Content Placeholder 2"/>
          <p:cNvSpPr>
            <a:spLocks noGrp="1"/>
          </p:cNvSpPr>
          <p:nvPr>
            <p:ph idx="1"/>
          </p:nvPr>
        </p:nvSpPr>
        <p:spPr>
          <a:xfrm>
            <a:off x="755576" y="1628800"/>
            <a:ext cx="7675562" cy="4351338"/>
          </a:xfrm>
        </p:spPr>
        <p:txBody>
          <a:bodyPr/>
          <a:lstStyle/>
          <a:p>
            <a:pPr marL="0" indent="0">
              <a:buNone/>
            </a:pPr>
            <a:r>
              <a:rPr lang="en-CA" dirty="0" smtClean="0"/>
              <a:t>We used a custom DLMtool function </a:t>
            </a:r>
            <a:r>
              <a:rPr lang="en-CA" b="1" dirty="0" smtClean="0">
                <a:solidFill>
                  <a:srgbClr val="00B050"/>
                </a:solidFill>
              </a:rPr>
              <a:t>SS2DLM()</a:t>
            </a:r>
            <a:r>
              <a:rPr lang="en-CA" dirty="0"/>
              <a:t> </a:t>
            </a:r>
            <a:r>
              <a:rPr lang="en-CA" dirty="0" smtClean="0"/>
              <a:t>to populate the parameters of the operating model.</a:t>
            </a:r>
          </a:p>
          <a:p>
            <a:pPr marL="0" indent="0">
              <a:buNone/>
            </a:pPr>
            <a:endParaRPr lang="en-CA" dirty="0"/>
          </a:p>
          <a:p>
            <a:pPr marL="0" indent="0">
              <a:buNone/>
            </a:pPr>
            <a:endParaRPr lang="en-CA" dirty="0" smtClean="0"/>
          </a:p>
          <a:p>
            <a:pPr marL="0" indent="0">
              <a:buNone/>
            </a:pPr>
            <a:r>
              <a:rPr lang="en-CA" dirty="0" smtClean="0"/>
              <a:t> </a:t>
            </a:r>
            <a:endParaRPr lang="en-CA" b="1" dirty="0">
              <a:solidFill>
                <a:srgbClr val="00B05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40149"/>
            <a:ext cx="7056784" cy="393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63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3"/>
            <a:ext cx="7886700" cy="1152128"/>
          </a:xfrm>
        </p:spPr>
        <p:txBody>
          <a:bodyPr/>
          <a:lstStyle/>
          <a:p>
            <a:r>
              <a:rPr lang="en-CA" dirty="0" smtClean="0"/>
              <a:t>Cost of current uncertainties 2</a:t>
            </a:r>
            <a:endParaRPr lang="en-CA"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416824" cy="5627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723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 of VOI and CCU analyses</a:t>
            </a:r>
            <a:endParaRPr lang="en-CA" dirty="0"/>
          </a:p>
        </p:txBody>
      </p:sp>
      <p:sp>
        <p:nvSpPr>
          <p:cNvPr id="3" name="Content Placeholder 2"/>
          <p:cNvSpPr>
            <a:spLocks noGrp="1"/>
          </p:cNvSpPr>
          <p:nvPr>
            <p:ph idx="1"/>
          </p:nvPr>
        </p:nvSpPr>
        <p:spPr>
          <a:xfrm>
            <a:off x="827584" y="1556792"/>
            <a:ext cx="7675562" cy="4351338"/>
          </a:xfrm>
        </p:spPr>
        <p:txBody>
          <a:bodyPr/>
          <a:lstStyle/>
          <a:p>
            <a:pPr>
              <a:spcAft>
                <a:spcPts val="1200"/>
              </a:spcAft>
            </a:pPr>
            <a:r>
              <a:rPr lang="en-CA" dirty="0" smtClean="0"/>
              <a:t>Performance is generally robust and unrelated to observation model properties (for this observation model, </a:t>
            </a:r>
            <a:r>
              <a:rPr lang="en-CA" dirty="0" err="1" smtClean="0"/>
              <a:t>Generic_obs</a:t>
            </a:r>
            <a:r>
              <a:rPr lang="en-CA" dirty="0" smtClean="0"/>
              <a:t>)</a:t>
            </a:r>
          </a:p>
          <a:p>
            <a:pPr>
              <a:spcAft>
                <a:spcPts val="1200"/>
              </a:spcAft>
            </a:pPr>
            <a:r>
              <a:rPr lang="en-CA" dirty="0" smtClean="0"/>
              <a:t>Exceptions include catch bias (</a:t>
            </a:r>
            <a:r>
              <a:rPr lang="en-CA" dirty="0" err="1" smtClean="0"/>
              <a:t>Cbias</a:t>
            </a:r>
            <a:r>
              <a:rPr lang="en-CA" dirty="0" smtClean="0"/>
              <a:t>) for mean catch MPs (e.g. DCAC, </a:t>
            </a:r>
            <a:r>
              <a:rPr lang="en-CA" dirty="0" err="1" smtClean="0"/>
              <a:t>AvC</a:t>
            </a:r>
            <a:r>
              <a:rPr lang="en-CA" dirty="0" smtClean="0"/>
              <a:t>) and depletion bias for any approaches that depend on depletion estimates (DAAC, DCAC). </a:t>
            </a:r>
          </a:p>
          <a:p>
            <a:pPr>
              <a:spcAft>
                <a:spcPts val="1200"/>
              </a:spcAft>
            </a:pPr>
            <a:r>
              <a:rPr lang="en-CA" dirty="0" smtClean="0"/>
              <a:t>Consistent with robustness testing, performance was flat with respect to operating model conditions.</a:t>
            </a:r>
          </a:p>
          <a:p>
            <a:pPr>
              <a:spcAft>
                <a:spcPts val="1200"/>
              </a:spcAft>
            </a:pPr>
            <a:r>
              <a:rPr lang="en-CA" dirty="0" smtClean="0"/>
              <a:t>Generally this simulation modelling suggests that for YFT data are sufficient as is knowledge about current conditions (extremely rare case!) </a:t>
            </a:r>
            <a:endParaRPr lang="en-CA" dirty="0"/>
          </a:p>
        </p:txBody>
      </p:sp>
    </p:spTree>
    <p:extLst>
      <p:ext uri="{BB962C8B-B14F-4D97-AF65-F5344CB8AC3E}">
        <p14:creationId xmlns:p14="http://schemas.microsoft.com/office/powerpoint/2010/main" val="2684298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DLMtool to set catch advice</a:t>
            </a:r>
            <a:endParaRPr lang="en-CA" dirty="0"/>
          </a:p>
        </p:txBody>
      </p:sp>
      <p:sp>
        <p:nvSpPr>
          <p:cNvPr id="3" name="Content Placeholder 2"/>
          <p:cNvSpPr>
            <a:spLocks noGrp="1"/>
          </p:cNvSpPr>
          <p:nvPr>
            <p:ph idx="1"/>
          </p:nvPr>
        </p:nvSpPr>
        <p:spPr/>
        <p:txBody>
          <a:bodyPr/>
          <a:lstStyle/>
          <a:p>
            <a:pPr marL="0" indent="0">
              <a:buNone/>
            </a:pPr>
            <a:r>
              <a:rPr lang="en-CA" dirty="0" smtClean="0"/>
              <a:t>Coded a new function (in IOTC </a:t>
            </a:r>
            <a:r>
              <a:rPr lang="en-CA" dirty="0" err="1" smtClean="0"/>
              <a:t>extras.R</a:t>
            </a:r>
            <a:r>
              <a:rPr lang="en-CA" dirty="0" smtClean="0"/>
              <a:t>) called SS2Data()</a:t>
            </a:r>
            <a:endParaRPr lang="en-CA"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19" y="3217713"/>
            <a:ext cx="7493289" cy="3629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348880"/>
            <a:ext cx="3816424" cy="652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9368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52" y="836712"/>
            <a:ext cx="9138841"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573" y="1484784"/>
            <a:ext cx="4421837" cy="3291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1835696" y="498426"/>
            <a:ext cx="792088" cy="482302"/>
          </a:xfrm>
          <a:prstGeom prst="straightConnector1">
            <a:avLst/>
          </a:prstGeom>
          <a:ln w="2222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9552" y="313760"/>
            <a:ext cx="1584176" cy="369332"/>
          </a:xfrm>
          <a:prstGeom prst="rect">
            <a:avLst/>
          </a:prstGeom>
          <a:noFill/>
        </p:spPr>
        <p:txBody>
          <a:bodyPr wrap="square" rtlCol="0">
            <a:spAutoFit/>
          </a:bodyPr>
          <a:lstStyle/>
          <a:p>
            <a:r>
              <a:rPr lang="en-CA" dirty="0" smtClean="0">
                <a:solidFill>
                  <a:schemeClr val="bg1"/>
                </a:solidFill>
              </a:rPr>
              <a:t>2015 catch</a:t>
            </a:r>
            <a:endParaRPr lang="en-CA" dirty="0">
              <a:solidFill>
                <a:schemeClr val="bg1"/>
              </a:solidFill>
            </a:endParaRPr>
          </a:p>
        </p:txBody>
      </p:sp>
    </p:spTree>
    <p:extLst>
      <p:ext uri="{BB962C8B-B14F-4D97-AF65-F5344CB8AC3E}">
        <p14:creationId xmlns:p14="http://schemas.microsoft.com/office/powerpoint/2010/main" val="1609522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5"/>
            <a:ext cx="7886700" cy="687611"/>
          </a:xfrm>
        </p:spPr>
        <p:txBody>
          <a:bodyPr/>
          <a:lstStyle/>
          <a:p>
            <a:r>
              <a:rPr lang="en-CA" dirty="0" smtClean="0"/>
              <a:t>Sensitivity analysis</a:t>
            </a:r>
            <a:endParaRPr lang="en-CA"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320545"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2860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Conclusions</a:t>
            </a:r>
            <a:endParaRPr lang="en-CA" dirty="0"/>
          </a:p>
        </p:txBody>
      </p:sp>
      <p:sp>
        <p:nvSpPr>
          <p:cNvPr id="3" name="Content Placeholder 2"/>
          <p:cNvSpPr>
            <a:spLocks noGrp="1"/>
          </p:cNvSpPr>
          <p:nvPr>
            <p:ph idx="1"/>
          </p:nvPr>
        </p:nvSpPr>
        <p:spPr>
          <a:xfrm>
            <a:off x="827584" y="1556792"/>
            <a:ext cx="7675562" cy="2683495"/>
          </a:xfrm>
        </p:spPr>
        <p:txBody>
          <a:bodyPr/>
          <a:lstStyle/>
          <a:p>
            <a:pPr>
              <a:spcAft>
                <a:spcPts val="1200"/>
              </a:spcAft>
            </a:pPr>
            <a:r>
              <a:rPr lang="en-CA" sz="2200" dirty="0" smtClean="0"/>
              <a:t>YFT is highly resilient</a:t>
            </a:r>
          </a:p>
          <a:p>
            <a:pPr>
              <a:spcAft>
                <a:spcPts val="1200"/>
              </a:spcAft>
            </a:pPr>
            <a:r>
              <a:rPr lang="en-CA" sz="2200" dirty="0" smtClean="0"/>
              <a:t>MP selection is less critical</a:t>
            </a:r>
          </a:p>
          <a:p>
            <a:pPr>
              <a:spcAft>
                <a:spcPts val="1200"/>
              </a:spcAft>
            </a:pPr>
            <a:r>
              <a:rPr lang="en-CA" sz="2200" dirty="0" smtClean="0"/>
              <a:t>Index target MPs are reasonably robust and TAC recommendations are relatively insensitive to the MP inputs. </a:t>
            </a:r>
          </a:p>
          <a:p>
            <a:pPr>
              <a:spcAft>
                <a:spcPts val="1200"/>
              </a:spcAft>
            </a:pPr>
            <a:r>
              <a:rPr lang="en-CA" sz="2200" dirty="0" smtClean="0"/>
              <a:t>There may be real strategic value in using an index target MP such as IT5 as an interim MP to update TACs between stock assessments since it is fast and cheap to do so.</a:t>
            </a:r>
          </a:p>
          <a:p>
            <a:pPr>
              <a:spcAft>
                <a:spcPts val="1200"/>
              </a:spcAft>
            </a:pPr>
            <a:r>
              <a:rPr lang="en-CA" sz="2200" dirty="0" smtClean="0"/>
              <a:t>VOI analysis and CCU analysis imply that from a strategic perspective there may not be much additional value  to additional extensive data collection for YFT (shift to other species?)</a:t>
            </a:r>
          </a:p>
          <a:p>
            <a:pPr marL="0" indent="0">
              <a:spcAft>
                <a:spcPts val="1200"/>
              </a:spcAft>
              <a:buNone/>
            </a:pPr>
            <a:endParaRPr lang="en-CA" sz="2200" dirty="0"/>
          </a:p>
        </p:txBody>
      </p:sp>
    </p:spTree>
    <p:extLst>
      <p:ext uri="{BB962C8B-B14F-4D97-AF65-F5344CB8AC3E}">
        <p14:creationId xmlns:p14="http://schemas.microsoft.com/office/powerpoint/2010/main" val="1722081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Director’s </a:t>
            </a:r>
            <a:r>
              <a:rPr lang="en-CA" dirty="0"/>
              <a:t>C</a:t>
            </a:r>
            <a:r>
              <a:rPr lang="en-CA" dirty="0" smtClean="0"/>
              <a:t>ut: what control rule?</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58343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886700" cy="1325563"/>
          </a:xfrm>
        </p:spPr>
        <p:txBody>
          <a:bodyPr/>
          <a:lstStyle/>
          <a:p>
            <a:r>
              <a:rPr lang="en-CA" dirty="0" smtClean="0"/>
              <a:t>Its an MLE </a:t>
            </a:r>
            <a:r>
              <a:rPr lang="en-CA" dirty="0" smtClean="0"/>
              <a:t>SS run so: d</a:t>
            </a:r>
            <a:r>
              <a:rPr lang="en-CA" dirty="0" smtClean="0"/>
              <a:t>epletion and M are known exactly</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233247"/>
            <a:ext cx="5400600" cy="23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72815"/>
            <a:ext cx="5328592" cy="2460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flipH="1">
            <a:off x="5796136" y="3212976"/>
            <a:ext cx="1152128" cy="0"/>
          </a:xfrm>
          <a:prstGeom prst="straightConnector1">
            <a:avLst/>
          </a:prstGeom>
          <a:ln w="44450">
            <a:solidFill>
              <a:srgbClr val="FF0000">
                <a:alpha val="56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572819" y="5276800"/>
            <a:ext cx="1152128" cy="0"/>
          </a:xfrm>
          <a:prstGeom prst="straightConnector1">
            <a:avLst/>
          </a:prstGeom>
          <a:ln w="44450">
            <a:solidFill>
              <a:srgbClr val="FF0000">
                <a:alpha val="56000"/>
              </a:srgbClr>
            </a:solidFill>
            <a:tailEnd type="arrow"/>
          </a:ln>
        </p:spPr>
        <p:style>
          <a:lnRef idx="1">
            <a:schemeClr val="accent1"/>
          </a:lnRef>
          <a:fillRef idx="0">
            <a:schemeClr val="accent1"/>
          </a:fillRef>
          <a:effectRef idx="0">
            <a:schemeClr val="accent1"/>
          </a:effectRef>
          <a:fontRef idx="minor">
            <a:schemeClr val="tx1"/>
          </a:fontRef>
        </p:style>
      </p:cxn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052736"/>
            <a:ext cx="3194992" cy="1642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29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31782" cy="1325563"/>
          </a:xfrm>
        </p:spPr>
        <p:txBody>
          <a:bodyPr>
            <a:normAutofit fontScale="90000"/>
          </a:bodyPr>
          <a:lstStyle/>
          <a:p>
            <a:r>
              <a:rPr lang="en-CA" dirty="0" smtClean="0"/>
              <a:t>Artificially adde</a:t>
            </a:r>
            <a:r>
              <a:rPr lang="en-CA" dirty="0" smtClean="0"/>
              <a:t>d uncertainty in these for MSE purposes (ideally this should be .</a:t>
            </a:r>
            <a:r>
              <a:rPr lang="en-CA" dirty="0" err="1" smtClean="0"/>
              <a:t>covar</a:t>
            </a:r>
            <a:r>
              <a:rPr lang="en-CA" dirty="0" smtClean="0"/>
              <a:t> or by .</a:t>
            </a:r>
            <a:r>
              <a:rPr lang="en-CA" dirty="0" err="1" smtClean="0"/>
              <a:t>mcmc</a:t>
            </a:r>
            <a:r>
              <a:rPr lang="en-CA" dirty="0" smtClean="0"/>
              <a:t>)</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69" y="2492896"/>
            <a:ext cx="6706043" cy="2189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6" y="4666084"/>
            <a:ext cx="1834010" cy="1872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764" y="4634589"/>
            <a:ext cx="4824536" cy="198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Brace 2"/>
          <p:cNvSpPr/>
          <p:nvPr/>
        </p:nvSpPr>
        <p:spPr>
          <a:xfrm>
            <a:off x="7087412" y="3569797"/>
            <a:ext cx="144016" cy="273162"/>
          </a:xfrm>
          <a:prstGeom prst="rightBrace">
            <a:avLst/>
          </a:prstGeom>
          <a:ln w="28575">
            <a:solidFill>
              <a:srgbClr val="FF0000">
                <a:alpha val="96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ight Brace 6"/>
          <p:cNvSpPr/>
          <p:nvPr/>
        </p:nvSpPr>
        <p:spPr>
          <a:xfrm rot="-5400000">
            <a:off x="1017247" y="3827989"/>
            <a:ext cx="218266" cy="1457922"/>
          </a:xfrm>
          <a:prstGeom prst="rightBrace">
            <a:avLst/>
          </a:prstGeom>
          <a:ln w="28575">
            <a:solidFill>
              <a:srgbClr val="FF0000">
                <a:alpha val="96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1268760"/>
            <a:ext cx="5602648" cy="1675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62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8" y="165894"/>
            <a:ext cx="7886700" cy="975643"/>
          </a:xfrm>
        </p:spPr>
        <p:txBody>
          <a:bodyPr/>
          <a:lstStyle/>
          <a:p>
            <a:r>
              <a:rPr lang="en-CA" dirty="0" smtClean="0"/>
              <a:t>Checking convergence</a:t>
            </a:r>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3"/>
            <a:ext cx="8486775"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67744" y="4077072"/>
            <a:ext cx="576064" cy="461665"/>
          </a:xfrm>
          <a:prstGeom prst="rect">
            <a:avLst/>
          </a:prstGeom>
          <a:noFill/>
        </p:spPr>
        <p:txBody>
          <a:bodyPr wrap="square" rtlCol="0">
            <a:spAutoFit/>
          </a:bodyPr>
          <a:lstStyle/>
          <a:p>
            <a:r>
              <a:rPr lang="en-CA" sz="2400" b="1" dirty="0" smtClean="0">
                <a:solidFill>
                  <a:schemeClr val="bg1"/>
                </a:solidFill>
              </a:rPr>
              <a:t>*</a:t>
            </a:r>
            <a:endParaRPr lang="en-CA" sz="2400" b="1" dirty="0">
              <a:solidFill>
                <a:schemeClr val="bg1"/>
              </a:solidFill>
            </a:endParaRPr>
          </a:p>
        </p:txBody>
      </p:sp>
    </p:spTree>
    <p:extLst>
      <p:ext uri="{BB962C8B-B14F-4D97-AF65-F5344CB8AC3E}">
        <p14:creationId xmlns:p14="http://schemas.microsoft.com/office/powerpoint/2010/main" val="336742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886700" cy="1325563"/>
          </a:xfrm>
        </p:spPr>
        <p:txBody>
          <a:bodyPr/>
          <a:lstStyle/>
          <a:p>
            <a:r>
              <a:rPr lang="en-CA" dirty="0" smtClean="0"/>
              <a:t>Initial satisficing with </a:t>
            </a:r>
            <a:r>
              <a:rPr lang="en-CA" dirty="0" err="1" smtClean="0"/>
              <a:t>NOAA_plot</a:t>
            </a:r>
            <a:r>
              <a:rPr lang="en-CA" dirty="0" smtClean="0"/>
              <a:t>()</a:t>
            </a:r>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7" y="1167282"/>
            <a:ext cx="8635305" cy="577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403648" y="2780928"/>
            <a:ext cx="3096344" cy="0"/>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499992" y="1988840"/>
            <a:ext cx="0" cy="792088"/>
          </a:xfrm>
          <a:prstGeom prst="straightConnector1">
            <a:avLst/>
          </a:prstGeom>
          <a:ln w="3810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52120" y="2799606"/>
            <a:ext cx="3096344" cy="0"/>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748464" y="2007518"/>
            <a:ext cx="0" cy="792088"/>
          </a:xfrm>
          <a:prstGeom prst="straightConnector1">
            <a:avLst/>
          </a:prstGeom>
          <a:ln w="3810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87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03635"/>
          </a:xfrm>
        </p:spPr>
        <p:txBody>
          <a:bodyPr/>
          <a:lstStyle/>
          <a:p>
            <a:r>
              <a:rPr lang="en-CA" dirty="0" smtClean="0"/>
              <a:t>Initial satisficing</a:t>
            </a:r>
            <a:endParaRPr lang="en-CA"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4464498" cy="1690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22578"/>
            <a:ext cx="7200800" cy="3709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91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new performance plot</a:t>
            </a:r>
            <a:endParaRPr lang="en-CA"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3356992"/>
            <a:ext cx="7544223"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5004048" y="2636912"/>
            <a:ext cx="792089" cy="720080"/>
          </a:xfrm>
          <a:prstGeom prst="straightConnector1">
            <a:avLst/>
          </a:prstGeom>
          <a:ln w="31750">
            <a:solidFill>
              <a:srgbClr val="FFC000">
                <a:alpha val="87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80312" y="2348880"/>
            <a:ext cx="144016" cy="1008112"/>
          </a:xfrm>
          <a:prstGeom prst="straightConnector1">
            <a:avLst/>
          </a:prstGeom>
          <a:ln w="31750">
            <a:solidFill>
              <a:srgbClr val="FFC000">
                <a:alpha val="87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27984" y="3861048"/>
            <a:ext cx="1124508" cy="1080120"/>
          </a:xfrm>
          <a:prstGeom prst="straightConnector1">
            <a:avLst/>
          </a:prstGeom>
          <a:ln w="31750">
            <a:solidFill>
              <a:srgbClr val="FFC000">
                <a:alpha val="87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257420" y="3832076"/>
            <a:ext cx="385481" cy="965076"/>
          </a:xfrm>
          <a:prstGeom prst="straightConnector1">
            <a:avLst/>
          </a:prstGeom>
          <a:ln w="31750">
            <a:solidFill>
              <a:srgbClr val="FFC000">
                <a:alpha val="87000"/>
              </a:srgb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87824" y="2025714"/>
            <a:ext cx="2664296" cy="646331"/>
          </a:xfrm>
          <a:prstGeom prst="rect">
            <a:avLst/>
          </a:prstGeom>
          <a:noFill/>
        </p:spPr>
        <p:txBody>
          <a:bodyPr wrap="square" rtlCol="0">
            <a:spAutoFit/>
          </a:bodyPr>
          <a:lstStyle/>
          <a:p>
            <a:r>
              <a:rPr lang="en-CA" b="1" dirty="0" smtClean="0">
                <a:solidFill>
                  <a:srgbClr val="FFC000"/>
                </a:solidFill>
              </a:rPr>
              <a:t>Biomass reference level is 75% of BMSY</a:t>
            </a:r>
            <a:endParaRPr lang="en-CA" b="1" dirty="0">
              <a:solidFill>
                <a:srgbClr val="FFC000"/>
              </a:solidFill>
            </a:endParaRPr>
          </a:p>
        </p:txBody>
      </p:sp>
      <p:sp>
        <p:nvSpPr>
          <p:cNvPr id="23" name="TextBox 22"/>
          <p:cNvSpPr txBox="1"/>
          <p:nvPr/>
        </p:nvSpPr>
        <p:spPr>
          <a:xfrm>
            <a:off x="5724128" y="1700807"/>
            <a:ext cx="2988332" cy="646331"/>
          </a:xfrm>
          <a:prstGeom prst="rect">
            <a:avLst/>
          </a:prstGeom>
          <a:noFill/>
        </p:spPr>
        <p:txBody>
          <a:bodyPr wrap="square" rtlCol="0">
            <a:spAutoFit/>
          </a:bodyPr>
          <a:lstStyle/>
          <a:p>
            <a:r>
              <a:rPr lang="en-CA" b="1" dirty="0" smtClean="0">
                <a:solidFill>
                  <a:srgbClr val="FFC000"/>
                </a:solidFill>
              </a:rPr>
              <a:t>Yield reference level is 75% of yield at FMSY</a:t>
            </a:r>
            <a:endParaRPr lang="en-CA" b="1" dirty="0">
              <a:solidFill>
                <a:srgbClr val="FFC000"/>
              </a:solidFill>
            </a:endParaRPr>
          </a:p>
        </p:txBody>
      </p:sp>
      <p:sp>
        <p:nvSpPr>
          <p:cNvPr id="24" name="TextBox 23"/>
          <p:cNvSpPr txBox="1"/>
          <p:nvPr/>
        </p:nvSpPr>
        <p:spPr>
          <a:xfrm>
            <a:off x="2325942" y="4941168"/>
            <a:ext cx="2664296" cy="1200329"/>
          </a:xfrm>
          <a:prstGeom prst="rect">
            <a:avLst/>
          </a:prstGeom>
          <a:noFill/>
        </p:spPr>
        <p:txBody>
          <a:bodyPr wrap="square" rtlCol="0">
            <a:spAutoFit/>
          </a:bodyPr>
          <a:lstStyle/>
          <a:p>
            <a:r>
              <a:rPr lang="en-CA" b="1" dirty="0" smtClean="0">
                <a:solidFill>
                  <a:srgbClr val="FFC000"/>
                </a:solidFill>
              </a:rPr>
              <a:t>Satisficing level for biomass (where the vertical line is drawn on the plot)</a:t>
            </a:r>
            <a:endParaRPr lang="en-CA" b="1" dirty="0">
              <a:solidFill>
                <a:srgbClr val="FFC000"/>
              </a:solidFill>
            </a:endParaRPr>
          </a:p>
        </p:txBody>
      </p:sp>
      <p:sp>
        <p:nvSpPr>
          <p:cNvPr id="25" name="TextBox 24"/>
          <p:cNvSpPr txBox="1"/>
          <p:nvPr/>
        </p:nvSpPr>
        <p:spPr>
          <a:xfrm>
            <a:off x="6120172" y="4999533"/>
            <a:ext cx="2664296" cy="1200329"/>
          </a:xfrm>
          <a:prstGeom prst="rect">
            <a:avLst/>
          </a:prstGeom>
          <a:noFill/>
        </p:spPr>
        <p:txBody>
          <a:bodyPr wrap="square" rtlCol="0">
            <a:spAutoFit/>
          </a:bodyPr>
          <a:lstStyle/>
          <a:p>
            <a:r>
              <a:rPr lang="en-CA" b="1" dirty="0" smtClean="0">
                <a:solidFill>
                  <a:srgbClr val="FFC000"/>
                </a:solidFill>
              </a:rPr>
              <a:t>Satisficing level for yield relative to FMSY (where the horizontal line is drawn on the plot)</a:t>
            </a:r>
            <a:endParaRPr lang="en-CA" b="1" dirty="0">
              <a:solidFill>
                <a:srgbClr val="FFC000"/>
              </a:solidFill>
            </a:endParaRPr>
          </a:p>
        </p:txBody>
      </p:sp>
    </p:spTree>
    <p:extLst>
      <p:ext uri="{BB962C8B-B14F-4D97-AF65-F5344CB8AC3E}">
        <p14:creationId xmlns:p14="http://schemas.microsoft.com/office/powerpoint/2010/main" val="69349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P spid="25"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4833</TotalTime>
  <Words>670</Words>
  <Application>Microsoft Office PowerPoint</Application>
  <PresentationFormat>On-screen Show (4:3)</PresentationFormat>
  <Paragraphs>75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Depth</vt:lpstr>
      <vt:lpstr>PowerPoint Presentation</vt:lpstr>
      <vt:lpstr>Background</vt:lpstr>
      <vt:lpstr>Specifying the operating model</vt:lpstr>
      <vt:lpstr>Its an MLE SS run so: depletion and M are known exactly</vt:lpstr>
      <vt:lpstr>Artificially added uncertainty in these for MSE purposes (ideally this should be .covar or by .mcmc)</vt:lpstr>
      <vt:lpstr>Checking convergence</vt:lpstr>
      <vt:lpstr>Initial satisficing with NOAA_plot()</vt:lpstr>
      <vt:lpstr>Initial satisficing</vt:lpstr>
      <vt:lpstr>A new performance plot</vt:lpstr>
      <vt:lpstr>A new performance plot</vt:lpstr>
      <vt:lpstr>A new performance plot</vt:lpstr>
      <vt:lpstr>A new performance plot</vt:lpstr>
      <vt:lpstr>A new performance plot</vt:lpstr>
      <vt:lpstr>A new performance plot</vt:lpstr>
      <vt:lpstr>A new performance plot</vt:lpstr>
      <vt:lpstr>A new performance plot</vt:lpstr>
      <vt:lpstr>A new performance plot</vt:lpstr>
      <vt:lpstr>A new performance plot</vt:lpstr>
      <vt:lpstr>A new performance plot</vt:lpstr>
      <vt:lpstr>A new performance plot</vt:lpstr>
      <vt:lpstr>Interpretation of the reference set</vt:lpstr>
      <vt:lpstr>Robustness testing 1: indices and depletion</vt:lpstr>
      <vt:lpstr>Robustness testing 2: lower recruitment compensation</vt:lpstr>
      <vt:lpstr>Robustness testing 3: lower M</vt:lpstr>
      <vt:lpstr>Robustness testing 4: greater stock mixing</vt:lpstr>
      <vt:lpstr>Summary of robustness testing</vt:lpstr>
      <vt:lpstr>Value of information 1</vt:lpstr>
      <vt:lpstr>Value of information 2</vt:lpstr>
      <vt:lpstr>Cost of current uncertainties 1</vt:lpstr>
      <vt:lpstr>Cost of current uncertainties 2</vt:lpstr>
      <vt:lpstr>Summary of VOI and CCU analyses</vt:lpstr>
      <vt:lpstr>Using DLMtool to set catch advice</vt:lpstr>
      <vt:lpstr>PowerPoint Presentation</vt:lpstr>
      <vt:lpstr>Sensitivity analysis</vt:lpstr>
      <vt:lpstr>Conclusions</vt:lpstr>
      <vt:lpstr>The Director’s Cut: what control rule?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Wrap up</dc:title>
  <dc:creator>Tom Carruthers</dc:creator>
  <cp:lastModifiedBy>Tom Carruthers</cp:lastModifiedBy>
  <cp:revision>28</cp:revision>
  <dcterms:created xsi:type="dcterms:W3CDTF">2017-05-05T20:07:34Z</dcterms:created>
  <dcterms:modified xsi:type="dcterms:W3CDTF">2017-05-09T23:51:05Z</dcterms:modified>
</cp:coreProperties>
</file>