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7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0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>
              <a:defRPr/>
            </a:pPr>
            <a:r>
              <a:rPr lang="en-US" sz="6000" dirty="0">
                <a:solidFill>
                  <a:prstClr val="white"/>
                </a:solidFill>
                <a:effectLst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>
              <a:defRPr/>
            </a:pPr>
            <a:r>
              <a:rPr lang="en-US" sz="6000" dirty="0">
                <a:solidFill>
                  <a:prstClr val="white"/>
                </a:solidFill>
                <a:effectLst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6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71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6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4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57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5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0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7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57BD9B-0ABC-4545-9391-8EC74CDB416C}" type="slidenum">
              <a:rPr lang="en-US" altLang="en-US">
                <a:solidFill>
                  <a:prstClr val="white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90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en-US" sz="1900" dirty="0">
                <a:cs typeface="Arial" panose="020B0604020202020204" pitchFamily="34" charset="0"/>
              </a:rPr>
              <a:t>Tom Carruthers  &amp;  Adrian </a:t>
            </a:r>
            <a:r>
              <a:rPr lang="en-CA" altLang="en-US" sz="1900" dirty="0" err="1">
                <a:cs typeface="Arial" panose="020B0604020202020204" pitchFamily="34" charset="0"/>
              </a:rPr>
              <a:t>Hordyk</a:t>
            </a:r>
            <a:r>
              <a:rPr lang="en-CA" altLang="en-US" sz="1900" dirty="0">
                <a:cs typeface="Arial" panose="020B0604020202020204" pitchFamily="34" charset="0"/>
              </a:rPr>
              <a:t>     </a:t>
            </a:r>
            <a:r>
              <a:rPr lang="en-CA" altLang="en-US" sz="1900" dirty="0">
                <a:solidFill>
                  <a:srgbClr val="FFFFFF"/>
                </a:solidFill>
                <a:cs typeface="Arial" panose="020B0604020202020204" pitchFamily="34" charset="0"/>
              </a:rPr>
              <a:t>.</a:t>
            </a:r>
          </a:p>
          <a:p>
            <a:pPr algn="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en-US" sz="1900" dirty="0">
                <a:cs typeface="Arial" panose="020B0604020202020204" pitchFamily="34" charset="0"/>
              </a:rPr>
              <a:t> </a:t>
            </a:r>
          </a:p>
          <a:p>
            <a:pPr algn="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en-US" sz="1900" dirty="0">
                <a:cs typeface="Arial" panose="020B0604020202020204" pitchFamily="34" charset="0"/>
              </a:rPr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23752" y="3140968"/>
            <a:ext cx="616522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fontAlgn="base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Wrap - up</a:t>
            </a:r>
            <a:endParaRPr lang="en-US" altLang="en-US" sz="3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fontAlgn="base" hangingPunct="1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 smtClean="0">
                <a:solidFill>
                  <a:srgbClr val="FF0000"/>
                </a:solidFill>
                <a:cs typeface="Arial" panose="020B0604020202020204" pitchFamily="34" charset="0"/>
              </a:rPr>
              <a:t>May </a:t>
            </a:r>
            <a:r>
              <a:rPr lang="en-US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  <a:cs typeface="Arial" panose="020B0604020202020204" pitchFamily="34" charset="0"/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86700" cy="1325563"/>
          </a:xfrm>
        </p:spPr>
        <p:txBody>
          <a:bodyPr/>
          <a:lstStyle/>
          <a:p>
            <a:pPr algn="ctr"/>
            <a:r>
              <a:rPr lang="en-CA" dirty="0" smtClean="0"/>
              <a:t>Core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67556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Operating models</a:t>
            </a:r>
          </a:p>
          <a:p>
            <a:pPr marL="0" indent="0" algn="ctr">
              <a:buNone/>
            </a:pPr>
            <a:r>
              <a:rPr lang="en-CA" dirty="0" smtClean="0"/>
              <a:t>MPs</a:t>
            </a:r>
          </a:p>
          <a:p>
            <a:pPr marL="0" indent="0" algn="ctr">
              <a:buNone/>
            </a:pPr>
            <a:r>
              <a:rPr lang="en-CA" dirty="0" smtClean="0"/>
              <a:t>MSE</a:t>
            </a:r>
          </a:p>
          <a:p>
            <a:pPr marL="0" indent="0" algn="ctr">
              <a:buNone/>
            </a:pPr>
            <a:r>
              <a:rPr lang="en-CA" dirty="0" smtClean="0"/>
              <a:t>Trade-offs</a:t>
            </a:r>
          </a:p>
          <a:p>
            <a:pPr marL="0" indent="0" algn="ctr">
              <a:buNone/>
            </a:pPr>
            <a:r>
              <a:rPr lang="en-CA" dirty="0" smtClean="0"/>
              <a:t>Dominating MPs</a:t>
            </a:r>
          </a:p>
          <a:p>
            <a:pPr marL="0" indent="0" algn="ctr">
              <a:buNone/>
            </a:pPr>
            <a:r>
              <a:rPr lang="en-CA" dirty="0" smtClean="0"/>
              <a:t>Satisficing</a:t>
            </a:r>
          </a:p>
          <a:p>
            <a:pPr marL="0" indent="0" algn="ctr">
              <a:buNone/>
            </a:pPr>
            <a:r>
              <a:rPr lang="en-CA" dirty="0" smtClean="0"/>
              <a:t>Value of information</a:t>
            </a:r>
          </a:p>
          <a:p>
            <a:pPr marL="0" indent="0" algn="ctr">
              <a:buNone/>
            </a:pPr>
            <a:r>
              <a:rPr lang="en-CA" dirty="0" smtClean="0"/>
              <a:t>Cost of current uncertainties</a:t>
            </a:r>
          </a:p>
          <a:p>
            <a:pPr marL="0" indent="0" algn="ctr">
              <a:buNone/>
            </a:pPr>
            <a:r>
              <a:rPr lang="en-CA" dirty="0" smtClean="0"/>
              <a:t>Robustness </a:t>
            </a:r>
            <a:r>
              <a:rPr lang="en-CA" dirty="0" smtClean="0"/>
              <a:t>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815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Some lessons from Data-limited MSE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7675562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 dirty="0" smtClean="0"/>
              <a:t>Outcomes </a:t>
            </a:r>
            <a:r>
              <a:rPr lang="en-CA" dirty="0" smtClean="0"/>
              <a:t>can be unpredictable</a:t>
            </a:r>
            <a:endParaRPr lang="en-CA" dirty="0" smtClean="0"/>
          </a:p>
          <a:p>
            <a:pPr>
              <a:spcAft>
                <a:spcPts val="1200"/>
              </a:spcAft>
            </a:pPr>
            <a:r>
              <a:rPr lang="en-CA" dirty="0" smtClean="0"/>
              <a:t>Need to crunch </a:t>
            </a:r>
            <a:r>
              <a:rPr lang="en-CA" dirty="0" smtClean="0"/>
              <a:t>numbers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Rapid MSE testing can get usable answers</a:t>
            </a:r>
            <a:endParaRPr lang="en-CA" dirty="0" smtClean="0"/>
          </a:p>
          <a:p>
            <a:pPr>
              <a:spcAft>
                <a:spcPts val="1200"/>
              </a:spcAft>
            </a:pPr>
            <a:r>
              <a:rPr lang="en-CA" dirty="0" smtClean="0"/>
              <a:t>Robustness testing can  provide greater confidence in a management approach and also help to discriminate among </a:t>
            </a:r>
            <a:r>
              <a:rPr lang="en-CA" dirty="0" smtClean="0"/>
              <a:t>MPs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MSE can provide strategic advice to guide management in ways that stock assessment cannot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MSE is suited to data-limited fisheries specifically because uncertaint</a:t>
            </a:r>
            <a:r>
              <a:rPr lang="en-CA" dirty="0" smtClean="0"/>
              <a:t>y is high</a:t>
            </a:r>
            <a:endParaRPr lang="en-CA" dirty="0" smtClean="0"/>
          </a:p>
          <a:p>
            <a:pPr>
              <a:spcAft>
                <a:spcPts val="1200"/>
              </a:spcAft>
            </a:pPr>
            <a:endParaRPr lang="en-CA" dirty="0" smtClean="0"/>
          </a:p>
          <a:p>
            <a:pPr>
              <a:spcAft>
                <a:spcPts val="1200"/>
              </a:spcAft>
            </a:pPr>
            <a:endParaRPr lang="en-CA" dirty="0" smtClean="0"/>
          </a:p>
          <a:p>
            <a:pPr>
              <a:spcAft>
                <a:spcPts val="1200"/>
              </a:spcAft>
            </a:pPr>
            <a:endParaRPr lang="en-CA" dirty="0" smtClean="0"/>
          </a:p>
          <a:p>
            <a:pPr>
              <a:spcAft>
                <a:spcPts val="1200"/>
              </a:spcAft>
            </a:pPr>
            <a:endParaRPr lang="en-CA" dirty="0" smtClean="0"/>
          </a:p>
          <a:p>
            <a:pPr>
              <a:spcAft>
                <a:spcPts val="12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853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limitations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Discarding rate / post release </a:t>
            </a:r>
            <a:r>
              <a:rPr lang="en-CA" dirty="0" smtClean="0"/>
              <a:t>mortality not incorporated</a:t>
            </a:r>
            <a:endParaRPr lang="en-CA" dirty="0" smtClean="0"/>
          </a:p>
          <a:p>
            <a:r>
              <a:rPr lang="en-CA" dirty="0" smtClean="0"/>
              <a:t>Spatial </a:t>
            </a:r>
            <a:r>
              <a:rPr lang="en-CA" dirty="0" smtClean="0"/>
              <a:t>targeting / shifts in species targeting ignored</a:t>
            </a:r>
            <a:endParaRPr lang="en-CA" dirty="0" smtClean="0"/>
          </a:p>
          <a:p>
            <a:r>
              <a:rPr lang="en-CA" dirty="0" err="1" smtClean="0"/>
              <a:t>Bioeconomic</a:t>
            </a:r>
            <a:r>
              <a:rPr lang="en-CA" dirty="0" smtClean="0"/>
              <a:t> realities ignored </a:t>
            </a:r>
            <a:endParaRPr lang="en-CA" dirty="0" smtClean="0"/>
          </a:p>
          <a:p>
            <a:r>
              <a:rPr lang="en-CA" dirty="0" smtClean="0"/>
              <a:t>No explicit ecosystem </a:t>
            </a:r>
            <a:r>
              <a:rPr lang="en-CA" dirty="0" smtClean="0"/>
              <a:t>considerations</a:t>
            </a:r>
          </a:p>
          <a:p>
            <a:r>
              <a:rPr lang="en-CA" dirty="0" smtClean="0"/>
              <a:t>No density-dependent </a:t>
            </a:r>
            <a:r>
              <a:rPr lang="en-CA" dirty="0" smtClean="0"/>
              <a:t>catchability </a:t>
            </a:r>
            <a:r>
              <a:rPr lang="en-CA" dirty="0" smtClean="0"/>
              <a:t>models </a:t>
            </a:r>
          </a:p>
          <a:p>
            <a:r>
              <a:rPr lang="en-CA" dirty="0" smtClean="0"/>
              <a:t>Not multispecies</a:t>
            </a:r>
            <a:endParaRPr lang="en-CA" dirty="0" smtClean="0"/>
          </a:p>
          <a:p>
            <a:r>
              <a:rPr lang="en-CA" dirty="0" smtClean="0"/>
              <a:t>No explicit enforcement models</a:t>
            </a:r>
          </a:p>
          <a:p>
            <a:r>
              <a:rPr lang="en-CA" dirty="0" smtClean="0"/>
              <a:t>Currently does not provide a usable guide to the path forward in situations where almost nothing is known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879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7"/>
            <a:ext cx="7886700" cy="792088"/>
          </a:xfrm>
        </p:spPr>
        <p:txBody>
          <a:bodyPr/>
          <a:lstStyle/>
          <a:p>
            <a:r>
              <a:rPr lang="en-CA" dirty="0" smtClean="0"/>
              <a:t>Coming soon!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675562" cy="4351338"/>
          </a:xfrm>
        </p:spPr>
        <p:txBody>
          <a:bodyPr/>
          <a:lstStyle/>
          <a:p>
            <a:r>
              <a:rPr lang="en-CA" dirty="0" smtClean="0"/>
              <a:t>Data-rich assessment MPs in TMB</a:t>
            </a:r>
          </a:p>
          <a:p>
            <a:r>
              <a:rPr lang="en-CA" dirty="0" smtClean="0"/>
              <a:t>Age-specific natural mortality rate</a:t>
            </a:r>
          </a:p>
          <a:p>
            <a:r>
              <a:rPr lang="en-CA" dirty="0" smtClean="0"/>
              <a:t>Many more growth curve options</a:t>
            </a:r>
          </a:p>
          <a:p>
            <a:r>
              <a:rPr lang="en-CA" dirty="0" smtClean="0"/>
              <a:t>Retrospective analysis (stripping data)</a:t>
            </a:r>
          </a:p>
          <a:p>
            <a:r>
              <a:rPr lang="en-CA" dirty="0" smtClean="0"/>
              <a:t>Multi-species models</a:t>
            </a:r>
          </a:p>
          <a:p>
            <a:r>
              <a:rPr lang="en-CA" dirty="0" smtClean="0"/>
              <a:t>Models of Intermediate Complexity (MICE)</a:t>
            </a:r>
          </a:p>
          <a:p>
            <a:r>
              <a:rPr lang="en-CA" dirty="0" err="1" smtClean="0"/>
              <a:t>Bioeconomic</a:t>
            </a:r>
            <a:r>
              <a:rPr lang="en-CA" dirty="0" smtClean="0"/>
              <a:t> models (Imp)</a:t>
            </a:r>
          </a:p>
          <a:p>
            <a:r>
              <a:rPr lang="en-CA" dirty="0" smtClean="0"/>
              <a:t>Enforcement models (Imp)</a:t>
            </a:r>
          </a:p>
          <a:p>
            <a:r>
              <a:rPr lang="en-CA" dirty="0" smtClean="0"/>
              <a:t>Fine-scale spatial operating models</a:t>
            </a:r>
          </a:p>
          <a:p>
            <a:r>
              <a:rPr lang="en-CA" dirty="0" smtClean="0"/>
              <a:t>MCMC / covariance OM parameterization using SS</a:t>
            </a:r>
          </a:p>
          <a:p>
            <a:r>
              <a:rPr lang="en-CA" dirty="0" smtClean="0"/>
              <a:t>MPs by machine learning….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991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404664"/>
            <a:ext cx="2952328" cy="1325563"/>
          </a:xfrm>
        </p:spPr>
        <p:txBody>
          <a:bodyPr/>
          <a:lstStyle/>
          <a:p>
            <a:pPr algn="ctr"/>
            <a:r>
              <a:rPr lang="en-CA" dirty="0" smtClean="0"/>
              <a:t>Many thanks!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675562" cy="3508896"/>
          </a:xfrm>
        </p:spPr>
        <p:txBody>
          <a:bodyPr/>
          <a:lstStyle/>
          <a:p>
            <a:pPr marL="0" indent="0" algn="ctr">
              <a:buNone/>
            </a:pPr>
            <a:r>
              <a:rPr lang="en-CA" b="1" dirty="0" smtClean="0"/>
              <a:t>Nico Gutierrez</a:t>
            </a:r>
          </a:p>
          <a:p>
            <a:pPr marL="0" indent="0" algn="ctr">
              <a:buNone/>
            </a:pPr>
            <a:r>
              <a:rPr lang="en-CA" b="1" dirty="0" smtClean="0"/>
              <a:t>Sarah Martin </a:t>
            </a:r>
          </a:p>
          <a:p>
            <a:pPr marL="0" indent="0" algn="ctr">
              <a:buNone/>
            </a:pPr>
            <a:r>
              <a:rPr lang="en-CA" dirty="0" smtClean="0"/>
              <a:t>Adrian </a:t>
            </a:r>
            <a:r>
              <a:rPr lang="en-CA" dirty="0" err="1" smtClean="0"/>
              <a:t>Hordyk</a:t>
            </a:r>
            <a:r>
              <a:rPr lang="en-CA" dirty="0" smtClean="0"/>
              <a:t> (UBC)</a:t>
            </a:r>
          </a:p>
          <a:p>
            <a:pPr marL="0" indent="0" algn="ctr">
              <a:buNone/>
            </a:pPr>
            <a:r>
              <a:rPr lang="en-CA" dirty="0" smtClean="0"/>
              <a:t>Carl Walters (UBC)</a:t>
            </a:r>
          </a:p>
          <a:p>
            <a:pPr marL="0" indent="0" algn="ctr">
              <a:buNone/>
            </a:pPr>
            <a:r>
              <a:rPr lang="en-CA" dirty="0" smtClean="0"/>
              <a:t>David Newman (NRDC)</a:t>
            </a:r>
          </a:p>
          <a:p>
            <a:pPr marL="0" indent="0" algn="ctr">
              <a:buNone/>
            </a:pPr>
            <a:r>
              <a:rPr lang="en-CA" dirty="0" smtClean="0"/>
              <a:t>Lisa </a:t>
            </a:r>
            <a:r>
              <a:rPr lang="en-CA" dirty="0" err="1" smtClean="0"/>
              <a:t>Suatoni</a:t>
            </a:r>
            <a:r>
              <a:rPr lang="en-CA" dirty="0" smtClean="0"/>
              <a:t> (NRDC) </a:t>
            </a:r>
          </a:p>
          <a:p>
            <a:pPr marL="0" indent="0" algn="ctr">
              <a:buNone/>
            </a:pPr>
            <a:r>
              <a:rPr lang="en-CA" dirty="0" smtClean="0"/>
              <a:t>Alejandro </a:t>
            </a:r>
            <a:r>
              <a:rPr lang="en-CA" dirty="0" err="1" smtClean="0"/>
              <a:t>Anganuzzi</a:t>
            </a:r>
            <a:r>
              <a:rPr lang="en-CA" dirty="0" smtClean="0"/>
              <a:t> (FAO)</a:t>
            </a:r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12801" y="5013176"/>
            <a:ext cx="653563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dirty="0" smtClean="0"/>
              <a:t>The DLMtool team is grateful for the support 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CA" dirty="0" smtClean="0"/>
              <a:t> NRDC,   MSC,   The Packard Foundation,            Canadian DFO,   US NOAA  and UN FAO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53655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274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Depth</vt:lpstr>
      <vt:lpstr>PowerPoint Presentation</vt:lpstr>
      <vt:lpstr>Core concepts</vt:lpstr>
      <vt:lpstr>Some lessons from Data-limited MSE</vt:lpstr>
      <vt:lpstr>Current limitations</vt:lpstr>
      <vt:lpstr>Coming soon!</vt:lpstr>
      <vt:lpstr>Many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</dc:title>
  <dc:creator>Tom Carruthers</dc:creator>
  <cp:lastModifiedBy>Tom Carruthers</cp:lastModifiedBy>
  <cp:revision>10</cp:revision>
  <dcterms:created xsi:type="dcterms:W3CDTF">2017-05-05T20:07:34Z</dcterms:created>
  <dcterms:modified xsi:type="dcterms:W3CDTF">2017-05-08T01:39:37Z</dcterms:modified>
</cp:coreProperties>
</file>