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96" r:id="rId4"/>
    <p:sldId id="303" r:id="rId5"/>
    <p:sldId id="304" r:id="rId6"/>
    <p:sldId id="305" r:id="rId7"/>
    <p:sldId id="306" r:id="rId8"/>
    <p:sldId id="307" r:id="rId9"/>
    <p:sldId id="309" r:id="rId10"/>
    <p:sldId id="308" r:id="rId11"/>
    <p:sldId id="310" r:id="rId12"/>
    <p:sldId id="311" r:id="rId13"/>
    <p:sldId id="312" r:id="rId14"/>
    <p:sldId id="313"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FE5"/>
    <a:srgbClr val="F6BB00"/>
    <a:srgbClr val="FFFFFF"/>
    <a:srgbClr val="C1E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78" y="45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431C7C4D-535F-4A97-B1E6-AC2FD2AE348D}" type="datetimeFigureOut">
              <a:rPr lang="en-CA"/>
              <a:pPr>
                <a:defRPr/>
              </a:pPr>
              <a:t>2017-05-03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93FFA21-31B5-4FFD-9746-00D998148437}" type="slidenum">
              <a:rPr lang="en-CA" altLang="en-US"/>
              <a:pPr/>
              <a:t>‹#›</a:t>
            </a:fld>
            <a:endParaRPr lang="en-CA" altLang="en-US"/>
          </a:p>
        </p:txBody>
      </p:sp>
    </p:spTree>
    <p:extLst>
      <p:ext uri="{BB962C8B-B14F-4D97-AF65-F5344CB8AC3E}">
        <p14:creationId xmlns:p14="http://schemas.microsoft.com/office/powerpoint/2010/main" val="807550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6"/>
          <p:cNvSpPr>
            <a:spLocks noGrp="1"/>
          </p:cNvSpPr>
          <p:nvPr>
            <p:ph type="dt" sz="half" idx="10"/>
          </p:nvPr>
        </p:nvSpPr>
        <p:spPr/>
        <p:txBody>
          <a:bodyPr/>
          <a:lstStyle>
            <a:lvl1pPr defTabSz="914400">
              <a:defRPr/>
            </a:lvl1pPr>
          </a:lstStyle>
          <a:p>
            <a:pPr>
              <a:defRPr/>
            </a:pPr>
            <a:fld id="{E658679B-41A5-4A58-AE05-FC547D170DB2}" type="datetimeFigureOut">
              <a:rPr lang="en-US"/>
              <a:pPr>
                <a:defRPr/>
              </a:pPr>
              <a:t>5/3/2017</a:t>
            </a:fld>
            <a:endParaRPr lang="en-US" dirty="0"/>
          </a:p>
        </p:txBody>
      </p:sp>
      <p:sp>
        <p:nvSpPr>
          <p:cNvPr id="5" name="Footer Placeholder 7"/>
          <p:cNvSpPr>
            <a:spLocks noGrp="1"/>
          </p:cNvSpPr>
          <p:nvPr>
            <p:ph type="ftr" sz="quarter" idx="11"/>
          </p:nvPr>
        </p:nvSpPr>
        <p:spPr/>
        <p:txBody>
          <a:bodyPr/>
          <a:lstStyle>
            <a:lvl1pPr defTabSz="914400">
              <a:defRPr/>
            </a:lvl1pPr>
          </a:lstStyle>
          <a:p>
            <a:pPr>
              <a:defRPr/>
            </a:pPr>
            <a:endParaRPr lang="en-US"/>
          </a:p>
        </p:txBody>
      </p:sp>
      <p:sp>
        <p:nvSpPr>
          <p:cNvPr id="6" name="Slide Number Placeholder 8"/>
          <p:cNvSpPr>
            <a:spLocks noGrp="1"/>
          </p:cNvSpPr>
          <p:nvPr>
            <p:ph type="sldNum" sz="quarter" idx="12"/>
          </p:nvPr>
        </p:nvSpPr>
        <p:spPr/>
        <p:txBody>
          <a:bodyPr/>
          <a:lstStyle>
            <a:lvl1pPr defTabSz="914400">
              <a:defRPr/>
            </a:lvl1pPr>
          </a:lstStyle>
          <a:p>
            <a:fld id="{3F66CA3E-EE29-4C13-9754-438887FF12DD}" type="slidenum">
              <a:rPr lang="en-US" altLang="en-US"/>
              <a:pPr/>
              <a:t>‹#›</a:t>
            </a:fld>
            <a:endParaRPr lang="en-US" altLang="en-US"/>
          </a:p>
        </p:txBody>
      </p:sp>
    </p:spTree>
    <p:extLst>
      <p:ext uri="{BB962C8B-B14F-4D97-AF65-F5344CB8AC3E}">
        <p14:creationId xmlns:p14="http://schemas.microsoft.com/office/powerpoint/2010/main" val="197642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4367161"/>
            <a:ext cx="7886700" cy="8193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0B8C94E2-7552-4524-BC62-D2C01CA00A70}" type="datetimeFigureOut">
              <a:rPr lang="en-US"/>
              <a:pPr>
                <a:defRPr/>
              </a:pPr>
              <a:t>5/3/2017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A064CDF9-6935-4C88-B7CC-BFBBCB6485D7}" type="slidenum">
              <a:rPr lang="en-US" altLang="en-US"/>
              <a:pPr/>
              <a:t>‹#›</a:t>
            </a:fld>
            <a:endParaRPr lang="en-US" altLang="en-US"/>
          </a:p>
        </p:txBody>
      </p:sp>
    </p:spTree>
    <p:extLst>
      <p:ext uri="{BB962C8B-B14F-4D97-AF65-F5344CB8AC3E}">
        <p14:creationId xmlns:p14="http://schemas.microsoft.com/office/powerpoint/2010/main" val="410604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365125"/>
            <a:ext cx="7886700" cy="3534344"/>
          </a:xfrm>
        </p:spPr>
        <p:txBody>
          <a:bodyP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93E79324-E5E6-4E5F-AF03-27F7486FBE83}" type="datetimeFigureOut">
              <a:rPr lang="en-US"/>
              <a:pPr>
                <a:defRPr/>
              </a:pPr>
              <a:t>5/3/2017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B3F17222-80A2-4274-AD17-EC66384CE82E}" type="slidenum">
              <a:rPr lang="en-US" altLang="en-US"/>
              <a:pPr/>
              <a:t>‹#›</a:t>
            </a:fld>
            <a:endParaRPr lang="en-US" altLang="en-US"/>
          </a:p>
        </p:txBody>
      </p:sp>
    </p:spTree>
    <p:extLst>
      <p:ext uri="{BB962C8B-B14F-4D97-AF65-F5344CB8AC3E}">
        <p14:creationId xmlns:p14="http://schemas.microsoft.com/office/powerpoint/2010/main" val="309037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33438" y="7874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fontAlgn="auto">
              <a:spcAft>
                <a:spcPts val="0"/>
              </a:spcAft>
              <a:defRPr/>
            </a:pPr>
            <a:r>
              <a:rPr lang="en-US" sz="6000" dirty="0">
                <a:solidFill>
                  <a:prstClr val="white"/>
                </a:solidFill>
                <a:effectLst/>
                <a:latin typeface="+mn-lt"/>
                <a:cs typeface="+mn-cs"/>
              </a:rPr>
              <a:t>“</a:t>
            </a:r>
          </a:p>
        </p:txBody>
      </p:sp>
      <p:sp>
        <p:nvSpPr>
          <p:cNvPr id="6" name="TextBox 5"/>
          <p:cNvSpPr txBox="1"/>
          <p:nvPr/>
        </p:nvSpPr>
        <p:spPr>
          <a:xfrm>
            <a:off x="7827963" y="27432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fontAlgn="auto">
              <a:spcAft>
                <a:spcPts val="0"/>
              </a:spcAft>
              <a:defRPr/>
            </a:pPr>
            <a:r>
              <a:rPr lang="en-US" sz="6000" dirty="0">
                <a:solidFill>
                  <a:prstClr val="white"/>
                </a:solidFill>
                <a:effectLst/>
                <a:latin typeface="+mn-lt"/>
                <a:cs typeface="+mn-cs"/>
              </a:rPr>
              <a:t>”</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084659" y="365125"/>
            <a:ext cx="6977064" cy="2992904"/>
          </a:xfrm>
        </p:spPr>
        <p:txBody>
          <a:bodyP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Date Placeholder 4"/>
          <p:cNvSpPr>
            <a:spLocks noGrp="1"/>
          </p:cNvSpPr>
          <p:nvPr>
            <p:ph type="dt" sz="half" idx="14"/>
          </p:nvPr>
        </p:nvSpPr>
        <p:spPr/>
        <p:txBody>
          <a:bodyPr/>
          <a:lstStyle>
            <a:lvl1pPr defTabSz="914400">
              <a:defRPr/>
            </a:lvl1pPr>
          </a:lstStyle>
          <a:p>
            <a:pPr>
              <a:defRPr/>
            </a:pPr>
            <a:fld id="{FB5CD584-F7EE-4FAD-B40B-6FCD0F553EC9}" type="datetimeFigureOut">
              <a:rPr lang="en-US"/>
              <a:pPr>
                <a:defRPr/>
              </a:pPr>
              <a:t>5/3/2017</a:t>
            </a:fld>
            <a:endParaRPr lang="en-US" dirty="0"/>
          </a:p>
        </p:txBody>
      </p:sp>
      <p:sp>
        <p:nvSpPr>
          <p:cNvPr id="9" name="Footer Placeholder 5"/>
          <p:cNvSpPr>
            <a:spLocks noGrp="1"/>
          </p:cNvSpPr>
          <p:nvPr>
            <p:ph type="ftr" sz="quarter" idx="15"/>
          </p:nvPr>
        </p:nvSpPr>
        <p:spPr/>
        <p:txBody>
          <a:bodyPr/>
          <a:lstStyle>
            <a:lvl1pPr defTabSz="914400">
              <a:defRPr/>
            </a:lvl1pPr>
          </a:lstStyle>
          <a:p>
            <a:pPr>
              <a:defRPr/>
            </a:pPr>
            <a:endParaRPr lang="en-US"/>
          </a:p>
        </p:txBody>
      </p:sp>
      <p:sp>
        <p:nvSpPr>
          <p:cNvPr id="10" name="Slide Number Placeholder 6"/>
          <p:cNvSpPr>
            <a:spLocks noGrp="1"/>
          </p:cNvSpPr>
          <p:nvPr>
            <p:ph type="sldNum" sz="quarter" idx="16"/>
          </p:nvPr>
        </p:nvSpPr>
        <p:spPr/>
        <p:txBody>
          <a:bodyPr/>
          <a:lstStyle>
            <a:lvl1pPr defTabSz="914400">
              <a:defRPr/>
            </a:lvl1pPr>
          </a:lstStyle>
          <a:p>
            <a:fld id="{89E02DCB-BD1B-45E6-B583-1B5EA2C816CB}" type="slidenum">
              <a:rPr lang="en-US" altLang="en-US"/>
              <a:pPr/>
              <a:t>‹#›</a:t>
            </a:fld>
            <a:endParaRPr lang="en-US" altLang="en-US"/>
          </a:p>
        </p:txBody>
      </p:sp>
    </p:spTree>
    <p:extLst>
      <p:ext uri="{BB962C8B-B14F-4D97-AF65-F5344CB8AC3E}">
        <p14:creationId xmlns:p14="http://schemas.microsoft.com/office/powerpoint/2010/main" val="355048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301E31ED-9C5C-4774-B533-99CB029C0113}" type="datetimeFigureOut">
              <a:rPr lang="en-US"/>
              <a:pPr>
                <a:defRPr/>
              </a:pPr>
              <a:t>5/3/2017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97ACF1F6-5EFA-4435-8A64-5D85DC05B25C}" type="slidenum">
              <a:rPr lang="en-US" altLang="en-US"/>
              <a:pPr/>
              <a:t>‹#›</a:t>
            </a:fld>
            <a:endParaRPr lang="en-US" altLang="en-US"/>
          </a:p>
        </p:txBody>
      </p:sp>
    </p:spTree>
    <p:extLst>
      <p:ext uri="{BB962C8B-B14F-4D97-AF65-F5344CB8AC3E}">
        <p14:creationId xmlns:p14="http://schemas.microsoft.com/office/powerpoint/2010/main" val="288542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Date Placeholder 2"/>
          <p:cNvSpPr>
            <a:spLocks noGrp="1"/>
          </p:cNvSpPr>
          <p:nvPr>
            <p:ph type="dt" sz="half" idx="18"/>
          </p:nvPr>
        </p:nvSpPr>
        <p:spPr/>
        <p:txBody>
          <a:bodyPr/>
          <a:lstStyle>
            <a:lvl1pPr defTabSz="914400">
              <a:defRPr/>
            </a:lvl1pPr>
          </a:lstStyle>
          <a:p>
            <a:pPr>
              <a:defRPr/>
            </a:pPr>
            <a:fld id="{C173129B-C438-4EB0-BAA7-6A32D1C7F091}" type="datetimeFigureOut">
              <a:rPr lang="en-US"/>
              <a:pPr>
                <a:defRPr/>
              </a:pPr>
              <a:t>5/3/2017</a:t>
            </a:fld>
            <a:endParaRPr lang="en-US" dirty="0"/>
          </a:p>
        </p:txBody>
      </p:sp>
      <p:sp>
        <p:nvSpPr>
          <p:cNvPr id="16" name="Footer Placeholder 3"/>
          <p:cNvSpPr>
            <a:spLocks noGrp="1"/>
          </p:cNvSpPr>
          <p:nvPr>
            <p:ph type="ftr" sz="quarter" idx="19"/>
          </p:nvPr>
        </p:nvSpPr>
        <p:spPr/>
        <p:txBody>
          <a:bodyPr/>
          <a:lstStyle>
            <a:lvl1pPr defTabSz="914400">
              <a:defRPr/>
            </a:lvl1pPr>
          </a:lstStyle>
          <a:p>
            <a:pPr>
              <a:defRPr/>
            </a:pPr>
            <a:endParaRPr lang="en-US"/>
          </a:p>
        </p:txBody>
      </p:sp>
      <p:sp>
        <p:nvSpPr>
          <p:cNvPr id="17" name="Slide Number Placeholder 4"/>
          <p:cNvSpPr>
            <a:spLocks noGrp="1"/>
          </p:cNvSpPr>
          <p:nvPr>
            <p:ph type="sldNum" sz="quarter" idx="20"/>
          </p:nvPr>
        </p:nvSpPr>
        <p:spPr/>
        <p:txBody>
          <a:bodyPr/>
          <a:lstStyle>
            <a:lvl1pPr defTabSz="914400">
              <a:defRPr/>
            </a:lvl1pPr>
          </a:lstStyle>
          <a:p>
            <a:fld id="{7E747CA9-015E-49B0-B942-CF9D2185EF8E}" type="slidenum">
              <a:rPr lang="en-US" altLang="en-US"/>
              <a:pPr/>
              <a:t>‹#›</a:t>
            </a:fld>
            <a:endParaRPr lang="en-US" altLang="en-US"/>
          </a:p>
        </p:txBody>
      </p:sp>
    </p:spTree>
    <p:extLst>
      <p:ext uri="{BB962C8B-B14F-4D97-AF65-F5344CB8AC3E}">
        <p14:creationId xmlns:p14="http://schemas.microsoft.com/office/powerpoint/2010/main" val="286385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999064" y="4873766"/>
            <a:ext cx="220503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3425733" y="4873765"/>
            <a:ext cx="2200805"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5853148" y="4873763"/>
            <a:ext cx="220199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3" name="Date Placeholder 2"/>
          <p:cNvSpPr>
            <a:spLocks noGrp="1"/>
          </p:cNvSpPr>
          <p:nvPr>
            <p:ph type="dt" sz="half" idx="23"/>
          </p:nvPr>
        </p:nvSpPr>
        <p:spPr/>
        <p:txBody>
          <a:bodyPr/>
          <a:lstStyle>
            <a:lvl1pPr defTabSz="914400">
              <a:defRPr/>
            </a:lvl1pPr>
          </a:lstStyle>
          <a:p>
            <a:pPr>
              <a:defRPr/>
            </a:pPr>
            <a:fld id="{FFE0A53D-8F2D-4FF6-9900-EF01FD57A9C3}" type="datetimeFigureOut">
              <a:rPr lang="en-US"/>
              <a:pPr>
                <a:defRPr/>
              </a:pPr>
              <a:t>5/3/2017</a:t>
            </a:fld>
            <a:endParaRPr lang="en-US" dirty="0"/>
          </a:p>
        </p:txBody>
      </p:sp>
      <p:sp>
        <p:nvSpPr>
          <p:cNvPr id="14" name="Footer Placeholder 3"/>
          <p:cNvSpPr>
            <a:spLocks noGrp="1"/>
          </p:cNvSpPr>
          <p:nvPr>
            <p:ph type="ftr" sz="quarter" idx="24"/>
          </p:nvPr>
        </p:nvSpPr>
        <p:spPr/>
        <p:txBody>
          <a:bodyPr/>
          <a:lstStyle>
            <a:lvl1pPr defTabSz="914400">
              <a:defRPr/>
            </a:lvl1pPr>
          </a:lstStyle>
          <a:p>
            <a:pPr>
              <a:defRPr/>
            </a:pPr>
            <a:endParaRPr lang="en-US"/>
          </a:p>
        </p:txBody>
      </p:sp>
      <p:sp>
        <p:nvSpPr>
          <p:cNvPr id="15" name="Slide Number Placeholder 4"/>
          <p:cNvSpPr>
            <a:spLocks noGrp="1"/>
          </p:cNvSpPr>
          <p:nvPr>
            <p:ph type="sldNum" sz="quarter" idx="25"/>
          </p:nvPr>
        </p:nvSpPr>
        <p:spPr/>
        <p:txBody>
          <a:bodyPr/>
          <a:lstStyle>
            <a:lvl1pPr defTabSz="914400">
              <a:defRPr/>
            </a:lvl1pPr>
          </a:lstStyle>
          <a:p>
            <a:fld id="{F69FD63A-B654-410A-800A-1B312B5B5367}" type="slidenum">
              <a:rPr lang="en-US" altLang="en-US"/>
              <a:pPr/>
              <a:t>‹#›</a:t>
            </a:fld>
            <a:endParaRPr lang="en-US" altLang="en-US"/>
          </a:p>
        </p:txBody>
      </p:sp>
    </p:spTree>
    <p:extLst>
      <p:ext uri="{BB962C8B-B14F-4D97-AF65-F5344CB8AC3E}">
        <p14:creationId xmlns:p14="http://schemas.microsoft.com/office/powerpoint/2010/main" val="101913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B5045D1A-EF40-4784-AC02-FCBB02971BD6}" type="datetimeFigureOut">
              <a:rPr lang="en-US"/>
              <a:pPr>
                <a:defRPr/>
              </a:pPr>
              <a:t>5/3/2017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02DC5A44-CC5F-4C00-8604-366E8F9F325A}" type="slidenum">
              <a:rPr lang="en-US" altLang="en-US"/>
              <a:pPr/>
              <a:t>‹#›</a:t>
            </a:fld>
            <a:endParaRPr lang="en-US" altLang="en-US"/>
          </a:p>
        </p:txBody>
      </p:sp>
    </p:spTree>
    <p:extLst>
      <p:ext uri="{BB962C8B-B14F-4D97-AF65-F5344CB8AC3E}">
        <p14:creationId xmlns:p14="http://schemas.microsoft.com/office/powerpoint/2010/main" val="1445845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503C5501-1687-44B0-B33D-133B8CCCEEBD}" type="datetimeFigureOut">
              <a:rPr lang="en-US"/>
              <a:pPr>
                <a:defRPr/>
              </a:pPr>
              <a:t>5/3/2017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55981DDE-FD08-4195-86D5-70C22F1A66F1}" type="slidenum">
              <a:rPr lang="en-US" altLang="en-US"/>
              <a:pPr/>
              <a:t>‹#›</a:t>
            </a:fld>
            <a:endParaRPr lang="en-US" altLang="en-US"/>
          </a:p>
        </p:txBody>
      </p:sp>
    </p:spTree>
    <p:extLst>
      <p:ext uri="{BB962C8B-B14F-4D97-AF65-F5344CB8AC3E}">
        <p14:creationId xmlns:p14="http://schemas.microsoft.com/office/powerpoint/2010/main" val="101192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391525" y="136525"/>
            <a:ext cx="57308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p:txBody>
          <a:bodyPr>
            <a:normAutofit/>
          </a:bodyPr>
          <a:lstStyle>
            <a:lvl1pPr>
              <a:defRPr sz="3200">
                <a:solidFill>
                  <a:srgbClr val="2EB1E6"/>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01F5ED90-1DB9-4BCC-85EB-D2F810581357}" type="datetimeFigureOut">
              <a:rPr lang="en-US"/>
              <a:pPr>
                <a:defRPr/>
              </a:pPr>
              <a:t>5/3/2017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E70661BF-0DCA-475C-A12F-12B91A4DBFD2}" type="slidenum">
              <a:rPr lang="en-US" altLang="en-US"/>
              <a:pPr/>
              <a:t>‹#›</a:t>
            </a:fld>
            <a:endParaRPr lang="en-US" altLang="en-US"/>
          </a:p>
        </p:txBody>
      </p:sp>
    </p:spTree>
    <p:extLst>
      <p:ext uri="{BB962C8B-B14F-4D97-AF65-F5344CB8AC3E}">
        <p14:creationId xmlns:p14="http://schemas.microsoft.com/office/powerpoint/2010/main" val="216783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defTabSz="914400">
              <a:defRPr/>
            </a:lvl1pPr>
          </a:lstStyle>
          <a:p>
            <a:pPr>
              <a:defRPr/>
            </a:pPr>
            <a:fld id="{A9BA1021-A92A-4D9A-92C0-E535A0128675}" type="datetimeFigureOut">
              <a:rPr lang="en-US"/>
              <a:pPr>
                <a:defRPr/>
              </a:pPr>
              <a:t>5/3/2017</a:t>
            </a:fld>
            <a:endParaRPr lang="en-US" dirty="0"/>
          </a:p>
        </p:txBody>
      </p:sp>
      <p:sp>
        <p:nvSpPr>
          <p:cNvPr id="5" name="Footer Placeholder 4"/>
          <p:cNvSpPr>
            <a:spLocks noGrp="1"/>
          </p:cNvSpPr>
          <p:nvPr>
            <p:ph type="ftr" sz="quarter" idx="11"/>
          </p:nvPr>
        </p:nvSpPr>
        <p:spPr/>
        <p:txBody>
          <a:bodyPr/>
          <a:lstStyle>
            <a:lvl1pPr defTabSz="914400">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E32BC7CB-532B-4D91-8788-26419D56F9C2}" type="slidenum">
              <a:rPr lang="en-US" altLang="en-US"/>
              <a:pPr/>
              <a:t>‹#›</a:t>
            </a:fld>
            <a:endParaRPr lang="en-US" altLang="en-US"/>
          </a:p>
        </p:txBody>
      </p:sp>
    </p:spTree>
    <p:extLst>
      <p:ext uri="{BB962C8B-B14F-4D97-AF65-F5344CB8AC3E}">
        <p14:creationId xmlns:p14="http://schemas.microsoft.com/office/powerpoint/2010/main" val="18449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defTabSz="914400">
              <a:defRPr/>
            </a:lvl1pPr>
          </a:lstStyle>
          <a:p>
            <a:pPr>
              <a:defRPr/>
            </a:pPr>
            <a:fld id="{61E72D9D-4B47-4877-AC88-76B8F45341B1}" type="datetimeFigureOut">
              <a:rPr lang="en-US"/>
              <a:pPr>
                <a:defRPr/>
              </a:pPr>
              <a:t>5/3/2017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5A48F5C9-B04E-4E16-9FAE-32062452C89C}" type="slidenum">
              <a:rPr lang="en-US" altLang="en-US"/>
              <a:pPr/>
              <a:t>‹#›</a:t>
            </a:fld>
            <a:endParaRPr lang="en-US" altLang="en-US"/>
          </a:p>
        </p:txBody>
      </p:sp>
    </p:spTree>
    <p:extLst>
      <p:ext uri="{BB962C8B-B14F-4D97-AF65-F5344CB8AC3E}">
        <p14:creationId xmlns:p14="http://schemas.microsoft.com/office/powerpoint/2010/main" val="270500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defTabSz="914400">
              <a:defRPr/>
            </a:lvl1pPr>
          </a:lstStyle>
          <a:p>
            <a:pPr>
              <a:defRPr/>
            </a:pPr>
            <a:fld id="{4A4DF525-A059-4475-A507-70F11EE9D9CB}" type="datetimeFigureOut">
              <a:rPr lang="en-US"/>
              <a:pPr>
                <a:defRPr/>
              </a:pPr>
              <a:t>5/3/2017</a:t>
            </a:fld>
            <a:endParaRPr lang="en-US" dirty="0"/>
          </a:p>
        </p:txBody>
      </p:sp>
      <p:sp>
        <p:nvSpPr>
          <p:cNvPr id="8" name="Footer Placeholder 7"/>
          <p:cNvSpPr>
            <a:spLocks noGrp="1"/>
          </p:cNvSpPr>
          <p:nvPr>
            <p:ph type="ftr" sz="quarter" idx="11"/>
          </p:nvPr>
        </p:nvSpPr>
        <p:spPr/>
        <p:txBody>
          <a:bodyPr/>
          <a:lstStyle>
            <a:lvl1pPr defTabSz="914400">
              <a:defRPr/>
            </a:lvl1pPr>
          </a:lstStyle>
          <a:p>
            <a:pPr>
              <a:defRPr/>
            </a:pPr>
            <a:endParaRPr lang="en-US"/>
          </a:p>
        </p:txBody>
      </p:sp>
      <p:sp>
        <p:nvSpPr>
          <p:cNvPr id="9" name="Slide Number Placeholder 8"/>
          <p:cNvSpPr>
            <a:spLocks noGrp="1"/>
          </p:cNvSpPr>
          <p:nvPr>
            <p:ph type="sldNum" sz="quarter" idx="12"/>
          </p:nvPr>
        </p:nvSpPr>
        <p:spPr/>
        <p:txBody>
          <a:bodyPr/>
          <a:lstStyle>
            <a:lvl1pPr defTabSz="914400">
              <a:defRPr/>
            </a:lvl1pPr>
          </a:lstStyle>
          <a:p>
            <a:fld id="{1A40D8F0-AA8D-4619-8401-414639D7565C}" type="slidenum">
              <a:rPr lang="en-US" altLang="en-US"/>
              <a:pPr/>
              <a:t>‹#›</a:t>
            </a:fld>
            <a:endParaRPr lang="en-US" altLang="en-US"/>
          </a:p>
        </p:txBody>
      </p:sp>
    </p:spTree>
    <p:extLst>
      <p:ext uri="{BB962C8B-B14F-4D97-AF65-F5344CB8AC3E}">
        <p14:creationId xmlns:p14="http://schemas.microsoft.com/office/powerpoint/2010/main" val="378377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defTabSz="914400">
              <a:defRPr/>
            </a:lvl1pPr>
          </a:lstStyle>
          <a:p>
            <a:pPr>
              <a:defRPr/>
            </a:pPr>
            <a:fld id="{9706DACB-442D-4FAD-B40E-570FAE35F9C8}" type="datetimeFigureOut">
              <a:rPr lang="en-US"/>
              <a:pPr>
                <a:defRPr/>
              </a:pPr>
              <a:t>5/3/2017</a:t>
            </a:fld>
            <a:endParaRPr lang="en-US" dirty="0"/>
          </a:p>
        </p:txBody>
      </p:sp>
      <p:sp>
        <p:nvSpPr>
          <p:cNvPr id="4" name="Footer Placeholder 3"/>
          <p:cNvSpPr>
            <a:spLocks noGrp="1"/>
          </p:cNvSpPr>
          <p:nvPr>
            <p:ph type="ftr" sz="quarter" idx="11"/>
          </p:nvPr>
        </p:nvSpPr>
        <p:spPr/>
        <p:txBody>
          <a:bodyPr/>
          <a:lstStyle>
            <a:lvl1pPr defTabSz="914400">
              <a:defRPr/>
            </a:lvl1pPr>
          </a:lstStyle>
          <a:p>
            <a:pPr>
              <a:defRPr/>
            </a:pPr>
            <a:endParaRPr lang="en-US"/>
          </a:p>
        </p:txBody>
      </p:sp>
      <p:sp>
        <p:nvSpPr>
          <p:cNvPr id="5" name="Slide Number Placeholder 4"/>
          <p:cNvSpPr>
            <a:spLocks noGrp="1"/>
          </p:cNvSpPr>
          <p:nvPr>
            <p:ph type="sldNum" sz="quarter" idx="12"/>
          </p:nvPr>
        </p:nvSpPr>
        <p:spPr/>
        <p:txBody>
          <a:bodyPr/>
          <a:lstStyle>
            <a:lvl1pPr defTabSz="914400">
              <a:defRPr/>
            </a:lvl1pPr>
          </a:lstStyle>
          <a:p>
            <a:fld id="{48681623-BC73-4166-8B39-C3FC2F9764E2}" type="slidenum">
              <a:rPr lang="en-US" altLang="en-US"/>
              <a:pPr/>
              <a:t>‹#›</a:t>
            </a:fld>
            <a:endParaRPr lang="en-US" altLang="en-US"/>
          </a:p>
        </p:txBody>
      </p:sp>
    </p:spTree>
    <p:extLst>
      <p:ext uri="{BB962C8B-B14F-4D97-AF65-F5344CB8AC3E}">
        <p14:creationId xmlns:p14="http://schemas.microsoft.com/office/powerpoint/2010/main" val="43265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914400">
              <a:defRPr/>
            </a:lvl1pPr>
          </a:lstStyle>
          <a:p>
            <a:pPr>
              <a:defRPr/>
            </a:pPr>
            <a:fld id="{82F4DC38-EF08-401D-BF33-D66369810F7D}" type="datetimeFigureOut">
              <a:rPr lang="en-US"/>
              <a:pPr>
                <a:defRPr/>
              </a:pPr>
              <a:t>5/3/2017</a:t>
            </a:fld>
            <a:endParaRPr lang="en-US" dirty="0"/>
          </a:p>
        </p:txBody>
      </p:sp>
      <p:sp>
        <p:nvSpPr>
          <p:cNvPr id="3" name="Footer Placeholder 2"/>
          <p:cNvSpPr>
            <a:spLocks noGrp="1"/>
          </p:cNvSpPr>
          <p:nvPr>
            <p:ph type="ftr" sz="quarter" idx="11"/>
          </p:nvPr>
        </p:nvSpPr>
        <p:spPr/>
        <p:txBody>
          <a:bodyPr/>
          <a:lstStyle>
            <a:lvl1pPr defTabSz="914400">
              <a:defRPr/>
            </a:lvl1pPr>
          </a:lstStyle>
          <a:p>
            <a:pPr>
              <a:defRPr/>
            </a:pPr>
            <a:endParaRPr lang="en-US"/>
          </a:p>
        </p:txBody>
      </p:sp>
      <p:sp>
        <p:nvSpPr>
          <p:cNvPr id="4" name="Slide Number Placeholder 3"/>
          <p:cNvSpPr>
            <a:spLocks noGrp="1"/>
          </p:cNvSpPr>
          <p:nvPr>
            <p:ph type="sldNum" sz="quarter" idx="12"/>
          </p:nvPr>
        </p:nvSpPr>
        <p:spPr/>
        <p:txBody>
          <a:bodyPr/>
          <a:lstStyle>
            <a:lvl1pPr defTabSz="914400">
              <a:defRPr/>
            </a:lvl1pPr>
          </a:lstStyle>
          <a:p>
            <a:fld id="{D06331A3-F35C-4C98-988D-7FEEFBC54E4C}" type="slidenum">
              <a:rPr lang="en-US" altLang="en-US"/>
              <a:pPr/>
              <a:t>‹#›</a:t>
            </a:fld>
            <a:endParaRPr lang="en-US" altLang="en-US"/>
          </a:p>
        </p:txBody>
      </p:sp>
    </p:spTree>
    <p:extLst>
      <p:ext uri="{BB962C8B-B14F-4D97-AF65-F5344CB8AC3E}">
        <p14:creationId xmlns:p14="http://schemas.microsoft.com/office/powerpoint/2010/main" val="249557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A25619E6-C6E3-4F19-9266-6027E8677BC1}" type="datetimeFigureOut">
              <a:rPr lang="en-US"/>
              <a:pPr>
                <a:defRPr/>
              </a:pPr>
              <a:t>5/3/2017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CF87887A-D106-4F88-9CA0-542DD4DC982D}" type="slidenum">
              <a:rPr lang="en-US" altLang="en-US"/>
              <a:pPr/>
              <a:t>‹#›</a:t>
            </a:fld>
            <a:endParaRPr lang="en-US" altLang="en-US"/>
          </a:p>
        </p:txBody>
      </p:sp>
    </p:spTree>
    <p:extLst>
      <p:ext uri="{BB962C8B-B14F-4D97-AF65-F5344CB8AC3E}">
        <p14:creationId xmlns:p14="http://schemas.microsoft.com/office/powerpoint/2010/main" val="155479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EC398DF7-85D8-4363-9D83-F560EC793009}" type="datetimeFigureOut">
              <a:rPr lang="en-US"/>
              <a:pPr>
                <a:defRPr/>
              </a:pPr>
              <a:t>5/3/2017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A3C8BAB5-BFAC-4FC4-9B76-27D3D6AC1F7D}" type="slidenum">
              <a:rPr lang="en-US" altLang="en-US"/>
              <a:pPr/>
              <a:t>‹#›</a:t>
            </a:fld>
            <a:endParaRPr lang="en-US" altLang="en-US"/>
          </a:p>
        </p:txBody>
      </p:sp>
    </p:spTree>
    <p:extLst>
      <p:ext uri="{BB962C8B-B14F-4D97-AF65-F5344CB8AC3E}">
        <p14:creationId xmlns:p14="http://schemas.microsoft.com/office/powerpoint/2010/main" val="1619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9788" y="1825625"/>
            <a:ext cx="767556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fld id="{90029AC8-3CD7-4057-98A0-50B332D40E0B}" type="datetimeFigureOut">
              <a:rPr lang="en-US"/>
              <a:pPr>
                <a:defRPr/>
              </a:pPr>
              <a:t>5/3/2017</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defTabSz="457200">
              <a:defRPr sz="900">
                <a:latin typeface="Corbel" panose="020B0503020204020204" pitchFamily="34" charset="0"/>
              </a:defRPr>
            </a:lvl1pPr>
          </a:lstStyle>
          <a:p>
            <a:fld id="{1A57BD9B-0ABC-4545-9391-8EC74CDB416C}"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685800" rtl="0" eaLnBrk="0" fontAlgn="base" hangingPunct="0">
        <a:lnSpc>
          <a:spcPct val="90000"/>
        </a:lnSpc>
        <a:spcBef>
          <a:spcPct val="0"/>
        </a:spcBef>
        <a:spcAft>
          <a:spcPct val="0"/>
        </a:spcAft>
        <a:defRPr sz="4400" kern="1200">
          <a:solidFill>
            <a:srgbClr val="36B6E7"/>
          </a:solidFill>
          <a:latin typeface="+mj-lt"/>
          <a:ea typeface="+mj-ea"/>
          <a:cs typeface="+mj-cs"/>
        </a:defRPr>
      </a:lvl1pPr>
      <a:lvl2pPr algn="l" defTabSz="685800" rtl="0" eaLnBrk="0" fontAlgn="base" hangingPunct="0">
        <a:lnSpc>
          <a:spcPct val="90000"/>
        </a:lnSpc>
        <a:spcBef>
          <a:spcPct val="0"/>
        </a:spcBef>
        <a:spcAft>
          <a:spcPct val="0"/>
        </a:spcAft>
        <a:defRPr sz="4400">
          <a:solidFill>
            <a:srgbClr val="36B6E7"/>
          </a:solidFill>
          <a:latin typeface="Corbel" pitchFamily="34" charset="0"/>
        </a:defRPr>
      </a:lvl2pPr>
      <a:lvl3pPr algn="l" defTabSz="685800" rtl="0" eaLnBrk="0" fontAlgn="base" hangingPunct="0">
        <a:lnSpc>
          <a:spcPct val="90000"/>
        </a:lnSpc>
        <a:spcBef>
          <a:spcPct val="0"/>
        </a:spcBef>
        <a:spcAft>
          <a:spcPct val="0"/>
        </a:spcAft>
        <a:defRPr sz="4400">
          <a:solidFill>
            <a:srgbClr val="36B6E7"/>
          </a:solidFill>
          <a:latin typeface="Corbel" pitchFamily="34" charset="0"/>
        </a:defRPr>
      </a:lvl3pPr>
      <a:lvl4pPr algn="l" defTabSz="685800" rtl="0" eaLnBrk="0" fontAlgn="base" hangingPunct="0">
        <a:lnSpc>
          <a:spcPct val="90000"/>
        </a:lnSpc>
        <a:spcBef>
          <a:spcPct val="0"/>
        </a:spcBef>
        <a:spcAft>
          <a:spcPct val="0"/>
        </a:spcAft>
        <a:defRPr sz="4400">
          <a:solidFill>
            <a:srgbClr val="36B6E7"/>
          </a:solidFill>
          <a:latin typeface="Corbel" pitchFamily="34" charset="0"/>
        </a:defRPr>
      </a:lvl4pPr>
      <a:lvl5pPr algn="l" defTabSz="685800" rtl="0" eaLnBrk="0" fontAlgn="base" hangingPunct="0">
        <a:lnSpc>
          <a:spcPct val="90000"/>
        </a:lnSpc>
        <a:spcBef>
          <a:spcPct val="0"/>
        </a:spcBef>
        <a:spcAft>
          <a:spcPct val="0"/>
        </a:spcAft>
        <a:defRPr sz="4400">
          <a:solidFill>
            <a:srgbClr val="36B6E7"/>
          </a:solidFill>
          <a:latin typeface="Corbel" pitchFamily="34" charset="0"/>
        </a:defRPr>
      </a:lvl5pPr>
      <a:lvl6pPr marL="457200" algn="l" defTabSz="685800" rtl="0" fontAlgn="base">
        <a:lnSpc>
          <a:spcPct val="90000"/>
        </a:lnSpc>
        <a:spcBef>
          <a:spcPct val="0"/>
        </a:spcBef>
        <a:spcAft>
          <a:spcPct val="0"/>
        </a:spcAft>
        <a:defRPr sz="4400">
          <a:solidFill>
            <a:srgbClr val="36B6E7"/>
          </a:solidFill>
          <a:latin typeface="Corbel" pitchFamily="34" charset="0"/>
        </a:defRPr>
      </a:lvl6pPr>
      <a:lvl7pPr marL="914400" algn="l" defTabSz="685800" rtl="0" fontAlgn="base">
        <a:lnSpc>
          <a:spcPct val="90000"/>
        </a:lnSpc>
        <a:spcBef>
          <a:spcPct val="0"/>
        </a:spcBef>
        <a:spcAft>
          <a:spcPct val="0"/>
        </a:spcAft>
        <a:defRPr sz="4400">
          <a:solidFill>
            <a:srgbClr val="36B6E7"/>
          </a:solidFill>
          <a:latin typeface="Corbel" pitchFamily="34" charset="0"/>
        </a:defRPr>
      </a:lvl7pPr>
      <a:lvl8pPr marL="1371600" algn="l" defTabSz="685800" rtl="0" fontAlgn="base">
        <a:lnSpc>
          <a:spcPct val="90000"/>
        </a:lnSpc>
        <a:spcBef>
          <a:spcPct val="0"/>
        </a:spcBef>
        <a:spcAft>
          <a:spcPct val="0"/>
        </a:spcAft>
        <a:defRPr sz="4400">
          <a:solidFill>
            <a:srgbClr val="36B6E7"/>
          </a:solidFill>
          <a:latin typeface="Corbel" pitchFamily="34" charset="0"/>
        </a:defRPr>
      </a:lvl8pPr>
      <a:lvl9pPr marL="1828800" algn="l" defTabSz="685800" rtl="0" fontAlgn="base">
        <a:lnSpc>
          <a:spcPct val="90000"/>
        </a:lnSpc>
        <a:spcBef>
          <a:spcPct val="0"/>
        </a:spcBef>
        <a:spcAft>
          <a:spcPct val="0"/>
        </a:spcAft>
        <a:defRPr sz="4400">
          <a:solidFill>
            <a:srgbClr val="36B6E7"/>
          </a:solidFill>
          <a:latin typeface="Corbel"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rgbClr val="126D96"/>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rgbClr val="126D96"/>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rgbClr val="126D96"/>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4375" y="1189038"/>
            <a:ext cx="6121400" cy="757237"/>
          </a:xfrm>
        </p:spPr>
        <p:txBody>
          <a:bodyPr rtlCol="0"/>
          <a:lstStyle/>
          <a:p>
            <a:pPr algn="l" eaLnBrk="1" fontAlgn="auto" hangingPunct="1">
              <a:spcAft>
                <a:spcPts val="0"/>
              </a:spcAft>
              <a:defRPr/>
            </a:pPr>
            <a:r>
              <a:rPr lang="en-US" sz="3600" dirty="0">
                <a:solidFill>
                  <a:srgbClr val="27AFE5"/>
                </a:solidFill>
              </a:rPr>
              <a:t>Data-Limited Fisheries Toolkit </a:t>
            </a:r>
          </a:p>
        </p:txBody>
      </p:sp>
      <p:pic>
        <p:nvPicPr>
          <p:cNvPr id="5" name="Picture 4"/>
          <p:cNvPicPr>
            <a:picLocks noChangeAspect="1"/>
          </p:cNvPicPr>
          <p:nvPr/>
        </p:nvPicPr>
        <p:blipFill>
          <a:blip r:embed="rId2"/>
          <a:stretch>
            <a:fillRect/>
          </a:stretch>
        </p:blipFill>
        <p:spPr>
          <a:xfrm>
            <a:off x="755650" y="1189038"/>
            <a:ext cx="1000125" cy="942975"/>
          </a:xfrm>
          <a:prstGeom prst="rect">
            <a:avLst/>
          </a:prstGeom>
          <a:effectLst>
            <a:outerShdw blurRad="546100" dist="660400" dir="5400000" sx="86000" sy="86000" rotWithShape="0">
              <a:prstClr val="black">
                <a:alpha val="0"/>
              </a:prstClr>
            </a:outerShdw>
          </a:effectLst>
        </p:spPr>
      </p:pic>
      <p:pic>
        <p:nvPicPr>
          <p:cNvPr id="19460"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5725" y="5080000"/>
            <a:ext cx="54133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16763" y="5106988"/>
            <a:ext cx="4397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9"/>
          <p:cNvSpPr txBox="1">
            <a:spLocks noChangeArrowheads="1"/>
          </p:cNvSpPr>
          <p:nvPr/>
        </p:nvSpPr>
        <p:spPr bwMode="auto">
          <a:xfrm>
            <a:off x="2849563" y="5278438"/>
            <a:ext cx="4192587"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742950" indent="-285750" defTabSz="45720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1143000" indent="-228600" defTabSz="45720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600200" indent="-228600" defTabSz="4572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2057400" indent="-228600" defTabSz="4572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algn="r" eaLnBrk="1" hangingPunct="1">
              <a:lnSpc>
                <a:spcPct val="100000"/>
              </a:lnSpc>
              <a:spcBef>
                <a:spcPct val="0"/>
              </a:spcBef>
              <a:buFontTx/>
              <a:buNone/>
            </a:pPr>
            <a:r>
              <a:rPr lang="en-CA" altLang="en-US" sz="1900"/>
              <a:t>Tom Carruthers  &amp;  Adrian Hordyk     </a:t>
            </a:r>
            <a:r>
              <a:rPr lang="en-CA" altLang="en-US" sz="1900">
                <a:solidFill>
                  <a:srgbClr val="FFFFFF"/>
                </a:solidFill>
              </a:rPr>
              <a:t>.</a:t>
            </a:r>
          </a:p>
          <a:p>
            <a:pPr algn="r" eaLnBrk="1" hangingPunct="1">
              <a:lnSpc>
                <a:spcPct val="100000"/>
              </a:lnSpc>
              <a:spcBef>
                <a:spcPct val="0"/>
              </a:spcBef>
              <a:buFontTx/>
              <a:buNone/>
            </a:pPr>
            <a:r>
              <a:rPr lang="en-CA" altLang="en-US" sz="1900"/>
              <a:t> </a:t>
            </a:r>
          </a:p>
          <a:p>
            <a:pPr algn="r" eaLnBrk="1" hangingPunct="1">
              <a:lnSpc>
                <a:spcPct val="100000"/>
              </a:lnSpc>
              <a:spcBef>
                <a:spcPct val="0"/>
              </a:spcBef>
              <a:buFontTx/>
              <a:buNone/>
            </a:pPr>
            <a:r>
              <a:rPr lang="en-CA" altLang="en-US" sz="1900"/>
              <a:t>Nicolas Gutierrez</a:t>
            </a:r>
          </a:p>
        </p:txBody>
      </p:sp>
      <p:sp>
        <p:nvSpPr>
          <p:cNvPr id="19463" name="Subtitle 2"/>
          <p:cNvSpPr txBox="1">
            <a:spLocks/>
          </p:cNvSpPr>
          <p:nvPr/>
        </p:nvSpPr>
        <p:spPr bwMode="auto">
          <a:xfrm>
            <a:off x="1935163" y="3232150"/>
            <a:ext cx="59499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514350" indent="-17145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857250" indent="-17145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2001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15430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eaLnBrk="1" hangingPunct="1">
              <a:spcBef>
                <a:spcPts val="1000"/>
              </a:spcBef>
              <a:spcAft>
                <a:spcPts val="600"/>
              </a:spcAft>
              <a:buFont typeface="Arial" panose="020B0604020202020204" pitchFamily="34" charset="0"/>
              <a:buNone/>
            </a:pPr>
            <a:r>
              <a:rPr lang="en-US" altLang="en-US" sz="2600" dirty="0" smtClean="0">
                <a:solidFill>
                  <a:srgbClr val="F6BB00"/>
                </a:solidFill>
              </a:rPr>
              <a:t>Specifying MPs and other MSE outputs</a:t>
            </a:r>
            <a:endParaRPr lang="en-US" altLang="en-US" sz="2600" dirty="0">
              <a:solidFill>
                <a:srgbClr val="F6BB00"/>
              </a:solidFill>
            </a:endParaRPr>
          </a:p>
        </p:txBody>
      </p:sp>
      <p:pic>
        <p:nvPicPr>
          <p:cNvPr id="1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675" y="5780088"/>
            <a:ext cx="547688"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65" name="Subtitle 2"/>
          <p:cNvSpPr txBox="1">
            <a:spLocks/>
          </p:cNvSpPr>
          <p:nvPr/>
        </p:nvSpPr>
        <p:spPr bwMode="auto">
          <a:xfrm>
            <a:off x="1935163" y="3657600"/>
            <a:ext cx="2616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514350" indent="-17145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857250" indent="-17145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2001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15430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eaLnBrk="1" hangingPunct="1">
              <a:spcBef>
                <a:spcPts val="1000"/>
              </a:spcBef>
              <a:buFont typeface="Arial" panose="020B0604020202020204" pitchFamily="34" charset="0"/>
              <a:buNone/>
            </a:pPr>
            <a:r>
              <a:rPr lang="en-US" altLang="en-US" sz="1800" dirty="0">
                <a:solidFill>
                  <a:srgbClr val="F6BB00"/>
                </a:solidFill>
              </a:rPr>
              <a:t>Lecture </a:t>
            </a:r>
            <a:r>
              <a:rPr lang="en-US" altLang="en-US" sz="1800" dirty="0" smtClean="0">
                <a:solidFill>
                  <a:srgbClr val="F6BB00"/>
                </a:solidFill>
              </a:rPr>
              <a:t>3b, </a:t>
            </a:r>
            <a:r>
              <a:rPr lang="en-US" altLang="en-US" sz="1800" dirty="0">
                <a:solidFill>
                  <a:srgbClr val="F6BB00"/>
                </a:solidFill>
              </a:rPr>
              <a:t>May 2017</a:t>
            </a:r>
          </a:p>
        </p:txBody>
      </p:sp>
      <p:sp>
        <p:nvSpPr>
          <p:cNvPr id="19466" name="Subtitle 2"/>
          <p:cNvSpPr txBox="1">
            <a:spLocks/>
          </p:cNvSpPr>
          <p:nvPr/>
        </p:nvSpPr>
        <p:spPr bwMode="auto">
          <a:xfrm>
            <a:off x="1984375" y="1957388"/>
            <a:ext cx="55721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342900" indent="-171450" defTabSz="68580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685800" indent="-171450" defTabSz="68580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028700" indent="-171450" defTabSz="6858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1371600" indent="-171450" defTabSz="6858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18288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2860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27432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2004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eaLnBrk="1" hangingPunct="1">
              <a:buFont typeface="Arial" panose="020B0604020202020204" pitchFamily="34" charset="0"/>
              <a:buNone/>
            </a:pPr>
            <a:r>
              <a:rPr lang="en-US" altLang="en-US" sz="2000" i="1">
                <a:solidFill>
                  <a:srgbClr val="27AFE5"/>
                </a:solidFill>
              </a:rPr>
              <a:t>Evaluating management strategies for data-limited fish species</a:t>
            </a:r>
          </a:p>
        </p:txBody>
      </p:sp>
      <p:cxnSp>
        <p:nvCxnSpPr>
          <p:cNvPr id="17" name="Straight Connector 16"/>
          <p:cNvCxnSpPr/>
          <p:nvPr/>
        </p:nvCxnSpPr>
        <p:spPr>
          <a:xfrm>
            <a:off x="1984375" y="4095750"/>
            <a:ext cx="3625850" cy="0"/>
          </a:xfrm>
          <a:prstGeom prst="line">
            <a:avLst/>
          </a:prstGeom>
          <a:ln>
            <a:solidFill>
              <a:srgbClr val="F6BB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Value of information analysis</a:t>
            </a:r>
            <a:endParaRPr lang="en-CA" dirty="0"/>
          </a:p>
        </p:txBody>
      </p:sp>
      <p:sp>
        <p:nvSpPr>
          <p:cNvPr id="3" name="Content Placeholder 2"/>
          <p:cNvSpPr>
            <a:spLocks noGrp="1"/>
          </p:cNvSpPr>
          <p:nvPr>
            <p:ph idx="1"/>
          </p:nvPr>
        </p:nvSpPr>
        <p:spPr>
          <a:xfrm>
            <a:off x="839788" y="1556792"/>
            <a:ext cx="7675562" cy="4351338"/>
          </a:xfrm>
        </p:spPr>
        <p:txBody>
          <a:bodyPr/>
          <a:lstStyle/>
          <a:p>
            <a:pPr marL="0" indent="0">
              <a:buNone/>
            </a:pPr>
            <a:r>
              <a:rPr lang="en-CA" dirty="0" smtClean="0"/>
              <a:t>If we can calculate </a:t>
            </a:r>
          </a:p>
          <a:p>
            <a:pPr marL="0" indent="0">
              <a:buNone/>
            </a:pPr>
            <a:r>
              <a:rPr lang="en-CA" dirty="0" smtClean="0"/>
              <a:t>-  performance for every simulation</a:t>
            </a:r>
          </a:p>
          <a:p>
            <a:pPr marL="0" indent="0">
              <a:buNone/>
            </a:pPr>
            <a:r>
              <a:rPr lang="en-CA" dirty="0" smtClean="0"/>
              <a:t>and we can track </a:t>
            </a:r>
          </a:p>
          <a:p>
            <a:pPr>
              <a:buFontTx/>
              <a:buChar char="-"/>
            </a:pPr>
            <a:r>
              <a:rPr lang="en-CA" dirty="0" smtClean="0"/>
              <a:t>the conditions of every simulation,</a:t>
            </a:r>
          </a:p>
          <a:p>
            <a:pPr marL="0" indent="0">
              <a:buNone/>
            </a:pPr>
            <a:r>
              <a:rPr lang="en-CA" dirty="0" smtClean="0"/>
              <a:t>we can analyse which data observation processes are driving performance. </a:t>
            </a:r>
          </a:p>
          <a:p>
            <a:pPr marL="0" indent="0">
              <a:buNone/>
            </a:pPr>
            <a:endParaRPr lang="en-CA" dirty="0"/>
          </a:p>
          <a:p>
            <a:pPr marL="0" indent="0">
              <a:buNone/>
            </a:pPr>
            <a:r>
              <a:rPr lang="en-CA" dirty="0" smtClean="0"/>
              <a:t>Value of information analysis can identify which data are the most important in successful management. </a:t>
            </a:r>
          </a:p>
          <a:p>
            <a:pPr marL="0" indent="0">
              <a:buNone/>
            </a:pPr>
            <a:r>
              <a:rPr lang="en-CA" dirty="0" smtClean="0"/>
              <a:t>For any MSE object in DLMtool you can conduct VOI analysis using the VOI() function…</a:t>
            </a:r>
            <a:endParaRPr lang="en-CA" dirty="0"/>
          </a:p>
          <a:p>
            <a:pPr marL="0" indent="0">
              <a:buNone/>
            </a:pPr>
            <a:endParaRPr lang="en-CA" dirty="0"/>
          </a:p>
        </p:txBody>
      </p:sp>
    </p:spTree>
    <p:extLst>
      <p:ext uri="{BB962C8B-B14F-4D97-AF65-F5344CB8AC3E}">
        <p14:creationId xmlns:p14="http://schemas.microsoft.com/office/powerpoint/2010/main" val="1444778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886700" cy="1325563"/>
          </a:xfrm>
        </p:spPr>
        <p:txBody>
          <a:bodyPr>
            <a:normAutofit/>
          </a:bodyPr>
          <a:lstStyle/>
          <a:p>
            <a:r>
              <a:rPr lang="en-CA" sz="2400" dirty="0" smtClean="0">
                <a:solidFill>
                  <a:srgbClr val="00B050"/>
                </a:solidFill>
              </a:rPr>
              <a:t>VOI(</a:t>
            </a:r>
            <a:r>
              <a:rPr lang="en-CA" sz="2400" dirty="0" err="1" smtClean="0">
                <a:solidFill>
                  <a:srgbClr val="00B050"/>
                </a:solidFill>
              </a:rPr>
              <a:t>myMSE</a:t>
            </a:r>
            <a:r>
              <a:rPr lang="en-CA" sz="2400" dirty="0" smtClean="0">
                <a:solidFill>
                  <a:srgbClr val="00B050"/>
                </a:solidFill>
              </a:rPr>
              <a:t>)</a:t>
            </a:r>
            <a:endParaRPr lang="en-CA" sz="2400" dirty="0">
              <a:solidFill>
                <a:srgbClr val="00B050"/>
              </a:solidFill>
            </a:endParaRPr>
          </a:p>
        </p:txBody>
      </p:sp>
      <p:pic>
        <p:nvPicPr>
          <p:cNvPr id="4" name="Picture 3"/>
          <p:cNvPicPr>
            <a:picLocks noChangeAspect="1"/>
          </p:cNvPicPr>
          <p:nvPr/>
        </p:nvPicPr>
        <p:blipFill>
          <a:blip r:embed="rId2"/>
          <a:stretch>
            <a:fillRect/>
          </a:stretch>
        </p:blipFill>
        <p:spPr>
          <a:xfrm>
            <a:off x="0" y="1340768"/>
            <a:ext cx="9036496" cy="4809088"/>
          </a:xfrm>
          <a:prstGeom prst="rect">
            <a:avLst/>
          </a:prstGeom>
        </p:spPr>
      </p:pic>
      <p:sp>
        <p:nvSpPr>
          <p:cNvPr id="5" name="TextBox 4"/>
          <p:cNvSpPr txBox="1"/>
          <p:nvPr/>
        </p:nvSpPr>
        <p:spPr>
          <a:xfrm>
            <a:off x="1259632" y="6149856"/>
            <a:ext cx="6840760" cy="369332"/>
          </a:xfrm>
          <a:prstGeom prst="rect">
            <a:avLst/>
          </a:prstGeom>
          <a:noFill/>
        </p:spPr>
        <p:txBody>
          <a:bodyPr wrap="square" rtlCol="0">
            <a:spAutoFit/>
          </a:bodyPr>
          <a:lstStyle/>
          <a:p>
            <a:r>
              <a:rPr lang="en-CA" dirty="0" smtClean="0">
                <a:solidFill>
                  <a:srgbClr val="FF0000"/>
                </a:solidFill>
              </a:rPr>
              <a:t>More critical</a:t>
            </a:r>
            <a:endParaRPr lang="en-CA" dirty="0">
              <a:solidFill>
                <a:srgbClr val="FF0000"/>
              </a:solidFill>
            </a:endParaRPr>
          </a:p>
        </p:txBody>
      </p:sp>
      <p:cxnSp>
        <p:nvCxnSpPr>
          <p:cNvPr id="7" name="Straight Arrow Connector 6"/>
          <p:cNvCxnSpPr/>
          <p:nvPr/>
        </p:nvCxnSpPr>
        <p:spPr>
          <a:xfrm flipH="1">
            <a:off x="2699792" y="6334522"/>
            <a:ext cx="1872208"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41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Cost of current uncertainties</a:t>
            </a:r>
            <a:endParaRPr lang="en-CA" dirty="0"/>
          </a:p>
        </p:txBody>
      </p:sp>
      <p:sp>
        <p:nvSpPr>
          <p:cNvPr id="3" name="Content Placeholder 2"/>
          <p:cNvSpPr>
            <a:spLocks noGrp="1"/>
          </p:cNvSpPr>
          <p:nvPr>
            <p:ph idx="1"/>
          </p:nvPr>
        </p:nvSpPr>
        <p:spPr>
          <a:xfrm>
            <a:off x="839788" y="1556792"/>
            <a:ext cx="7675562" cy="4351338"/>
          </a:xfrm>
        </p:spPr>
        <p:txBody>
          <a:bodyPr/>
          <a:lstStyle/>
          <a:p>
            <a:pPr marL="0" indent="0">
              <a:buNone/>
            </a:pPr>
            <a:r>
              <a:rPr lang="en-CA" dirty="0" smtClean="0"/>
              <a:t>If we knew more about our current fishery, if our operating model was more certain (e.g. a narrower range of natural mortality rate) then perhaps we could use an MP that will perform better?</a:t>
            </a:r>
          </a:p>
          <a:p>
            <a:pPr marL="0" indent="0">
              <a:buNone/>
            </a:pPr>
            <a:endParaRPr lang="en-CA" sz="1200" dirty="0"/>
          </a:p>
          <a:p>
            <a:pPr marL="0" indent="0">
              <a:buNone/>
            </a:pPr>
            <a:r>
              <a:rPr lang="en-CA" dirty="0" smtClean="0"/>
              <a:t>This is the cost of current uncertainties and it is similar to VOI analysis. Rather than observation model parameters it correlates performance with the conditions of the operating model to identify simulated conditions over which performance varies. </a:t>
            </a:r>
            <a:endParaRPr lang="en-CA" dirty="0" smtClean="0"/>
          </a:p>
          <a:p>
            <a:pPr marL="0" indent="0">
              <a:buNone/>
            </a:pPr>
            <a:endParaRPr lang="en-CA" sz="1400" dirty="0" smtClean="0"/>
          </a:p>
          <a:p>
            <a:pPr marL="0" indent="0">
              <a:buNone/>
            </a:pPr>
            <a:r>
              <a:rPr lang="en-CA" dirty="0" smtClean="0"/>
              <a:t>When VOI is run  these CCU plots re actually formed first…</a:t>
            </a:r>
            <a:endParaRPr lang="en-CA" dirty="0"/>
          </a:p>
          <a:p>
            <a:pPr marL="0" indent="0">
              <a:buNone/>
            </a:pPr>
            <a:endParaRPr lang="en-CA" dirty="0"/>
          </a:p>
        </p:txBody>
      </p:sp>
    </p:spTree>
    <p:extLst>
      <p:ext uri="{BB962C8B-B14F-4D97-AF65-F5344CB8AC3E}">
        <p14:creationId xmlns:p14="http://schemas.microsoft.com/office/powerpoint/2010/main" val="2552549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2221"/>
            <a:ext cx="7886700" cy="1098547"/>
          </a:xfrm>
        </p:spPr>
        <p:txBody>
          <a:bodyPr>
            <a:normAutofit/>
          </a:bodyPr>
          <a:lstStyle/>
          <a:p>
            <a:r>
              <a:rPr lang="en-CA" sz="2400" dirty="0" smtClean="0">
                <a:solidFill>
                  <a:srgbClr val="00B050"/>
                </a:solidFill>
              </a:rPr>
              <a:t>VOI(</a:t>
            </a:r>
            <a:r>
              <a:rPr lang="en-CA" sz="2400" dirty="0" err="1" smtClean="0">
                <a:solidFill>
                  <a:srgbClr val="00B050"/>
                </a:solidFill>
              </a:rPr>
              <a:t>myMSE</a:t>
            </a:r>
            <a:r>
              <a:rPr lang="en-CA" sz="2400" dirty="0" smtClean="0">
                <a:solidFill>
                  <a:srgbClr val="00B050"/>
                </a:solidFill>
              </a:rPr>
              <a:t>)</a:t>
            </a:r>
            <a:endParaRPr lang="en-CA" sz="2400" dirty="0">
              <a:solidFill>
                <a:srgbClr val="00B050"/>
              </a:solidFill>
            </a:endParaRPr>
          </a:p>
        </p:txBody>
      </p:sp>
      <p:sp>
        <p:nvSpPr>
          <p:cNvPr id="5" name="TextBox 4"/>
          <p:cNvSpPr txBox="1"/>
          <p:nvPr/>
        </p:nvSpPr>
        <p:spPr>
          <a:xfrm>
            <a:off x="1259632" y="6149856"/>
            <a:ext cx="6840760" cy="369332"/>
          </a:xfrm>
          <a:prstGeom prst="rect">
            <a:avLst/>
          </a:prstGeom>
          <a:noFill/>
        </p:spPr>
        <p:txBody>
          <a:bodyPr wrap="square" rtlCol="0">
            <a:spAutoFit/>
          </a:bodyPr>
          <a:lstStyle/>
          <a:p>
            <a:r>
              <a:rPr lang="en-CA" dirty="0" smtClean="0">
                <a:solidFill>
                  <a:srgbClr val="FF0000"/>
                </a:solidFill>
              </a:rPr>
              <a:t>More critical</a:t>
            </a:r>
            <a:endParaRPr lang="en-CA" dirty="0">
              <a:solidFill>
                <a:srgbClr val="FF0000"/>
              </a:solidFill>
            </a:endParaRPr>
          </a:p>
        </p:txBody>
      </p:sp>
      <p:cxnSp>
        <p:nvCxnSpPr>
          <p:cNvPr id="7" name="Straight Arrow Connector 6"/>
          <p:cNvCxnSpPr/>
          <p:nvPr/>
        </p:nvCxnSpPr>
        <p:spPr>
          <a:xfrm flipH="1">
            <a:off x="2699792" y="6334522"/>
            <a:ext cx="1872208"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7712" y="1089668"/>
            <a:ext cx="8976306" cy="4875523"/>
          </a:xfrm>
          <a:prstGeom prst="rect">
            <a:avLst/>
          </a:prstGeom>
        </p:spPr>
      </p:pic>
    </p:spTree>
    <p:extLst>
      <p:ext uri="{BB962C8B-B14F-4D97-AF65-F5344CB8AC3E}">
        <p14:creationId xmlns:p14="http://schemas.microsoft.com/office/powerpoint/2010/main" val="131464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Getting help</a:t>
            </a:r>
            <a:endParaRPr lang="en-CA" dirty="0"/>
          </a:p>
        </p:txBody>
      </p:sp>
      <p:sp>
        <p:nvSpPr>
          <p:cNvPr id="3" name="Content Placeholder 2"/>
          <p:cNvSpPr>
            <a:spLocks noGrp="1"/>
          </p:cNvSpPr>
          <p:nvPr>
            <p:ph idx="1"/>
          </p:nvPr>
        </p:nvSpPr>
        <p:spPr/>
        <p:txBody>
          <a:bodyPr/>
          <a:lstStyle/>
          <a:p>
            <a:pPr marL="0" indent="0">
              <a:buNone/>
            </a:pPr>
            <a:r>
              <a:rPr lang="en-CA" dirty="0" smtClean="0"/>
              <a:t>R help:                                           </a:t>
            </a:r>
            <a:r>
              <a:rPr lang="en-CA" dirty="0" err="1" smtClean="0">
                <a:solidFill>
                  <a:srgbClr val="00B050"/>
                </a:solidFill>
              </a:rPr>
              <a:t>class?Output</a:t>
            </a:r>
            <a:r>
              <a:rPr lang="en-CA" dirty="0" smtClean="0">
                <a:solidFill>
                  <a:srgbClr val="00B050"/>
                </a:solidFill>
              </a:rPr>
              <a:t> </a:t>
            </a:r>
          </a:p>
          <a:p>
            <a:pPr marL="0" indent="0">
              <a:buNone/>
            </a:pPr>
            <a:r>
              <a:rPr lang="en-CA" dirty="0" smtClean="0">
                <a:solidFill>
                  <a:srgbClr val="00B050"/>
                </a:solidFill>
              </a:rPr>
              <a:t>					</a:t>
            </a:r>
            <a:r>
              <a:rPr lang="en-CA" dirty="0" err="1" smtClean="0">
                <a:solidFill>
                  <a:srgbClr val="00B050"/>
                </a:solidFill>
              </a:rPr>
              <a:t>class?Input</a:t>
            </a:r>
            <a:endParaRPr lang="en-CA" dirty="0" smtClean="0">
              <a:solidFill>
                <a:srgbClr val="00B050"/>
              </a:solidFill>
            </a:endParaRPr>
          </a:p>
          <a:p>
            <a:pPr marL="0" indent="0">
              <a:buNone/>
            </a:pPr>
            <a:r>
              <a:rPr lang="en-CA" dirty="0" smtClean="0">
                <a:solidFill>
                  <a:srgbClr val="00B050"/>
                </a:solidFill>
              </a:rPr>
              <a:t>					?Converge</a:t>
            </a:r>
          </a:p>
          <a:p>
            <a:pPr marL="0" indent="0">
              <a:buNone/>
            </a:pPr>
            <a:r>
              <a:rPr lang="en-CA" dirty="0" smtClean="0">
                <a:solidFill>
                  <a:srgbClr val="00B050"/>
                </a:solidFill>
              </a:rPr>
              <a:t>					?VOI</a:t>
            </a:r>
            <a:endParaRPr lang="en-CA" dirty="0">
              <a:solidFill>
                <a:srgbClr val="00B050"/>
              </a:solidFill>
            </a:endParaRPr>
          </a:p>
        </p:txBody>
      </p:sp>
    </p:spTree>
    <p:extLst>
      <p:ext uri="{BB962C8B-B14F-4D97-AF65-F5344CB8AC3E}">
        <p14:creationId xmlns:p14="http://schemas.microsoft.com/office/powerpoint/2010/main" val="389174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43806" y="1196752"/>
            <a:ext cx="7886700" cy="576263"/>
          </a:xfrm>
        </p:spPr>
        <p:txBody>
          <a:bodyPr/>
          <a:lstStyle/>
          <a:p>
            <a:pPr eaLnBrk="1" hangingPunct="1"/>
            <a:r>
              <a:rPr lang="en-CA" altLang="en-US" dirty="0" smtClean="0">
                <a:solidFill>
                  <a:srgbClr val="F6BB00"/>
                </a:solidFill>
              </a:rPr>
              <a:t>Agenda</a:t>
            </a:r>
          </a:p>
        </p:txBody>
      </p:sp>
      <p:sp>
        <p:nvSpPr>
          <p:cNvPr id="20483" name="Content Placeholder 2"/>
          <p:cNvSpPr>
            <a:spLocks noGrp="1"/>
          </p:cNvSpPr>
          <p:nvPr>
            <p:ph idx="1"/>
          </p:nvPr>
        </p:nvSpPr>
        <p:spPr>
          <a:xfrm>
            <a:off x="750888" y="2348880"/>
            <a:ext cx="7675562" cy="3570288"/>
          </a:xfrm>
        </p:spPr>
        <p:txBody>
          <a:bodyPr/>
          <a:lstStyle/>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Specifying MPs for MSE</a:t>
            </a:r>
          </a:p>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Convergence diagnostics</a:t>
            </a:r>
          </a:p>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Value of information (VOI) analysis</a:t>
            </a:r>
          </a:p>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Cost of current uncertainties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323528" y="476672"/>
            <a:ext cx="7675562" cy="1144587"/>
          </a:xfrm>
        </p:spPr>
        <p:txBody>
          <a:bodyPr/>
          <a:lstStyle/>
          <a:p>
            <a:pPr marL="0" indent="0" eaLnBrk="1" hangingPunct="1">
              <a:buFont typeface="Arial" panose="020B0604020202020204" pitchFamily="34" charset="0"/>
              <a:buNone/>
            </a:pPr>
            <a:r>
              <a:rPr lang="en-CA" altLang="en-US" sz="2800" dirty="0" smtClean="0">
                <a:solidFill>
                  <a:srgbClr val="27AFE5"/>
                </a:solidFill>
              </a:rPr>
              <a:t>Specifying MPs for MSE analysis </a:t>
            </a:r>
          </a:p>
          <a:p>
            <a:pPr marL="0" indent="0" eaLnBrk="1" hangingPunct="1">
              <a:buFont typeface="Arial" panose="020B0604020202020204" pitchFamily="34" charset="0"/>
              <a:buNone/>
            </a:pPr>
            <a:endParaRPr lang="en-CA" altLang="en-US" dirty="0" smtClean="0"/>
          </a:p>
        </p:txBody>
      </p:sp>
      <p:sp>
        <p:nvSpPr>
          <p:cNvPr id="2" name="TextBox 1"/>
          <p:cNvSpPr txBox="1"/>
          <p:nvPr/>
        </p:nvSpPr>
        <p:spPr>
          <a:xfrm>
            <a:off x="395536" y="1196752"/>
            <a:ext cx="8568952" cy="6524863"/>
          </a:xfrm>
          <a:prstGeom prst="rect">
            <a:avLst/>
          </a:prstGeom>
          <a:noFill/>
        </p:spPr>
        <p:txBody>
          <a:bodyPr wrap="square" rtlCol="0">
            <a:spAutoFit/>
          </a:bodyPr>
          <a:lstStyle/>
          <a:p>
            <a:r>
              <a:rPr lang="en-CA" sz="2200" dirty="0" smtClean="0">
                <a:solidFill>
                  <a:srgbClr val="0070C0"/>
                </a:solidFill>
              </a:rPr>
              <a:t>DLMtool contains two types of MP that provide different types of management recommendation:</a:t>
            </a:r>
          </a:p>
          <a:p>
            <a:endParaRPr lang="en-CA" sz="2200" dirty="0">
              <a:solidFill>
                <a:srgbClr val="0070C0"/>
              </a:solidFill>
            </a:endParaRPr>
          </a:p>
          <a:p>
            <a:pPr marL="342900" indent="-342900">
              <a:buFont typeface="+mj-lt"/>
              <a:buAutoNum type="arabicPeriod"/>
            </a:pPr>
            <a:r>
              <a:rPr lang="en-CA" sz="2200" dirty="0" smtClean="0">
                <a:solidFill>
                  <a:srgbClr val="0070C0"/>
                </a:solidFill>
              </a:rPr>
              <a:t>Output control MPs (</a:t>
            </a:r>
            <a:r>
              <a:rPr lang="en-CA" sz="2200" dirty="0" smtClean="0">
                <a:solidFill>
                  <a:srgbClr val="FF0000"/>
                </a:solidFill>
              </a:rPr>
              <a:t>class Output</a:t>
            </a:r>
            <a:r>
              <a:rPr lang="en-CA" sz="2200" dirty="0" smtClean="0">
                <a:solidFill>
                  <a:srgbClr val="0070C0"/>
                </a:solidFill>
              </a:rPr>
              <a:t>)</a:t>
            </a:r>
          </a:p>
          <a:p>
            <a:endParaRPr lang="en-CA" sz="2200" dirty="0" smtClean="0">
              <a:solidFill>
                <a:srgbClr val="0070C0"/>
              </a:solidFill>
            </a:endParaRPr>
          </a:p>
          <a:p>
            <a:r>
              <a:rPr lang="en-CA" sz="2200" dirty="0" smtClean="0">
                <a:solidFill>
                  <a:srgbClr val="0070C0"/>
                </a:solidFill>
              </a:rPr>
              <a:t>       Provide a Total Allowable Catch (TAC), e.g. 100,000 tonnes </a:t>
            </a:r>
          </a:p>
          <a:p>
            <a:endParaRPr lang="en-CA" sz="2200" dirty="0">
              <a:solidFill>
                <a:srgbClr val="0070C0"/>
              </a:solidFill>
            </a:endParaRPr>
          </a:p>
          <a:p>
            <a:r>
              <a:rPr lang="en-CA" sz="2200" dirty="0" smtClean="0">
                <a:solidFill>
                  <a:srgbClr val="0070C0"/>
                </a:solidFill>
              </a:rPr>
              <a:t>2.   Input control MPs (</a:t>
            </a:r>
            <a:r>
              <a:rPr lang="en-CA" sz="2200" dirty="0" smtClean="0">
                <a:solidFill>
                  <a:srgbClr val="FF0000"/>
                </a:solidFill>
              </a:rPr>
              <a:t>class Input</a:t>
            </a:r>
            <a:r>
              <a:rPr lang="en-CA" sz="2200" dirty="0" smtClean="0">
                <a:solidFill>
                  <a:srgbClr val="0070C0"/>
                </a:solidFill>
              </a:rPr>
              <a:t>)</a:t>
            </a:r>
          </a:p>
          <a:p>
            <a:endParaRPr lang="en-CA" sz="2200" b="1" dirty="0" smtClean="0">
              <a:solidFill>
                <a:srgbClr val="0070C0"/>
              </a:solidFill>
            </a:endParaRPr>
          </a:p>
          <a:p>
            <a:r>
              <a:rPr lang="en-CA" sz="2200" dirty="0" smtClean="0">
                <a:solidFill>
                  <a:srgbClr val="0070C0"/>
                </a:solidFill>
              </a:rPr>
              <a:t>       These MPs control the extent of fishing pressure rather than the </a:t>
            </a:r>
          </a:p>
          <a:p>
            <a:r>
              <a:rPr lang="en-CA" sz="2200" dirty="0">
                <a:solidFill>
                  <a:srgbClr val="0070C0"/>
                </a:solidFill>
              </a:rPr>
              <a:t> </a:t>
            </a:r>
            <a:r>
              <a:rPr lang="en-CA" sz="2200" dirty="0" smtClean="0">
                <a:solidFill>
                  <a:srgbClr val="0070C0"/>
                </a:solidFill>
              </a:rPr>
              <a:t>      amount of fish extracted and can make recommendations in terms of </a:t>
            </a:r>
          </a:p>
          <a:p>
            <a:endParaRPr lang="en-CA" sz="2200" dirty="0" smtClean="0">
              <a:solidFill>
                <a:srgbClr val="0070C0"/>
              </a:solidFill>
            </a:endParaRPr>
          </a:p>
          <a:p>
            <a:r>
              <a:rPr lang="en-CA" sz="2200" dirty="0" smtClean="0">
                <a:solidFill>
                  <a:srgbClr val="0070C0"/>
                </a:solidFill>
              </a:rPr>
              <a:t>        -  Total Allowable Effort (TAE), e.g. 10,000 days of fishing</a:t>
            </a:r>
          </a:p>
          <a:p>
            <a:r>
              <a:rPr lang="en-CA" sz="2200" dirty="0" smtClean="0">
                <a:solidFill>
                  <a:srgbClr val="0070C0"/>
                </a:solidFill>
              </a:rPr>
              <a:t>        -  Spatial closures (e.g. no take areas)</a:t>
            </a:r>
          </a:p>
          <a:p>
            <a:r>
              <a:rPr lang="en-CA" sz="2200" dirty="0" smtClean="0">
                <a:solidFill>
                  <a:srgbClr val="0070C0"/>
                </a:solidFill>
              </a:rPr>
              <a:t>        -  Size limits (e.g. only retain fish over 50cm) </a:t>
            </a:r>
          </a:p>
          <a:p>
            <a:pPr marL="285750" indent="-285750">
              <a:buFontTx/>
              <a:buChar char="-"/>
            </a:pPr>
            <a:endParaRPr lang="en-CA" sz="2200" dirty="0" smtClean="0">
              <a:solidFill>
                <a:srgbClr val="0070C0"/>
              </a:solidFill>
            </a:endParaRPr>
          </a:p>
          <a:p>
            <a:pPr marL="285750" indent="-285750">
              <a:buFontTx/>
              <a:buChar char="-"/>
            </a:pPr>
            <a:endParaRPr lang="en-CA" sz="2200" dirty="0" smtClean="0">
              <a:solidFill>
                <a:srgbClr val="0070C0"/>
              </a:solidFill>
            </a:endParaRPr>
          </a:p>
          <a:p>
            <a:endParaRPr lang="en-CA" sz="2200" dirty="0">
              <a:solidFill>
                <a:srgbClr val="0070C0"/>
              </a:solidFill>
            </a:endParaRPr>
          </a:p>
          <a:p>
            <a:endParaRPr lang="en-CA" sz="2200" dirty="0" smtClean="0">
              <a:solidFill>
                <a:srgbClr val="0070C0"/>
              </a:solidFill>
            </a:endParaRPr>
          </a:p>
        </p:txBody>
      </p:sp>
    </p:spTree>
    <p:extLst>
      <p:ext uri="{BB962C8B-B14F-4D97-AF65-F5344CB8AC3E}">
        <p14:creationId xmlns:p14="http://schemas.microsoft.com/office/powerpoint/2010/main" val="507190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smtClean="0"/>
              <a:t>Finding DLMtool MPs</a:t>
            </a:r>
            <a:endParaRPr lang="en-CA" dirty="0"/>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smtClean="0"/>
              <a:t>Similarly to other objects in DLMtool you can use the avail()</a:t>
            </a:r>
          </a:p>
          <a:p>
            <a:pPr marL="0" indent="0">
              <a:buNone/>
            </a:pPr>
            <a:r>
              <a:rPr lang="en-CA" dirty="0" smtClean="0"/>
              <a:t>function to list those that are available:</a:t>
            </a:r>
            <a:endParaRPr lang="en-CA" dirty="0"/>
          </a:p>
        </p:txBody>
      </p:sp>
      <p:pic>
        <p:nvPicPr>
          <p:cNvPr id="6" name="Picture 5"/>
          <p:cNvPicPr>
            <a:picLocks noChangeAspect="1"/>
          </p:cNvPicPr>
          <p:nvPr/>
        </p:nvPicPr>
        <p:blipFill rotWithShape="1">
          <a:blip r:embed="rId2"/>
          <a:srcRect r="15211"/>
          <a:stretch/>
        </p:blipFill>
        <p:spPr>
          <a:xfrm>
            <a:off x="691271" y="2160424"/>
            <a:ext cx="4336619" cy="1161896"/>
          </a:xfrm>
          <a:prstGeom prst="rect">
            <a:avLst/>
          </a:prstGeom>
        </p:spPr>
      </p:pic>
      <p:pic>
        <p:nvPicPr>
          <p:cNvPr id="7" name="Picture 6"/>
          <p:cNvPicPr>
            <a:picLocks noChangeAspect="1"/>
          </p:cNvPicPr>
          <p:nvPr/>
        </p:nvPicPr>
        <p:blipFill>
          <a:blip r:embed="rId3"/>
          <a:stretch>
            <a:fillRect/>
          </a:stretch>
        </p:blipFill>
        <p:spPr>
          <a:xfrm>
            <a:off x="4211960" y="2636912"/>
            <a:ext cx="3600400" cy="3904966"/>
          </a:xfrm>
          <a:prstGeom prst="rect">
            <a:avLst/>
          </a:prstGeom>
          <a:ln w="69850">
            <a:solidFill>
              <a:schemeClr val="tx1">
                <a:alpha val="90000"/>
              </a:schemeClr>
            </a:solidFill>
          </a:ln>
        </p:spPr>
      </p:pic>
    </p:spTree>
    <p:extLst>
      <p:ext uri="{BB962C8B-B14F-4D97-AF65-F5344CB8AC3E}">
        <p14:creationId xmlns:p14="http://schemas.microsoft.com/office/powerpoint/2010/main" val="28460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smtClean="0"/>
              <a:t>Finding DLMtool MPs</a:t>
            </a:r>
            <a:endParaRPr lang="en-CA" dirty="0"/>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smtClean="0"/>
              <a:t>Now for input control MPs</a:t>
            </a:r>
            <a:endParaRPr lang="en-CA" dirty="0"/>
          </a:p>
        </p:txBody>
      </p:sp>
      <p:pic>
        <p:nvPicPr>
          <p:cNvPr id="4" name="Picture 3"/>
          <p:cNvPicPr>
            <a:picLocks noChangeAspect="1"/>
          </p:cNvPicPr>
          <p:nvPr/>
        </p:nvPicPr>
        <p:blipFill>
          <a:blip r:embed="rId2"/>
          <a:stretch>
            <a:fillRect/>
          </a:stretch>
        </p:blipFill>
        <p:spPr>
          <a:xfrm>
            <a:off x="678185" y="2174949"/>
            <a:ext cx="4613895" cy="1206328"/>
          </a:xfrm>
          <a:prstGeom prst="rect">
            <a:avLst/>
          </a:prstGeom>
        </p:spPr>
      </p:pic>
      <p:pic>
        <p:nvPicPr>
          <p:cNvPr id="5" name="Picture 4"/>
          <p:cNvPicPr>
            <a:picLocks noChangeAspect="1"/>
          </p:cNvPicPr>
          <p:nvPr/>
        </p:nvPicPr>
        <p:blipFill>
          <a:blip r:embed="rId3"/>
          <a:stretch>
            <a:fillRect/>
          </a:stretch>
        </p:blipFill>
        <p:spPr>
          <a:xfrm>
            <a:off x="4211960" y="2636912"/>
            <a:ext cx="3752691" cy="3817579"/>
          </a:xfrm>
          <a:prstGeom prst="rect">
            <a:avLst/>
          </a:prstGeom>
          <a:ln w="66675">
            <a:solidFill>
              <a:schemeClr val="tx1">
                <a:alpha val="83000"/>
              </a:schemeClr>
            </a:solidFill>
          </a:ln>
        </p:spPr>
      </p:pic>
    </p:spTree>
    <p:extLst>
      <p:ext uri="{BB962C8B-B14F-4D97-AF65-F5344CB8AC3E}">
        <p14:creationId xmlns:p14="http://schemas.microsoft.com/office/powerpoint/2010/main" val="253779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smtClean="0"/>
              <a:t>Using selected MPs in an MSE</a:t>
            </a:r>
            <a:endParaRPr lang="en-CA" dirty="0"/>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smtClean="0"/>
              <a:t>To evaluate the performance of a set of selected MPs,</a:t>
            </a:r>
          </a:p>
          <a:p>
            <a:pPr marL="0" indent="0">
              <a:buNone/>
            </a:pPr>
            <a:r>
              <a:rPr lang="en-CA" dirty="0"/>
              <a:t>y</a:t>
            </a:r>
            <a:r>
              <a:rPr lang="en-CA" dirty="0" smtClean="0"/>
              <a:t>ou can make a list of their names in R and pass this to the</a:t>
            </a:r>
          </a:p>
          <a:p>
            <a:pPr marL="0" indent="0">
              <a:buNone/>
            </a:pPr>
            <a:r>
              <a:rPr lang="en-CA" dirty="0" err="1" smtClean="0"/>
              <a:t>runMSE</a:t>
            </a:r>
            <a:r>
              <a:rPr lang="en-CA" dirty="0" smtClean="0"/>
              <a:t>() function:</a:t>
            </a:r>
            <a:endParaRPr lang="en-CA" dirty="0"/>
          </a:p>
        </p:txBody>
      </p:sp>
      <p:sp>
        <p:nvSpPr>
          <p:cNvPr id="6" name="Content Placeholder 2"/>
          <p:cNvSpPr txBox="1">
            <a:spLocks/>
          </p:cNvSpPr>
          <p:nvPr/>
        </p:nvSpPr>
        <p:spPr bwMode="auto">
          <a:xfrm>
            <a:off x="683568" y="2826524"/>
            <a:ext cx="708166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1000"/>
              </a:spcBef>
              <a:spcAft>
                <a:spcPct val="0"/>
              </a:spcAft>
              <a:buFont typeface="Arial" panose="020B0604020202020204" pitchFamily="34" charset="0"/>
              <a:buChar char="•"/>
              <a:defRPr sz="2400" kern="1200">
                <a:solidFill>
                  <a:srgbClr val="126D96"/>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rgbClr val="126D96"/>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rgbClr val="126D96"/>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1" hangingPunct="1">
              <a:spcBef>
                <a:spcPts val="1200"/>
              </a:spcBef>
              <a:spcAft>
                <a:spcPts val="600"/>
              </a:spcAft>
              <a:buNone/>
            </a:pPr>
            <a:r>
              <a:rPr lang="en-CA" altLang="en-US" sz="2200" dirty="0" err="1" smtClean="0">
                <a:solidFill>
                  <a:srgbClr val="00B050"/>
                </a:solidFill>
              </a:rPr>
              <a:t>myMPs</a:t>
            </a:r>
            <a:r>
              <a:rPr lang="en-CA" altLang="en-US" sz="2200" dirty="0" smtClean="0">
                <a:solidFill>
                  <a:srgbClr val="00B050"/>
                </a:solidFill>
              </a:rPr>
              <a:t> = c</a:t>
            </a:r>
            <a:r>
              <a:rPr lang="en-CA" altLang="en-US" sz="2200" dirty="0">
                <a:solidFill>
                  <a:srgbClr val="00B050"/>
                </a:solidFill>
              </a:rPr>
              <a:t>("</a:t>
            </a:r>
            <a:r>
              <a:rPr lang="en-CA" altLang="en-US" sz="2200" dirty="0" err="1">
                <a:solidFill>
                  <a:srgbClr val="00B050"/>
                </a:solidFill>
              </a:rPr>
              <a:t>AvC</a:t>
            </a:r>
            <a:r>
              <a:rPr lang="en-CA" altLang="en-US" sz="2200" dirty="0" smtClean="0">
                <a:solidFill>
                  <a:srgbClr val="00B050"/>
                </a:solidFill>
              </a:rPr>
              <a:t>", "</a:t>
            </a:r>
            <a:r>
              <a:rPr lang="en-CA" altLang="en-US" sz="2200" dirty="0" err="1">
                <a:solidFill>
                  <a:srgbClr val="00B050"/>
                </a:solidFill>
              </a:rPr>
              <a:t>curE</a:t>
            </a:r>
            <a:r>
              <a:rPr lang="en-CA" altLang="en-US" sz="2200" dirty="0" smtClean="0">
                <a:solidFill>
                  <a:srgbClr val="00B050"/>
                </a:solidFill>
              </a:rPr>
              <a:t>", "</a:t>
            </a:r>
            <a:r>
              <a:rPr lang="en-CA" altLang="en-US" sz="2200" dirty="0">
                <a:solidFill>
                  <a:srgbClr val="00B050"/>
                </a:solidFill>
              </a:rPr>
              <a:t>DCAC</a:t>
            </a:r>
            <a:r>
              <a:rPr lang="en-CA" altLang="en-US" sz="2200" dirty="0" smtClean="0">
                <a:solidFill>
                  <a:srgbClr val="00B050"/>
                </a:solidFill>
              </a:rPr>
              <a:t>", "</a:t>
            </a:r>
            <a:r>
              <a:rPr lang="en-CA" altLang="en-US" sz="2200" dirty="0">
                <a:solidFill>
                  <a:srgbClr val="00B050"/>
                </a:solidFill>
              </a:rPr>
              <a:t>DD</a:t>
            </a:r>
            <a:r>
              <a:rPr lang="en-CA" altLang="en-US" sz="2200" dirty="0" smtClean="0">
                <a:solidFill>
                  <a:srgbClr val="00B050"/>
                </a:solidFill>
              </a:rPr>
              <a:t>", "</a:t>
            </a:r>
            <a:r>
              <a:rPr lang="en-CA" altLang="en-US" sz="2200" dirty="0">
                <a:solidFill>
                  <a:srgbClr val="00B050"/>
                </a:solidFill>
              </a:rPr>
              <a:t>MCD</a:t>
            </a:r>
            <a:r>
              <a:rPr lang="en-CA" altLang="en-US" sz="2200" dirty="0" smtClean="0">
                <a:solidFill>
                  <a:srgbClr val="00B050"/>
                </a:solidFill>
              </a:rPr>
              <a:t>", "</a:t>
            </a:r>
            <a:r>
              <a:rPr lang="en-CA" altLang="en-US" sz="2200" dirty="0">
                <a:solidFill>
                  <a:srgbClr val="00B050"/>
                </a:solidFill>
              </a:rPr>
              <a:t>SPMSY</a:t>
            </a:r>
            <a:r>
              <a:rPr lang="en-CA" altLang="en-US" sz="2200" dirty="0" smtClean="0">
                <a:solidFill>
                  <a:srgbClr val="00B050"/>
                </a:solidFill>
              </a:rPr>
              <a:t>")</a:t>
            </a:r>
          </a:p>
          <a:p>
            <a:pPr marL="0" indent="0" eaLnBrk="1" hangingPunct="1">
              <a:spcBef>
                <a:spcPts val="1200"/>
              </a:spcBef>
              <a:spcAft>
                <a:spcPts val="600"/>
              </a:spcAft>
              <a:buNone/>
            </a:pPr>
            <a:r>
              <a:rPr lang="en-CA" altLang="en-US" sz="2200" dirty="0" err="1" smtClean="0">
                <a:solidFill>
                  <a:srgbClr val="00B050"/>
                </a:solidFill>
              </a:rPr>
              <a:t>myMSE</a:t>
            </a:r>
            <a:r>
              <a:rPr lang="en-CA" altLang="en-US" sz="2200" dirty="0" smtClean="0">
                <a:solidFill>
                  <a:srgbClr val="00B050"/>
                </a:solidFill>
              </a:rPr>
              <a:t> = </a:t>
            </a:r>
            <a:r>
              <a:rPr lang="en-CA" altLang="en-US" sz="2200" dirty="0" err="1" smtClean="0">
                <a:solidFill>
                  <a:srgbClr val="00B050"/>
                </a:solidFill>
              </a:rPr>
              <a:t>runMSE</a:t>
            </a:r>
            <a:r>
              <a:rPr lang="en-CA" altLang="en-US" sz="2200" dirty="0" smtClean="0">
                <a:solidFill>
                  <a:srgbClr val="00B050"/>
                </a:solidFill>
              </a:rPr>
              <a:t>(</a:t>
            </a:r>
            <a:r>
              <a:rPr lang="en-CA" altLang="en-US" sz="2200" dirty="0" err="1" smtClean="0">
                <a:solidFill>
                  <a:srgbClr val="00B050"/>
                </a:solidFill>
              </a:rPr>
              <a:t>myOM</a:t>
            </a:r>
            <a:r>
              <a:rPr lang="en-CA" altLang="en-US" sz="2200" dirty="0" smtClean="0">
                <a:solidFill>
                  <a:srgbClr val="00B050"/>
                </a:solidFill>
              </a:rPr>
              <a:t>, </a:t>
            </a:r>
            <a:r>
              <a:rPr lang="en-CA" altLang="en-US" sz="2200" dirty="0" err="1" smtClean="0">
                <a:solidFill>
                  <a:srgbClr val="00B050"/>
                </a:solidFill>
              </a:rPr>
              <a:t>myMPs</a:t>
            </a:r>
            <a:r>
              <a:rPr lang="en-CA" altLang="en-US" sz="2200" dirty="0" smtClean="0">
                <a:solidFill>
                  <a:srgbClr val="00B050"/>
                </a:solidFill>
              </a:rPr>
              <a:t>)</a:t>
            </a:r>
          </a:p>
          <a:p>
            <a:pPr marL="0" indent="0" eaLnBrk="1" hangingPunct="1">
              <a:spcBef>
                <a:spcPts val="1200"/>
              </a:spcBef>
              <a:spcAft>
                <a:spcPts val="600"/>
              </a:spcAft>
              <a:buNone/>
            </a:pPr>
            <a:r>
              <a:rPr lang="en-CA" altLang="en-US" sz="2200" dirty="0" err="1" smtClean="0">
                <a:solidFill>
                  <a:srgbClr val="00B050"/>
                </a:solidFill>
              </a:rPr>
              <a:t>NOAA_plot</a:t>
            </a:r>
            <a:r>
              <a:rPr lang="en-CA" altLang="en-US" sz="2200" dirty="0" smtClean="0">
                <a:solidFill>
                  <a:srgbClr val="00B050"/>
                </a:solidFill>
              </a:rPr>
              <a:t>(</a:t>
            </a:r>
            <a:r>
              <a:rPr lang="en-CA" altLang="en-US" sz="2200" dirty="0" err="1" smtClean="0">
                <a:solidFill>
                  <a:srgbClr val="00B050"/>
                </a:solidFill>
              </a:rPr>
              <a:t>myMSE</a:t>
            </a:r>
            <a:r>
              <a:rPr lang="en-CA" altLang="en-US" sz="2200" dirty="0" smtClean="0">
                <a:solidFill>
                  <a:srgbClr val="00B050"/>
                </a:solidFill>
              </a:rPr>
              <a:t>)</a:t>
            </a:r>
            <a:endParaRPr lang="en-CA" altLang="en-US" sz="2200" dirty="0">
              <a:solidFill>
                <a:srgbClr val="00B050"/>
              </a:solidFill>
            </a:endParaRPr>
          </a:p>
        </p:txBody>
      </p:sp>
      <p:pic>
        <p:nvPicPr>
          <p:cNvPr id="7" name="Picture 6"/>
          <p:cNvPicPr>
            <a:picLocks noChangeAspect="1"/>
          </p:cNvPicPr>
          <p:nvPr/>
        </p:nvPicPr>
        <p:blipFill>
          <a:blip r:embed="rId2"/>
          <a:stretch>
            <a:fillRect/>
          </a:stretch>
        </p:blipFill>
        <p:spPr>
          <a:xfrm>
            <a:off x="3491880" y="4077072"/>
            <a:ext cx="5472608" cy="2473077"/>
          </a:xfrm>
          <a:prstGeom prst="rect">
            <a:avLst/>
          </a:prstGeom>
        </p:spPr>
      </p:pic>
    </p:spTree>
    <p:extLst>
      <p:ext uri="{BB962C8B-B14F-4D97-AF65-F5344CB8AC3E}">
        <p14:creationId xmlns:p14="http://schemas.microsoft.com/office/powerpoint/2010/main" val="1356945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1005"/>
            <a:ext cx="7886700" cy="1325563"/>
          </a:xfrm>
        </p:spPr>
        <p:txBody>
          <a:bodyPr/>
          <a:lstStyle/>
          <a:p>
            <a:r>
              <a:rPr lang="en-CA" dirty="0" smtClean="0"/>
              <a:t>Checking Convergence</a:t>
            </a:r>
            <a:endParaRPr lang="en-CA" dirty="0"/>
          </a:p>
        </p:txBody>
      </p:sp>
      <p:sp>
        <p:nvSpPr>
          <p:cNvPr id="3" name="Content Placeholder 2"/>
          <p:cNvSpPr>
            <a:spLocks noGrp="1"/>
          </p:cNvSpPr>
          <p:nvPr>
            <p:ph idx="1"/>
          </p:nvPr>
        </p:nvSpPr>
        <p:spPr>
          <a:xfrm>
            <a:off x="429097" y="1844824"/>
            <a:ext cx="7675562" cy="4351338"/>
          </a:xfrm>
        </p:spPr>
        <p:txBody>
          <a:bodyPr/>
          <a:lstStyle/>
          <a:p>
            <a:pPr marL="0" indent="0">
              <a:buNone/>
            </a:pPr>
            <a:r>
              <a:rPr lang="en-CA" dirty="0" smtClean="0"/>
              <a:t>By default operating models are run for 48 simulations. </a:t>
            </a:r>
          </a:p>
          <a:p>
            <a:pPr marL="0" indent="0">
              <a:buNone/>
            </a:pPr>
            <a:r>
              <a:rPr lang="en-CA" dirty="0" smtClean="0"/>
              <a:t>That doesn’t sound like a lot, but how many is enough?</a:t>
            </a:r>
          </a:p>
          <a:p>
            <a:pPr marL="0" indent="0">
              <a:buNone/>
            </a:pPr>
            <a:endParaRPr lang="en-CA" dirty="0" smtClean="0"/>
          </a:p>
          <a:p>
            <a:pPr marL="0" indent="0">
              <a:buNone/>
            </a:pPr>
            <a:r>
              <a:rPr lang="en-CA" dirty="0" smtClean="0"/>
              <a:t>You can check to see whether MP performance is stable using the function Converge()</a:t>
            </a:r>
          </a:p>
          <a:p>
            <a:pPr marL="0" indent="0">
              <a:buNone/>
            </a:pPr>
            <a:endParaRPr lang="en-CA" dirty="0"/>
          </a:p>
          <a:p>
            <a:pPr marL="0" indent="0">
              <a:buNone/>
            </a:pPr>
            <a:r>
              <a:rPr lang="en-CA" dirty="0" smtClean="0">
                <a:solidFill>
                  <a:srgbClr val="00B050"/>
                </a:solidFill>
              </a:rPr>
              <a:t>Converge(</a:t>
            </a:r>
            <a:r>
              <a:rPr lang="en-CA" dirty="0" err="1" smtClean="0">
                <a:solidFill>
                  <a:srgbClr val="00B050"/>
                </a:solidFill>
              </a:rPr>
              <a:t>myMSE</a:t>
            </a:r>
            <a:r>
              <a:rPr lang="en-CA" dirty="0" smtClean="0">
                <a:solidFill>
                  <a:srgbClr val="00B050"/>
                </a:solidFill>
              </a:rPr>
              <a:t>)</a:t>
            </a:r>
          </a:p>
          <a:p>
            <a:pPr marL="0" indent="0">
              <a:buNone/>
            </a:pPr>
            <a:endParaRPr lang="en-CA" dirty="0" smtClean="0"/>
          </a:p>
          <a:p>
            <a:pPr marL="0" indent="0">
              <a:buNone/>
            </a:pPr>
            <a:r>
              <a:rPr lang="en-CA" dirty="0" smtClean="0"/>
              <a:t>This function returns two plots:</a:t>
            </a:r>
            <a:endParaRPr lang="en-CA" dirty="0"/>
          </a:p>
        </p:txBody>
      </p:sp>
    </p:spTree>
    <p:extLst>
      <p:ext uri="{BB962C8B-B14F-4D97-AF65-F5344CB8AC3E}">
        <p14:creationId xmlns:p14="http://schemas.microsoft.com/office/powerpoint/2010/main" val="322504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675562" cy="4351338"/>
          </a:xfrm>
        </p:spPr>
        <p:txBody>
          <a:bodyPr/>
          <a:lstStyle/>
          <a:p>
            <a:pPr marL="0" indent="0">
              <a:buNone/>
            </a:pPr>
            <a:r>
              <a:rPr lang="en-CA" dirty="0" smtClean="0"/>
              <a:t>The first plot has 5 panels, each one shows the mean performance of a different metric (y axes) as simulations are added (iterations – the x axis)</a:t>
            </a:r>
            <a:endParaRPr lang="en-CA" dirty="0"/>
          </a:p>
        </p:txBody>
      </p:sp>
      <p:pic>
        <p:nvPicPr>
          <p:cNvPr id="4" name="Picture 3"/>
          <p:cNvPicPr>
            <a:picLocks noChangeAspect="1"/>
          </p:cNvPicPr>
          <p:nvPr/>
        </p:nvPicPr>
        <p:blipFill>
          <a:blip r:embed="rId2"/>
          <a:stretch>
            <a:fillRect/>
          </a:stretch>
        </p:blipFill>
        <p:spPr>
          <a:xfrm>
            <a:off x="323528" y="1628800"/>
            <a:ext cx="8375704" cy="5302148"/>
          </a:xfrm>
          <a:prstGeom prst="rect">
            <a:avLst/>
          </a:prstGeom>
        </p:spPr>
      </p:pic>
    </p:spTree>
    <p:extLst>
      <p:ext uri="{BB962C8B-B14F-4D97-AF65-F5344CB8AC3E}">
        <p14:creationId xmlns:p14="http://schemas.microsoft.com/office/powerpoint/2010/main" val="1826428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675562" cy="1080120"/>
          </a:xfrm>
        </p:spPr>
        <p:txBody>
          <a:bodyPr/>
          <a:lstStyle/>
          <a:p>
            <a:pPr marL="0" indent="0">
              <a:buNone/>
            </a:pPr>
            <a:r>
              <a:rPr lang="en-CA" dirty="0" smtClean="0"/>
              <a:t>The first plot has noted that some MPs did not converge with respect to 1 or more performance metrics. The second plot (if applicable) highlights these MPs:</a:t>
            </a:r>
            <a:endParaRPr lang="en-CA" dirty="0"/>
          </a:p>
        </p:txBody>
      </p:sp>
      <p:pic>
        <p:nvPicPr>
          <p:cNvPr id="2" name="Picture 1"/>
          <p:cNvPicPr>
            <a:picLocks noChangeAspect="1"/>
          </p:cNvPicPr>
          <p:nvPr/>
        </p:nvPicPr>
        <p:blipFill>
          <a:blip r:embed="rId2"/>
          <a:stretch>
            <a:fillRect/>
          </a:stretch>
        </p:blipFill>
        <p:spPr>
          <a:xfrm>
            <a:off x="353794" y="1628800"/>
            <a:ext cx="8029529" cy="5083005"/>
          </a:xfrm>
          <a:prstGeom prst="rect">
            <a:avLst/>
          </a:prstGeom>
        </p:spPr>
      </p:pic>
    </p:spTree>
    <p:extLst>
      <p:ext uri="{BB962C8B-B14F-4D97-AF65-F5344CB8AC3E}">
        <p14:creationId xmlns:p14="http://schemas.microsoft.com/office/powerpoint/2010/main" val="1983064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2674</TotalTime>
  <Words>540</Words>
  <Application>Microsoft Office PowerPoint</Application>
  <PresentationFormat>On-screen Show (4:3)</PresentationFormat>
  <Paragraphs>76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Depth</vt:lpstr>
      <vt:lpstr>PowerPoint Presentation</vt:lpstr>
      <vt:lpstr>Agenda</vt:lpstr>
      <vt:lpstr>PowerPoint Presentation</vt:lpstr>
      <vt:lpstr>Finding DLMtool MPs</vt:lpstr>
      <vt:lpstr>Finding DLMtool MPs</vt:lpstr>
      <vt:lpstr>Using selected MPs in an MSE</vt:lpstr>
      <vt:lpstr>Checking Convergence</vt:lpstr>
      <vt:lpstr>PowerPoint Presentation</vt:lpstr>
      <vt:lpstr>PowerPoint Presentation</vt:lpstr>
      <vt:lpstr>Value of information analysis</vt:lpstr>
      <vt:lpstr>VOI(myMSE)</vt:lpstr>
      <vt:lpstr>Cost of current uncertainties</vt:lpstr>
      <vt:lpstr>VOI(myMSE)</vt:lpstr>
      <vt:lpstr>Getting help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Carruthers</dc:creator>
  <cp:lastModifiedBy>Thomas</cp:lastModifiedBy>
  <cp:revision>63</cp:revision>
  <dcterms:created xsi:type="dcterms:W3CDTF">2017-03-29T20:35:38Z</dcterms:created>
  <dcterms:modified xsi:type="dcterms:W3CDTF">2017-05-03T22:11:17Z</dcterms:modified>
</cp:coreProperties>
</file>