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D96"/>
    <a:srgbClr val="27AFE5"/>
    <a:srgbClr val="F6BB00"/>
    <a:srgbClr val="36B6E7"/>
    <a:srgbClr val="3CB3E8"/>
    <a:srgbClr val="2EB1E6"/>
    <a:srgbClr val="DDF2FB"/>
    <a:srgbClr val="C0E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38" d="100"/>
          <a:sy n="38" d="100"/>
        </p:scale>
        <p:origin x="38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44C4D-0F28-4796-B165-4A9314C8572D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ACC22-6F71-4A46-AC0E-B6381E90F2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0C3A-9704-4F1C-B525-B9C41EC2CB9F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6A0C7-1720-4269-A385-1FCCC158FC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8973-3C4D-4543-8208-6FBD7D4B1E92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2E67E-49FD-4FEE-85F5-985412318A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B193-C710-48E6-BE1A-4250D1522D21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709C-B9F6-48ED-8756-2E1CB344C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9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BA326-EADD-458A-A240-53D14A95FFA9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72F3D-EA8A-4DE5-B4D2-ABFED541C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6F355-356F-4AEF-9CD1-D817FC8EFA8F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29070-E89B-4754-8F98-A01CC81A34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BF2DC-CCB5-4098-89D0-1EC4FD5565AF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0B510-5245-4613-AAE5-8AEB792151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8A51-7CD8-4104-8DDF-162B0EF14A6B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5796-0134-4F1D-A9FC-32B224E83D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2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8709E-F5D2-4559-A21D-B0DDFE3B465C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067DE-43D8-4036-A8CF-9B5A1BAE2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87E93-EFCD-47E5-BAA3-BCF985529E74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A5BEC-A44D-4F77-861B-82C0286D2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4992B-E494-43FF-8C91-9581B5B898B2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D52B4-E7BC-471B-857E-5D639636E0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6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A26D0-9C42-49CC-B3CC-3FAD0BFB8834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41DB-5213-4A4A-8ED0-A1C1142C5E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5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11D86-958D-4F1C-A296-04FF1FEB7547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3528E-6AF7-44E4-BAA4-CCC786B7B9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8DAB-3EF2-4284-967C-C4D2EFB04D51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8A40-DA44-402E-BC9A-11D4C070A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3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5EE35-B174-4F8D-8FE3-B2CBC1DDB3C0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EB31E-D8E9-4957-AB5D-2E916DB102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A8C5-3499-4AAB-997C-C98E6FEE8940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9D910-A634-462A-9CCD-88293E04EB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275D6-3684-423F-A6A1-A7E0E2870F05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00603-DFCC-4DD9-8E77-8C5370D907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3CCCDE27-ADD8-49A7-83D9-E8A13FCD2F82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A216076F-8886-4537-A6E7-1A3A55746B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704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limitedtoolki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3" y="3319463"/>
            <a:ext cx="17970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Foreword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Lecture 1a,  October 25</a:t>
            </a:r>
            <a:r>
              <a:rPr lang="en-US" altLang="en-US" sz="18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Training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1714499"/>
            <a:ext cx="7675562" cy="4551829"/>
          </a:xfrm>
        </p:spPr>
        <p:txBody>
          <a:bodyPr rtlCol="0">
            <a:normAutofit fontScale="92500"/>
          </a:bodyPr>
          <a:lstStyle/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Familiarity with Management Strategy Evaluation concepts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Understanding the data-limited management problem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Evaluating management procedures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Making management recommendations with DLMtool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Gain an understanding of how (whether) DLMtool can be used to address fishery management problems you are facing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Get feedback from you about desirable features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Intended Audience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CA" altLang="en-US"/>
              <a:t>Managers interested in the potential benefits of the MSE approach</a:t>
            </a:r>
          </a:p>
          <a:p>
            <a:pPr>
              <a:spcBef>
                <a:spcPts val="1800"/>
              </a:spcBef>
            </a:pPr>
            <a:r>
              <a:rPr lang="en-CA" altLang="en-US"/>
              <a:t>Fisheries scientists investigating options for prioritizing data collection</a:t>
            </a:r>
          </a:p>
          <a:p>
            <a:pPr>
              <a:spcBef>
                <a:spcPts val="1800"/>
              </a:spcBef>
            </a:pPr>
            <a:r>
              <a:rPr lang="en-CA" altLang="en-US"/>
              <a:t>Quantitative fisheries scientists interested in testing a range of existing management options</a:t>
            </a:r>
          </a:p>
          <a:p>
            <a:pPr>
              <a:spcBef>
                <a:spcPts val="1800"/>
              </a:spcBef>
            </a:pPr>
            <a:r>
              <a:rPr lang="en-CA" altLang="en-US"/>
              <a:t>Advanced quantitative fisheries scientists who would like to test new management procedures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342900"/>
            <a:ext cx="7886700" cy="4937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/>
              <a:t>Course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750" y="1023938"/>
            <a:ext cx="8196263" cy="5365750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1   Introduction  (4 lectures, 1 exercise)     </a:t>
            </a:r>
            <a:r>
              <a:rPr lang="en-CA" b="1" dirty="0"/>
              <a:t>   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Course objectives &amp; Problem statement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MSE Concepts &amp; Terminology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DLMtool introduction &amp; Online Demo</a:t>
            </a:r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b="1" dirty="0"/>
              <a:t>2   </a:t>
            </a:r>
            <a:r>
              <a:rPr lang="en-CA" sz="2000" b="1" dirty="0"/>
              <a:t>Running DLMtool (2 lectures, 2 exercises)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Installation &amp; getting help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A simple DLMtool run</a:t>
            </a:r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3   Customizing DLMtool (3 lectures, 3 exercises)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Modifying operating models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Plotting performance &amp;  value of information analysis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4   Making DLMtool recommendations (2 lectures, 2 exercises)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5   Advanced DLMtool (3 lectures, 3 exercises)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Complex operating model definition &amp; custom MPs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Time-varying parameterizations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6   Robustness testing and ecosystem considerations</a:t>
            </a:r>
            <a:endParaRPr lang="en-CA" sz="2000" dirty="0"/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342900"/>
            <a:ext cx="7886700" cy="4937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/>
              <a:t>Course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2625" y="1730375"/>
            <a:ext cx="8196263" cy="4284663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200" b="1" dirty="0"/>
              <a:t>7   DFO case study 1: Capelin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/>
              <a:t>Populating operating models for data-limited stocks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/>
              <a:t>MSE satisficing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/>
              <a:t>Processing Capelin data for DLMtool recommendations</a:t>
            </a:r>
          </a:p>
          <a:p>
            <a:pPr marL="0" indent="0" fontAlgn="auto"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200" b="1" dirty="0"/>
              <a:t>8   DFO case study 2: Jonah crab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/>
              <a:t>Specifying operating models for stocks with assessments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/>
              <a:t>MSE satisficing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/>
              <a:t>Processing Jonah crab data for DLMtool recommendations</a:t>
            </a:r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Materials (USB flash drive)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06463" y="1814513"/>
            <a:ext cx="7675562" cy="4351337"/>
          </a:xfrm>
        </p:spPr>
        <p:txBody>
          <a:bodyPr/>
          <a:lstStyle/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Case studies /</a:t>
            </a:r>
            <a:r>
              <a:rPr lang="en-CA" altLang="en-US" dirty="0"/>
              <a:t>	</a:t>
            </a:r>
            <a:r>
              <a:rPr lang="en-CA" altLang="en-US" dirty="0">
                <a:solidFill>
                  <a:srgbClr val="27AFE5"/>
                </a:solidFill>
              </a:rPr>
              <a:t>DFO case studies 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Exercises /</a:t>
            </a:r>
            <a:r>
              <a:rPr lang="en-CA" altLang="en-US" dirty="0"/>
              <a:t>    	</a:t>
            </a:r>
            <a:r>
              <a:rPr lang="en-CA" altLang="en-US" dirty="0">
                <a:solidFill>
                  <a:srgbClr val="27AFE5"/>
                </a:solidFill>
              </a:rPr>
              <a:t>the exercises of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Lectures /</a:t>
            </a:r>
            <a:r>
              <a:rPr lang="en-CA" altLang="en-US" dirty="0"/>
              <a:t> 	</a:t>
            </a:r>
            <a:r>
              <a:rPr lang="en-CA" altLang="en-US" dirty="0">
                <a:solidFill>
                  <a:srgbClr val="27AFE5"/>
                </a:solidFill>
              </a:rPr>
              <a:t>the lectures presented in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Help /	</a:t>
            </a:r>
            <a:r>
              <a:rPr lang="en-CA" altLang="en-US" dirty="0"/>
              <a:t>	</a:t>
            </a:r>
            <a:r>
              <a:rPr lang="en-CA" altLang="en-US" dirty="0">
                <a:solidFill>
                  <a:srgbClr val="27AFE5"/>
                </a:solidFill>
              </a:rPr>
              <a:t>supporting docs (manuals, draft DLMtool 			paper, user guides)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Papers /</a:t>
            </a:r>
            <a:r>
              <a:rPr lang="en-CA" altLang="en-US" dirty="0"/>
              <a:t>		</a:t>
            </a:r>
            <a:r>
              <a:rPr lang="en-CA" altLang="en-US" dirty="0">
                <a:solidFill>
                  <a:srgbClr val="27AFE5"/>
                </a:solidFill>
              </a:rPr>
              <a:t>all referenced articles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Software /	</a:t>
            </a:r>
            <a:r>
              <a:rPr lang="en-CA" altLang="en-US" dirty="0">
                <a:solidFill>
                  <a:srgbClr val="27AFE5"/>
                </a:solidFill>
              </a:rPr>
              <a:t>software required for this course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83826" y="134471"/>
            <a:ext cx="7886700" cy="1325563"/>
          </a:xfrm>
        </p:spPr>
        <p:txBody>
          <a:bodyPr/>
          <a:lstStyle/>
          <a:p>
            <a:r>
              <a:rPr lang="en-CA" altLang="en-US" dirty="0"/>
              <a:t>Resources 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99" y="1449107"/>
            <a:ext cx="7938453" cy="4351338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DLMtool website  	  </a:t>
            </a:r>
            <a:r>
              <a:rPr lang="en-CA" dirty="0">
                <a:solidFill>
                  <a:srgbClr val="27AFE5"/>
                </a:solidFill>
                <a:hlinkClick r:id="rId2"/>
              </a:rPr>
              <a:t>www.datalimitedtoolkit.org</a:t>
            </a:r>
            <a:endParaRPr lang="en-CA" dirty="0">
              <a:solidFill>
                <a:srgbClr val="27AFE5"/>
              </a:solidFill>
            </a:endParaRP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Online help                    </a:t>
            </a:r>
            <a:r>
              <a:rPr lang="en-CA" sz="2000" dirty="0">
                <a:solidFill>
                  <a:srgbClr val="27AFE5"/>
                </a:solidFill>
              </a:rPr>
              <a:t>https://dlmtool.github.io/DLMtool/index.html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Help folder          	  </a:t>
            </a:r>
            <a:r>
              <a:rPr lang="en-CA" dirty="0">
                <a:solidFill>
                  <a:srgbClr val="27AFE5"/>
                </a:solidFill>
              </a:rPr>
              <a:t>Help/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R package help             </a:t>
            </a:r>
            <a:r>
              <a:rPr lang="en-CA" dirty="0">
                <a:solidFill>
                  <a:srgbClr val="00B050"/>
                </a:solidFill>
              </a:rPr>
              <a:t>help(runMSE)  </a:t>
            </a:r>
          </a:p>
          <a:p>
            <a:pPr marL="0" indent="0" fontAlgn="auto">
              <a:spcBef>
                <a:spcPts val="2400"/>
              </a:spcBef>
              <a:spcAft>
                <a:spcPts val="0"/>
              </a:spcAft>
              <a:buNone/>
              <a:defRPr/>
            </a:pPr>
            <a:r>
              <a:rPr lang="en-CA" dirty="0">
                <a:solidFill>
                  <a:srgbClr val="00B050"/>
                </a:solidFill>
              </a:rPr>
              <a:t>				   ?runMSE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DLMtool team              </a:t>
            </a:r>
            <a:r>
              <a:rPr lang="en-CA" dirty="0">
                <a:solidFill>
                  <a:srgbClr val="27AFE5"/>
                </a:solidFill>
              </a:rPr>
              <a:t>t.carruthers@oceans.ubc.ca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dirty="0"/>
              <a:t>				</a:t>
            </a:r>
            <a:r>
              <a:rPr lang="en-CA" dirty="0">
                <a:solidFill>
                  <a:srgbClr val="27AFE5"/>
                </a:solidFill>
              </a:rPr>
              <a:t>  a.hordyk@oceans.ubc.ca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R coding help		  </a:t>
            </a:r>
            <a:r>
              <a:rPr lang="en-CA" dirty="0">
                <a:solidFill>
                  <a:srgbClr val="27AFE5"/>
                </a:solidFill>
              </a:rPr>
              <a:t>www.stackoverflow.com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294</TotalTime>
  <Words>277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PowerPoint Presentation</vt:lpstr>
      <vt:lpstr>Training Objectives </vt:lpstr>
      <vt:lpstr>Intended Audience</vt:lpstr>
      <vt:lpstr>Course outline</vt:lpstr>
      <vt:lpstr>Course outline</vt:lpstr>
      <vt:lpstr>Materials (USB flash drive)</vt:lpstr>
      <vt:lpstr>Resources and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Carruthers</cp:lastModifiedBy>
  <cp:revision>30</cp:revision>
  <dcterms:created xsi:type="dcterms:W3CDTF">2015-09-22T16:41:35Z</dcterms:created>
  <dcterms:modified xsi:type="dcterms:W3CDTF">2017-10-17T19:31:12Z</dcterms:modified>
</cp:coreProperties>
</file>