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8" r:id="rId2"/>
  </p:sldMasterIdLst>
  <p:notesMasterIdLst>
    <p:notesMasterId r:id="rId28"/>
  </p:notesMasterIdLst>
  <p:sldIdLst>
    <p:sldId id="257" r:id="rId3"/>
    <p:sldId id="258" r:id="rId4"/>
    <p:sldId id="267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9" r:id="rId26"/>
    <p:sldId id="26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BF1"/>
    <a:srgbClr val="27A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1153-3785-4251-ACAF-9DA529809DB7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C2C2-14D3-478E-89AB-EE4BEB4C9F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43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DB21EC-D355-4C8E-9C84-3CD1F2E0E4B8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 smtClean="0"/>
              <a:t>Data-limited?!</a:t>
            </a:r>
          </a:p>
        </p:txBody>
      </p:sp>
    </p:spTree>
    <p:extLst>
      <p:ext uri="{BB962C8B-B14F-4D97-AF65-F5344CB8AC3E}">
        <p14:creationId xmlns:p14="http://schemas.microsoft.com/office/powerpoint/2010/main" val="2158940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E40826-29E9-41F5-9C4F-A086E30CBA20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194303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7A376E-BF3C-4AAE-8316-E4AC22526CF9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77039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B5CD6A-52E1-4FCB-8147-E289C9681451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01521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ACD0C6-9A00-4DF6-89FE-D5F32DF24A91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6916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52FF6B-3E70-490F-8CE2-98A7184857C8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1421256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6E0BA6-66D8-427B-AF07-B12A373A52E7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687307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DF5FEE-60BD-498B-A65D-4E678BE1232D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1816914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DBC1B8-8F41-4693-8B29-C9AFBCE939B5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13531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DD1DD9-D416-4CB7-9566-6889FCAA2E74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8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B0A0F4-768F-42DC-BEB5-254AFF65C540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 smtClean="0"/>
              <a:t>Stock</a:t>
            </a:r>
            <a:r>
              <a:rPr lang="en-CA" altLang="en-US" baseline="0" dirty="0" smtClean="0"/>
              <a:t> reduction analyses </a:t>
            </a:r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66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1222AE-69D5-458C-AE9B-5618DE77FFB6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 err="1" smtClean="0"/>
              <a:t>Gulland</a:t>
            </a:r>
            <a:r>
              <a:rPr lang="en-CA" altLang="en-US" dirty="0" smtClean="0"/>
              <a:t> 1971,</a:t>
            </a:r>
            <a:r>
              <a:rPr lang="en-CA" altLang="en-US" baseline="0" dirty="0" smtClean="0"/>
              <a:t> Walters and Martell </a:t>
            </a:r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75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E14E9E-6CB9-4C04-99BA-76107DF8319C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79673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28C589-60E6-4BFA-875C-1B81423EFF29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0238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9DBAAB-F153-484B-A735-0392D019CBFC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275953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3F5B0F-8931-4785-B874-C7B0337C8DEE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169343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59876D-1294-4295-9509-A6F1C26073BA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00928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CB02217-FC03-4795-991F-F966E84801FA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A9B42F-A8D0-4A6E-B2A7-F842B356E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987A9DC-4583-45D2-B477-889EBD94DFFC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4B54587-4088-4766-BAAB-9BCA81761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118CFCB-01D7-44F1-B447-5B0228C5E1B6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10129B5-1686-4BE5-9589-1AB234D84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1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7416ED7-1162-408B-A24E-87A5F33B374E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C72B301-734C-4032-B6BC-FF5C794CC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0B13F0-ABDF-4288-AC02-D4AE665E611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095F236-B882-4A9D-A435-DD0A5B5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AA98A26-05EB-4C8B-BECA-7562FA573C7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C1BF32F-3A4E-47B7-A139-3A73C2FF8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6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621E5E-BC0A-4B8B-B593-9724CC5A4D04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BCFB89B-8F66-4C35-8BAF-74F623DE5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3532262-9626-46CA-8FB3-8B64ADB7267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2165A2-D433-4CD5-B77A-25BDE9E686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7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D6BBBDA-246F-4876-94DE-F5A56B6422C0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4EBE013-731B-4C60-9390-F91A7D8808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39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356F9-289E-4745-A89D-94C7A5601D55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3AA29-394C-426F-8F19-63684FF2C10A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4B0A3EF-3529-4616-9D9F-A2F7F55BA25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CFE888-6D81-42FD-B0C2-23B88C7C2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34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E8C57-1800-4EF6-9DBF-BA50432FE8CE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98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FF3DE-C4D0-490E-97DD-4E0556AA7A61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61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0C5D7-F68A-4CA9-8F44-6FCB8AE1B9DF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32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B0E48-76B1-4439-BD65-B75F8667C097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87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156E0-8B76-497F-A87C-8EE2F9239E56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30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6B242-0CFD-43E1-B855-AD665053098B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47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7D6C3-BE76-485A-BEC8-EBE5E58465F1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47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26186-13E9-4060-BB59-DAA8272B7FC4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3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94E57-EC44-4842-9D37-3329918C660D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0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5DBB817-B347-4856-A1F3-B8CB21A229CF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2DEF1B6-1ACA-4F42-96C4-C34B3ABA8D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305001-9E6D-4CB5-873B-84A6A1BE744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6A795A3-20A8-4950-B121-3C3C0EFBF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F8CFFC2-793F-4B6E-9BBB-DEE131FB56D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1C5154B-0B1D-42F5-8AAB-39688C358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F8D5717-6BBD-457D-BDA8-CD429156CDC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5AD10AD-D9E5-4D35-AA89-74E53A92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0D6C514-1AB0-48B9-A3B9-16551E693357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27B80F0-15C1-4923-86CE-85209A5E6C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2286A24-E5DA-4AED-A2A7-22613D396BE6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2EB4796-F0D5-4F43-B2A5-1A5031E32A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DB5F89-FE41-4934-A727-8884181E785A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CEFCDD9-1A5C-4DE4-8A8D-C50E1D6D4C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69FFD156-1B6A-4820-9191-E2F5294F5EB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E82E46C6-5321-4AC4-87C6-C05B2B9451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E1B243-27B6-444D-8ABF-F307892383B3}" type="slidenum">
              <a:rPr lang="en-CA" altLang="en-US">
                <a:solidFill>
                  <a:prstClr val="black">
                    <a:tint val="75000"/>
                  </a:prstClr>
                </a:solidFill>
                <a:latin typeface="Arial" charset="0"/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2355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  <a:latin typeface="Corbel" pitchFamily="34" charset="0"/>
              </a:rPr>
              <a:t>.</a:t>
            </a:r>
          </a:p>
          <a:p>
            <a:pPr algn="r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 </a:t>
            </a:r>
          </a:p>
          <a:p>
            <a:pPr algn="r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Nicolas Gutierrez</a:t>
            </a:r>
          </a:p>
        </p:txBody>
      </p:sp>
      <p:sp>
        <p:nvSpPr>
          <p:cNvPr id="23559" name="Subtitle 2"/>
          <p:cNvSpPr txBox="1">
            <a:spLocks/>
          </p:cNvSpPr>
          <p:nvPr/>
        </p:nvSpPr>
        <p:spPr bwMode="auto">
          <a:xfrm>
            <a:off x="1935163" y="3232150"/>
            <a:ext cx="594920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spcBef>
                <a:spcPts val="10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How do Management Procedures work? 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1d,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23562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3319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21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22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3323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3324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3325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3326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3327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3328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3329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3330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3331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2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55"/>
          <p:cNvCxnSpPr>
            <a:cxnSpLocks noChangeShapeType="1"/>
            <a:stCxn id="13323" idx="2"/>
            <a:endCxn id="13329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AutoShape 56"/>
          <p:cNvCxnSpPr>
            <a:cxnSpLocks noChangeShapeType="1"/>
            <a:stCxn id="13322" idx="2"/>
            <a:endCxn id="13318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AutoShape 57"/>
          <p:cNvCxnSpPr>
            <a:cxnSpLocks noChangeShapeType="1"/>
            <a:stCxn id="13325" idx="1"/>
            <a:endCxn id="13318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6" name="AutoShape 58"/>
          <p:cNvCxnSpPr>
            <a:cxnSpLocks noChangeShapeType="1"/>
            <a:stCxn id="13324" idx="2"/>
            <a:endCxn id="13329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7" name="AutoShape 59"/>
          <p:cNvCxnSpPr>
            <a:cxnSpLocks noChangeShapeType="1"/>
            <a:stCxn id="13325" idx="2"/>
            <a:endCxn id="13330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8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11434" y="5562599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MCD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4116" y="3810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DLMtool </a:t>
            </a:r>
            <a:r>
              <a:rPr lang="en-CA" b="1" dirty="0" smtClean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v2+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49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51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52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53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4354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4355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4356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4357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4358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59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60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61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62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63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4364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4365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4366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4367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68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70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71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4372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3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4" name="AutoShape 51"/>
          <p:cNvCxnSpPr>
            <a:cxnSpLocks noChangeShapeType="1"/>
            <a:stCxn id="14370" idx="2"/>
            <a:endCxn id="14356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5" name="AutoShape 54"/>
          <p:cNvCxnSpPr>
            <a:cxnSpLocks noChangeShapeType="1"/>
            <a:stCxn id="14371" idx="2"/>
            <a:endCxn id="14356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6" name="AutoShape 55"/>
          <p:cNvCxnSpPr>
            <a:cxnSpLocks noChangeShapeType="1"/>
            <a:stCxn id="14354" idx="2"/>
            <a:endCxn id="14365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" name="AutoShape 56"/>
          <p:cNvCxnSpPr>
            <a:cxnSpLocks noChangeShapeType="1"/>
            <a:stCxn id="14353" idx="2"/>
            <a:endCxn id="14342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8" name="AutoShape 57"/>
          <p:cNvCxnSpPr>
            <a:cxnSpLocks noChangeShapeType="1"/>
            <a:stCxn id="14356" idx="1"/>
            <a:endCxn id="14342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9" name="AutoShape 58"/>
          <p:cNvCxnSpPr>
            <a:cxnSpLocks noChangeShapeType="1"/>
            <a:stCxn id="14355" idx="2"/>
            <a:endCxn id="14365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0" name="AutoShape 59"/>
          <p:cNvCxnSpPr>
            <a:cxnSpLocks noChangeShapeType="1"/>
            <a:stCxn id="14356" idx="2"/>
            <a:endCxn id="14366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1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2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211434" y="5562599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DD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92296" y="1524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Schnute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1985</a:t>
            </a:r>
          </a:p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Deriso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1990</a:t>
            </a:r>
          </a:p>
        </p:txBody>
      </p:sp>
    </p:spTree>
    <p:extLst>
      <p:ext uri="{BB962C8B-B14F-4D97-AF65-F5344CB8AC3E}">
        <p14:creationId xmlns:p14="http://schemas.microsoft.com/office/powerpoint/2010/main" val="18245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10" name="AutoShape 50"/>
          <p:cNvCxnSpPr>
            <a:cxnSpLocks noChangeShapeType="1"/>
            <a:endCxn id="15397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5407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8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9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1" name="AutoShape 51"/>
          <p:cNvCxnSpPr>
            <a:cxnSpLocks noChangeShapeType="1"/>
            <a:stCxn id="15404" idx="2"/>
            <a:endCxn id="15384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2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3" name="AutoShape 54"/>
          <p:cNvCxnSpPr>
            <a:cxnSpLocks noChangeShapeType="1"/>
            <a:stCxn id="15406" idx="2"/>
            <a:endCxn id="15384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4" name="AutoShape 55"/>
          <p:cNvCxnSpPr>
            <a:cxnSpLocks noChangeShapeType="1"/>
            <a:stCxn id="15382" idx="2"/>
            <a:endCxn id="15396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5" name="AutoShape 56"/>
          <p:cNvCxnSpPr>
            <a:cxnSpLocks noChangeShapeType="1"/>
            <a:stCxn id="15381" idx="2"/>
            <a:endCxn id="15366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6" name="AutoShape 57"/>
          <p:cNvCxnSpPr>
            <a:cxnSpLocks noChangeShapeType="1"/>
            <a:stCxn id="15384" idx="1"/>
            <a:endCxn id="15366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7" name="AutoShape 58"/>
          <p:cNvCxnSpPr>
            <a:cxnSpLocks noChangeShapeType="1"/>
            <a:stCxn id="15383" idx="2"/>
            <a:endCxn id="15396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8" name="AutoShape 59"/>
          <p:cNvCxnSpPr>
            <a:cxnSpLocks noChangeShapeType="1"/>
            <a:stCxn id="15384" idx="2"/>
            <a:endCxn id="15397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9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20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11434" y="5562599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YPR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ML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CC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92296" y="1524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Beverton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and Holt 1957</a:t>
            </a:r>
          </a:p>
        </p:txBody>
      </p:sp>
    </p:spTree>
    <p:extLst>
      <p:ext uri="{BB962C8B-B14F-4D97-AF65-F5344CB8AC3E}">
        <p14:creationId xmlns:p14="http://schemas.microsoft.com/office/powerpoint/2010/main" val="25522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6431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2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3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4" name="AutoShape 50"/>
          <p:cNvCxnSpPr>
            <a:cxnSpLocks noChangeShapeType="1"/>
            <a:endCxn id="16421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5" name="AutoShape 51"/>
          <p:cNvCxnSpPr>
            <a:cxnSpLocks noChangeShapeType="1"/>
            <a:stCxn id="16428" idx="2"/>
            <a:endCxn id="16408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6" name="AutoShape 52"/>
          <p:cNvCxnSpPr>
            <a:cxnSpLocks noChangeShapeType="1"/>
          </p:cNvCxnSpPr>
          <p:nvPr/>
        </p:nvCxnSpPr>
        <p:spPr bwMode="auto">
          <a:xfrm>
            <a:off x="5181600" y="1752600"/>
            <a:ext cx="1066800" cy="17907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7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8" name="AutoShape 54"/>
          <p:cNvCxnSpPr>
            <a:cxnSpLocks noChangeShapeType="1"/>
            <a:stCxn id="16430" idx="2"/>
            <a:endCxn id="16408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9" name="AutoShape 55"/>
          <p:cNvCxnSpPr>
            <a:cxnSpLocks noChangeShapeType="1"/>
            <a:stCxn id="16406" idx="2"/>
            <a:endCxn id="16420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0" name="AutoShape 56"/>
          <p:cNvCxnSpPr>
            <a:cxnSpLocks noChangeShapeType="1"/>
            <a:stCxn id="16405" idx="2"/>
            <a:endCxn id="16390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1" name="AutoShape 57"/>
          <p:cNvCxnSpPr>
            <a:cxnSpLocks noChangeShapeType="1"/>
            <a:stCxn id="16408" idx="1"/>
            <a:endCxn id="16390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2" name="AutoShape 58"/>
          <p:cNvCxnSpPr>
            <a:cxnSpLocks noChangeShapeType="1"/>
            <a:stCxn id="16407" idx="2"/>
            <a:endCxn id="16420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3" name="AutoShape 59"/>
          <p:cNvCxnSpPr>
            <a:cxnSpLocks noChangeShapeType="1"/>
            <a:stCxn id="16408" idx="2"/>
            <a:endCxn id="16421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4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5" name="AutoShape 61"/>
          <p:cNvCxnSpPr>
            <a:cxnSpLocks noChangeShapeType="1"/>
            <a:stCxn id="16429" idx="2"/>
            <a:endCxn id="16405" idx="0"/>
          </p:cNvCxnSpPr>
          <p:nvPr/>
        </p:nvCxnSpPr>
        <p:spPr bwMode="auto">
          <a:xfrm rot="5400000">
            <a:off x="2019300" y="1676400"/>
            <a:ext cx="2133600" cy="2895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46" name="Rectangle 62"/>
          <p:cNvSpPr>
            <a:spLocks noChangeArrowheads="1"/>
          </p:cNvSpPr>
          <p:nvPr/>
        </p:nvSpPr>
        <p:spPr bwMode="auto">
          <a:xfrm rot="10800000">
            <a:off x="304800" y="3200400"/>
            <a:ext cx="685800" cy="25146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  <p:cxnSp>
        <p:nvCxnSpPr>
          <p:cNvPr id="16447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8" name="AutoShape 66"/>
          <p:cNvCxnSpPr>
            <a:cxnSpLocks noChangeShapeType="1"/>
          </p:cNvCxnSpPr>
          <p:nvPr/>
        </p:nvCxnSpPr>
        <p:spPr bwMode="auto">
          <a:xfrm>
            <a:off x="990600" y="4495800"/>
            <a:ext cx="304800" cy="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Box 64"/>
          <p:cNvSpPr txBox="1"/>
          <p:nvPr/>
        </p:nvSpPr>
        <p:spPr>
          <a:xfrm>
            <a:off x="6192296" y="1524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McAllister et al. 2001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5314" y="5943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SPSRA</a:t>
            </a:r>
          </a:p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Fdem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dirty="0" smtClean="0"/>
              <a:t>Overview of data-limited MPs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7415" name="Rectangle 1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7416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7417" name="Rectangle 18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7419" name="Rectangle 2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7420" name="Rectangle 2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7423" name="Rectangle 2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24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25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26" name="Rectangle 2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27" name="Rectangle 31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28" name="Rectangle 35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29" name="Rectangle 37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7430" name="Rectangle 38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7431" name="Rectangle 39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7432" name="Rectangle 40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7433" name="Rectangle 41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7434" name="Rectangle 4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35" name="Rectangle 4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36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37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38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39" name="Rectangle 4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40" name="Rectangle 4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41" name="Rectangle 5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42" name="Rectangle 51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7443" name="Rectangle 52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7444" name="Rectangle 53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7445" name="Rectangle 54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7446" name="Rectangle 5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47" name="Rectangle 5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48" name="Rectangle 57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49" name="Rectangle 5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50" name="Rectangle 5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51" name="Rectangle 60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7452" name="Rectangle 6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53" name="Rectangle 6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54" name="Rectangle 6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7455" name="AutoShape 65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6" name="AutoShape 66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7" name="AutoShape 67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8" name="AutoShape 70"/>
          <p:cNvCxnSpPr>
            <a:cxnSpLocks noChangeShapeType="1"/>
            <a:endCxn id="17445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9" name="AutoShape 76"/>
          <p:cNvCxnSpPr>
            <a:cxnSpLocks noChangeShapeType="1"/>
            <a:stCxn id="17452" idx="2"/>
            <a:endCxn id="17432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0" name="AutoShape 77"/>
          <p:cNvCxnSpPr>
            <a:cxnSpLocks noChangeShapeType="1"/>
          </p:cNvCxnSpPr>
          <p:nvPr/>
        </p:nvCxnSpPr>
        <p:spPr bwMode="auto">
          <a:xfrm>
            <a:off x="5181600" y="1752600"/>
            <a:ext cx="1066800" cy="17907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1" name="AutoShape 78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2" name="AutoShape 79"/>
          <p:cNvCxnSpPr>
            <a:cxnSpLocks noChangeShapeType="1"/>
            <a:stCxn id="17454" idx="2"/>
            <a:endCxn id="17432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3" name="AutoShape 80"/>
          <p:cNvCxnSpPr>
            <a:cxnSpLocks noChangeShapeType="1"/>
            <a:stCxn id="17430" idx="2"/>
            <a:endCxn id="17444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4" name="AutoShape 82"/>
          <p:cNvCxnSpPr>
            <a:cxnSpLocks noChangeShapeType="1"/>
            <a:stCxn id="17429" idx="2"/>
            <a:endCxn id="17414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5" name="AutoShape 84"/>
          <p:cNvCxnSpPr>
            <a:cxnSpLocks noChangeShapeType="1"/>
            <a:stCxn id="17432" idx="1"/>
            <a:endCxn id="17414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6" name="AutoShape 85"/>
          <p:cNvCxnSpPr>
            <a:cxnSpLocks noChangeShapeType="1"/>
            <a:stCxn id="17431" idx="2"/>
            <a:endCxn id="17444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7" name="AutoShape 100"/>
          <p:cNvCxnSpPr>
            <a:cxnSpLocks noChangeShapeType="1"/>
            <a:stCxn id="17432" idx="2"/>
            <a:endCxn id="17445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8" name="AutoShape 103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9" name="AutoShape 104"/>
          <p:cNvCxnSpPr>
            <a:cxnSpLocks noChangeShapeType="1"/>
            <a:stCxn id="17453" idx="2"/>
            <a:endCxn id="17429" idx="0"/>
          </p:cNvCxnSpPr>
          <p:nvPr/>
        </p:nvCxnSpPr>
        <p:spPr bwMode="auto">
          <a:xfrm rot="5400000">
            <a:off x="2019300" y="1676400"/>
            <a:ext cx="2133600" cy="2895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0" name="Rectangle 105"/>
          <p:cNvSpPr>
            <a:spLocks noChangeArrowheads="1"/>
          </p:cNvSpPr>
          <p:nvPr/>
        </p:nvSpPr>
        <p:spPr bwMode="auto">
          <a:xfrm rot="10800000">
            <a:off x="304800" y="3200400"/>
            <a:ext cx="685800" cy="25146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  <p:cxnSp>
        <p:nvCxnSpPr>
          <p:cNvPr id="17471" name="AutoShape 106"/>
          <p:cNvCxnSpPr>
            <a:cxnSpLocks noChangeShapeType="1"/>
            <a:endCxn id="17430" idx="1"/>
          </p:cNvCxnSpPr>
          <p:nvPr/>
        </p:nvCxnSpPr>
        <p:spPr bwMode="auto">
          <a:xfrm>
            <a:off x="990600" y="3657600"/>
            <a:ext cx="1219200" cy="190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2" name="AutoShape 107"/>
          <p:cNvCxnSpPr>
            <a:cxnSpLocks noChangeShapeType="1"/>
          </p:cNvCxnSpPr>
          <p:nvPr/>
        </p:nvCxnSpPr>
        <p:spPr bwMode="auto">
          <a:xfrm rot="5400000" flipV="1">
            <a:off x="2039144" y="1770856"/>
            <a:ext cx="76200" cy="2935288"/>
          </a:xfrm>
          <a:prstGeom prst="curvedConnector3">
            <a:avLst>
              <a:gd name="adj1" fmla="val -300000"/>
            </a:avLst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3" name="AutoShape 111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4" name="AutoShape 113"/>
          <p:cNvCxnSpPr>
            <a:cxnSpLocks noChangeShapeType="1"/>
          </p:cNvCxnSpPr>
          <p:nvPr/>
        </p:nvCxnSpPr>
        <p:spPr bwMode="auto">
          <a:xfrm>
            <a:off x="990600" y="4495800"/>
            <a:ext cx="304800" cy="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5" name="Rectangle 114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7476" name="Rectangle 115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92296" y="1524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Hoenig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1983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Hewitt and </a:t>
            </a:r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Hoenig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 2005</a:t>
            </a:r>
          </a:p>
        </p:txBody>
      </p:sp>
    </p:spTree>
    <p:extLst>
      <p:ext uri="{BB962C8B-B14F-4D97-AF65-F5344CB8AC3E}">
        <p14:creationId xmlns:p14="http://schemas.microsoft.com/office/powerpoint/2010/main" val="33714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 b="1" smtClean="0"/>
              <a:t>Fratio</a:t>
            </a:r>
            <a:r>
              <a:rPr lang="en-CA" altLang="en-US" sz="3200" smtClean="0"/>
              <a:t>: FMSY/M ratio</a:t>
            </a:r>
            <a:br>
              <a:rPr lang="en-CA" altLang="en-US" sz="3200" smtClean="0"/>
            </a:br>
            <a:r>
              <a:rPr lang="en-CA" altLang="en-US" sz="3200" smtClean="0"/>
              <a:t>NPFMC stock complexes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8440" name="AutoShape 10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1" name="AutoShape 11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2" name="AutoShape 13"/>
          <p:cNvCxnSpPr>
            <a:cxnSpLocks noChangeShapeType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cxnSp>
        <p:nvCxnSpPr>
          <p:cNvPr id="18445" name="AutoShape 16"/>
          <p:cNvCxnSpPr>
            <a:cxnSpLocks noChangeShapeType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</p:spTree>
    <p:extLst>
      <p:ext uri="{BB962C8B-B14F-4D97-AF65-F5344CB8AC3E}">
        <p14:creationId xmlns:p14="http://schemas.microsoft.com/office/powerpoint/2010/main" val="5484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9465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68" name="Rectangle 22"/>
          <p:cNvSpPr>
            <a:spLocks noChangeArrowheads="1"/>
          </p:cNvSpPr>
          <p:nvPr/>
        </p:nvSpPr>
        <p:spPr bwMode="auto">
          <a:xfrm>
            <a:off x="1600200" y="25908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9469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0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71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2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73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4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9475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9476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9477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9478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9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80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81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9482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83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19484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5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6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7" name="AutoShape 50"/>
          <p:cNvCxnSpPr>
            <a:cxnSpLocks noChangeShapeType="1"/>
            <a:endCxn id="19475" idx="3"/>
          </p:cNvCxnSpPr>
          <p:nvPr/>
        </p:nvCxnSpPr>
        <p:spPr bwMode="auto">
          <a:xfrm rot="5400000">
            <a:off x="6762750" y="3600450"/>
            <a:ext cx="2209800" cy="1257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8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9" name="AutoShape 55"/>
          <p:cNvCxnSpPr>
            <a:cxnSpLocks noChangeShapeType="1"/>
            <a:stCxn id="19468" idx="3"/>
            <a:endCxn id="19481" idx="1"/>
          </p:cNvCxnSpPr>
          <p:nvPr/>
        </p:nvCxnSpPr>
        <p:spPr bwMode="auto">
          <a:xfrm>
            <a:off x="2286000" y="2857500"/>
            <a:ext cx="5334000" cy="114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0" name="Rectangle 70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914400"/>
          </a:xfrm>
          <a:noFill/>
        </p:spPr>
        <p:txBody>
          <a:bodyPr/>
          <a:lstStyle/>
          <a:p>
            <a:pPr algn="l" eaLnBrk="1" hangingPunct="1"/>
            <a:r>
              <a:rPr lang="en-CA" altLang="en-US" sz="2800" b="1" smtClean="0"/>
              <a:t>Fratio_CC: </a:t>
            </a:r>
            <a:r>
              <a:rPr lang="en-CA" altLang="en-US" sz="2800" smtClean="0"/>
              <a:t>FMSY/M ratio with Catch Curve</a:t>
            </a:r>
          </a:p>
        </p:txBody>
      </p:sp>
      <p:cxnSp>
        <p:nvCxnSpPr>
          <p:cNvPr id="19491" name="AutoShape 71"/>
          <p:cNvCxnSpPr>
            <a:cxnSpLocks noChangeShapeType="1"/>
            <a:stCxn id="19468" idx="2"/>
            <a:endCxn id="19476" idx="1"/>
          </p:cNvCxnSpPr>
          <p:nvPr/>
        </p:nvCxnSpPr>
        <p:spPr bwMode="auto">
          <a:xfrm rot="16200000" flipH="1">
            <a:off x="1657350" y="3409950"/>
            <a:ext cx="2209800" cy="16383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2" name="Rectangle 73"/>
          <p:cNvSpPr>
            <a:spLocks noChangeArrowheads="1"/>
          </p:cNvSpPr>
          <p:nvPr/>
        </p:nvSpPr>
        <p:spPr bwMode="auto">
          <a:xfrm>
            <a:off x="2438400" y="3581400"/>
            <a:ext cx="1066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cxnSp>
        <p:nvCxnSpPr>
          <p:cNvPr id="19493" name="AutoShape 74"/>
          <p:cNvCxnSpPr>
            <a:cxnSpLocks noChangeShapeType="1"/>
            <a:endCxn id="19476" idx="1"/>
          </p:cNvCxnSpPr>
          <p:nvPr/>
        </p:nvCxnSpPr>
        <p:spPr bwMode="auto">
          <a:xfrm rot="16200000" flipH="1">
            <a:off x="2667000" y="4419600"/>
            <a:ext cx="1219200" cy="6096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4" name="Rectangle 75"/>
          <p:cNvSpPr>
            <a:spLocks noChangeArrowheads="1"/>
          </p:cNvSpPr>
          <p:nvPr/>
        </p:nvSpPr>
        <p:spPr bwMode="auto">
          <a:xfrm>
            <a:off x="1600200" y="25908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9495" name="Rectangle 7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96" name="Rectangle 77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97" name="Rectangle 78"/>
          <p:cNvSpPr>
            <a:spLocks noChangeArrowheads="1"/>
          </p:cNvSpPr>
          <p:nvPr/>
        </p:nvSpPr>
        <p:spPr bwMode="auto">
          <a:xfrm>
            <a:off x="1600200" y="25908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9498" name="Rectangle 7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</p:spTree>
    <p:extLst>
      <p:ext uri="{BB962C8B-B14F-4D97-AF65-F5344CB8AC3E}">
        <p14:creationId xmlns:p14="http://schemas.microsoft.com/office/powerpoint/2010/main" val="31992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2400" b="1" smtClean="0"/>
              <a:t>DBSRA</a:t>
            </a:r>
            <a:r>
              <a:rPr lang="en-CA" altLang="en-US" sz="2400" smtClean="0"/>
              <a:t>: Depletion - Based Stock Reduction Analysis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491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92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495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496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0497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20498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499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0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1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0502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0503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20504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0505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6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7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0508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9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0" name="AutoShape 52"/>
          <p:cNvCxnSpPr>
            <a:cxnSpLocks noChangeShapeType="1"/>
          </p:cNvCxnSpPr>
          <p:nvPr/>
        </p:nvCxnSpPr>
        <p:spPr bwMode="auto">
          <a:xfrm>
            <a:off x="5181600" y="1752600"/>
            <a:ext cx="1066800" cy="17907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1" name="AutoShape 55"/>
          <p:cNvCxnSpPr>
            <a:cxnSpLocks noChangeShapeType="1"/>
            <a:stCxn id="20494" idx="2"/>
            <a:endCxn id="20503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2" name="AutoShape 58"/>
          <p:cNvCxnSpPr>
            <a:cxnSpLocks noChangeShapeType="1"/>
            <a:stCxn id="20495" idx="2"/>
            <a:endCxn id="20503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3" name="AutoShape 59"/>
          <p:cNvCxnSpPr>
            <a:cxnSpLocks noChangeShapeType="1"/>
            <a:stCxn id="20496" idx="2"/>
            <a:endCxn id="20504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4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5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6" name="Rectangle 67"/>
          <p:cNvSpPr>
            <a:spLocks noChangeArrowheads="1"/>
          </p:cNvSpPr>
          <p:nvPr/>
        </p:nvSpPr>
        <p:spPr bwMode="auto">
          <a:xfrm>
            <a:off x="228600" y="609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1F497D"/>
                </a:solidFill>
                <a:latin typeface="Arial" charset="0"/>
              </a:rPr>
              <a:t>Dick and MacCall 2011</a:t>
            </a:r>
          </a:p>
        </p:txBody>
      </p:sp>
      <p:sp>
        <p:nvSpPr>
          <p:cNvPr id="20517" name="Rectangle 68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518" name="Rectangle 6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19" name="Rectangle 70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520" name="Rectangle 71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521" name="Rectangle 7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22" name="Rectangle 7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523" name="Rectangle 7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24" name="Rectangle 75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525" name="Rectangle 76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526" name="Rectangle 7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</p:spTree>
    <p:extLst>
      <p:ext uri="{BB962C8B-B14F-4D97-AF65-F5344CB8AC3E}">
        <p14:creationId xmlns:p14="http://schemas.microsoft.com/office/powerpoint/2010/main" val="18805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1510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1511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12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13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14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15" name="Rectangle 21"/>
          <p:cNvSpPr>
            <a:spLocks noChangeArrowheads="1"/>
          </p:cNvSpPr>
          <p:nvPr/>
        </p:nvSpPr>
        <p:spPr bwMode="auto">
          <a:xfrm>
            <a:off x="228600" y="4191000"/>
            <a:ext cx="17526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DCAC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(MSY)</a:t>
            </a:r>
          </a:p>
        </p:txBody>
      </p:sp>
      <p:sp>
        <p:nvSpPr>
          <p:cNvPr id="21516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17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1518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1519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0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1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2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3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4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1525" name="AutoShape 55"/>
          <p:cNvCxnSpPr>
            <a:cxnSpLocks noChangeShapeType="1"/>
            <a:stCxn id="21516" idx="2"/>
            <a:endCxn id="21515" idx="3"/>
          </p:cNvCxnSpPr>
          <p:nvPr/>
        </p:nvCxnSpPr>
        <p:spPr bwMode="auto">
          <a:xfrm rot="5400000">
            <a:off x="2019300" y="4076700"/>
            <a:ext cx="495300" cy="5715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6" name="AutoShape 56"/>
          <p:cNvCxnSpPr>
            <a:cxnSpLocks noChangeShapeType="1"/>
          </p:cNvCxnSpPr>
          <p:nvPr/>
        </p:nvCxnSpPr>
        <p:spPr bwMode="auto">
          <a:xfrm rot="16200000" flipH="1">
            <a:off x="16383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7" name="AutoShape 57"/>
          <p:cNvCxnSpPr>
            <a:cxnSpLocks noChangeShapeType="1"/>
            <a:stCxn id="21518" idx="2"/>
            <a:endCxn id="21515" idx="3"/>
          </p:cNvCxnSpPr>
          <p:nvPr/>
        </p:nvCxnSpPr>
        <p:spPr bwMode="auto">
          <a:xfrm rot="5400000">
            <a:off x="3238500" y="3086100"/>
            <a:ext cx="266700" cy="27813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8" name="AutoShape 58"/>
          <p:cNvCxnSpPr>
            <a:cxnSpLocks noChangeShapeType="1"/>
            <a:stCxn id="21517" idx="2"/>
            <a:endCxn id="21515" idx="3"/>
          </p:cNvCxnSpPr>
          <p:nvPr/>
        </p:nvCxnSpPr>
        <p:spPr bwMode="auto">
          <a:xfrm rot="5400000">
            <a:off x="2381250" y="3409950"/>
            <a:ext cx="800100" cy="16002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9" name="AutoShape 61"/>
          <p:cNvCxnSpPr>
            <a:cxnSpLocks noChangeShapeType="1"/>
            <a:stCxn id="21524" idx="2"/>
            <a:endCxn id="21515" idx="0"/>
          </p:cNvCxnSpPr>
          <p:nvPr/>
        </p:nvCxnSpPr>
        <p:spPr bwMode="auto">
          <a:xfrm rot="5400000">
            <a:off x="1752600" y="1409700"/>
            <a:ext cx="2133600" cy="3429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0" name="Rectangle 68"/>
          <p:cNvSpPr>
            <a:spLocks noChangeArrowheads="1"/>
          </p:cNvSpPr>
          <p:nvPr/>
        </p:nvSpPr>
        <p:spPr bwMode="auto">
          <a:xfrm>
            <a:off x="228600" y="228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Arial" charset="0"/>
              </a:rPr>
              <a:t>DCAC</a:t>
            </a:r>
            <a:r>
              <a:rPr lang="en-CA" altLang="en-US" sz="2400" dirty="0">
                <a:latin typeface="Arial" charset="0"/>
              </a:rPr>
              <a:t>: Depletion Corrected Average Catch</a:t>
            </a:r>
          </a:p>
        </p:txBody>
      </p:sp>
      <p:sp>
        <p:nvSpPr>
          <p:cNvPr id="21531" name="Rectangle 69"/>
          <p:cNvSpPr>
            <a:spLocks noChangeArrowheads="1"/>
          </p:cNvSpPr>
          <p:nvPr/>
        </p:nvSpPr>
        <p:spPr bwMode="auto">
          <a:xfrm>
            <a:off x="304800" y="609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1F497D"/>
                </a:solidFill>
                <a:latin typeface="Arial" charset="0"/>
              </a:rPr>
              <a:t>MacCall 2009</a:t>
            </a:r>
          </a:p>
        </p:txBody>
      </p:sp>
      <p:sp>
        <p:nvSpPr>
          <p:cNvPr id="21532" name="Rectangle 70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33" name="Rectangle 7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34" name="Rectangle 72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1535" name="Rectangle 73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36" name="Rectangle 7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37" name="Rectangle 75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1538" name="Rectangle 76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1539" name="Rectangle 77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40" name="Rectangle 7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</p:spTree>
    <p:extLst>
      <p:ext uri="{BB962C8B-B14F-4D97-AF65-F5344CB8AC3E}">
        <p14:creationId xmlns:p14="http://schemas.microsoft.com/office/powerpoint/2010/main" val="25467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60" name="AutoShape 50"/>
          <p:cNvCxnSpPr>
            <a:cxnSpLocks noChangeShapeType="1"/>
            <a:endCxn id="22550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b="1" smtClean="0"/>
              <a:t>YPR_ML</a:t>
            </a:r>
            <a:r>
              <a:rPr lang="en-CA" altLang="en-US" sz="3200" smtClean="0"/>
              <a:t>: Yield Per Recruit – Mean Length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1" name="Rectangle 22"/>
          <p:cNvSpPr>
            <a:spLocks noChangeArrowheads="1"/>
          </p:cNvSpPr>
          <p:nvPr/>
        </p:nvSpPr>
        <p:spPr bwMode="auto">
          <a:xfrm>
            <a:off x="1981200" y="26670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2542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3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44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5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46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7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2548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2549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22550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2551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52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53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54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22555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56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2557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AutoShape 51"/>
          <p:cNvCxnSpPr>
            <a:cxnSpLocks noChangeShapeType="1"/>
          </p:cNvCxnSpPr>
          <p:nvPr/>
        </p:nvCxnSpPr>
        <p:spPr bwMode="auto">
          <a:xfrm rot="5400000">
            <a:off x="3905250" y="2038350"/>
            <a:ext cx="3276600" cy="2857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2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3" name="AutoShape 55"/>
          <p:cNvCxnSpPr>
            <a:cxnSpLocks noChangeShapeType="1"/>
          </p:cNvCxnSpPr>
          <p:nvPr/>
        </p:nvCxnSpPr>
        <p:spPr bwMode="auto">
          <a:xfrm>
            <a:off x="2667000" y="2971800"/>
            <a:ext cx="49530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4" name="Rectangle 6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65" name="Rectangle 6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66" name="Rectangle 7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67" name="Rectangle 7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68" name="Rectangle 73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22569" name="AutoShape 74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78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7886700" cy="1325563"/>
          </a:xfrm>
        </p:spPr>
        <p:txBody>
          <a:bodyPr/>
          <a:lstStyle/>
          <a:p>
            <a:r>
              <a:rPr lang="en-CA" altLang="en-US" b="1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99592" y="2708920"/>
            <a:ext cx="7675562" cy="1872208"/>
          </a:xfrm>
        </p:spPr>
        <p:txBody>
          <a:bodyPr/>
          <a:lstStyle/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Anatomy of an MP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Schematic examples of 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b="1" smtClean="0"/>
              <a:t>DynF</a:t>
            </a:r>
            <a:r>
              <a:rPr lang="en-CA" altLang="en-US" sz="3200" smtClean="0"/>
              <a:t>: dynamic F MP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3559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3562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3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64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5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66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7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68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9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70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72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3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74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5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23576" name="AutoShape 54"/>
          <p:cNvCxnSpPr>
            <a:cxnSpLocks noChangeShapeType="1"/>
            <a:endCxn id="23555" idx="0"/>
          </p:cNvCxnSpPr>
          <p:nvPr/>
        </p:nvCxnSpPr>
        <p:spPr bwMode="auto">
          <a:xfrm rot="16200000" flipH="1">
            <a:off x="1543050" y="2876550"/>
            <a:ext cx="4038600" cy="2400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7" name="AutoShape 61"/>
          <p:cNvCxnSpPr>
            <a:cxnSpLocks noChangeShapeType="1"/>
          </p:cNvCxnSpPr>
          <p:nvPr/>
        </p:nvCxnSpPr>
        <p:spPr bwMode="auto">
          <a:xfrm rot="16200000" flipH="1">
            <a:off x="2667000" y="3962400"/>
            <a:ext cx="4038600" cy="228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8" name="Rectangle 6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9" name="Rectangle 7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80" name="Rectangle 71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23581" name="AutoShape 72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21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altLang="en-US" sz="2800" b="1" smtClean="0"/>
              <a:t>Itarget1 / Itarget4</a:t>
            </a:r>
            <a:r>
              <a:rPr lang="en-CA" altLang="en-US" sz="2800" smtClean="0"/>
              <a:t>: target CPUE MP</a:t>
            </a:r>
            <a:br>
              <a:rPr lang="en-CA" altLang="en-US" sz="2800" smtClean="0"/>
            </a:br>
            <a:r>
              <a:rPr lang="en-CA" altLang="en-US" sz="2800" smtClean="0"/>
              <a:t>Geromont and Butterworth 2014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24600" name="AutoShape 24"/>
          <p:cNvCxnSpPr>
            <a:cxnSpLocks noChangeShapeType="1"/>
            <a:endCxn id="24579" idx="0"/>
          </p:cNvCxnSpPr>
          <p:nvPr/>
        </p:nvCxnSpPr>
        <p:spPr bwMode="auto">
          <a:xfrm rot="16200000" flipH="1">
            <a:off x="1543050" y="2876550"/>
            <a:ext cx="4038600" cy="2400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1" name="AutoShape 25"/>
          <p:cNvCxnSpPr>
            <a:cxnSpLocks noChangeShapeType="1"/>
          </p:cNvCxnSpPr>
          <p:nvPr/>
        </p:nvCxnSpPr>
        <p:spPr bwMode="auto">
          <a:xfrm rot="16200000" flipH="1">
            <a:off x="2667000" y="3962400"/>
            <a:ext cx="4038600" cy="228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</p:spTree>
    <p:extLst>
      <p:ext uri="{BB962C8B-B14F-4D97-AF65-F5344CB8AC3E}">
        <p14:creationId xmlns:p14="http://schemas.microsoft.com/office/powerpoint/2010/main" val="1404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altLang="en-US" sz="2800" b="1" smtClean="0"/>
              <a:t>SPMSY:</a:t>
            </a:r>
            <a:r>
              <a:rPr lang="en-CA" altLang="en-US" sz="2800" smtClean="0"/>
              <a:t> Surplus Production MSY MP</a:t>
            </a:r>
            <a:br>
              <a:rPr lang="en-CA" altLang="en-US" sz="2800" smtClean="0"/>
            </a:br>
            <a:r>
              <a:rPr lang="en-CA" altLang="en-US" sz="2800" smtClean="0"/>
              <a:t>Extended from Martell and Froese 2013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5608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5609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0" name="Rectangle 24"/>
          <p:cNvSpPr>
            <a:spLocks noChangeArrowheads="1"/>
          </p:cNvSpPr>
          <p:nvPr/>
        </p:nvSpPr>
        <p:spPr bwMode="auto">
          <a:xfrm>
            <a:off x="4267200" y="39624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5611" name="Rectangle 25"/>
          <p:cNvSpPr>
            <a:spLocks noChangeArrowheads="1"/>
          </p:cNvSpPr>
          <p:nvPr/>
        </p:nvSpPr>
        <p:spPr bwMode="auto">
          <a:xfrm>
            <a:off x="5638800" y="33528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25612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3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4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5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5616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5617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25618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5619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20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21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5622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3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4" name="AutoShape 49"/>
          <p:cNvCxnSpPr>
            <a:cxnSpLocks noChangeShapeType="1"/>
            <a:stCxn id="25606" idx="3"/>
            <a:endCxn id="25616" idx="3"/>
          </p:cNvCxnSpPr>
          <p:nvPr/>
        </p:nvCxnSpPr>
        <p:spPr bwMode="auto">
          <a:xfrm>
            <a:off x="5181600" y="17145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5" name="AutoShape 52"/>
          <p:cNvCxnSpPr>
            <a:cxnSpLocks noChangeShapeType="1"/>
          </p:cNvCxnSpPr>
          <p:nvPr/>
        </p:nvCxnSpPr>
        <p:spPr bwMode="auto">
          <a:xfrm rot="5400000">
            <a:off x="2628900" y="3390900"/>
            <a:ext cx="3048000" cy="381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6" name="AutoShape 54"/>
          <p:cNvCxnSpPr>
            <a:cxnSpLocks noChangeShapeType="1"/>
          </p:cNvCxnSpPr>
          <p:nvPr/>
        </p:nvCxnSpPr>
        <p:spPr bwMode="auto">
          <a:xfrm rot="16200000" flipH="1">
            <a:off x="3733800" y="2895600"/>
            <a:ext cx="1905000" cy="228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7" name="AutoShape 59"/>
          <p:cNvCxnSpPr>
            <a:cxnSpLocks noChangeShapeType="1"/>
            <a:stCxn id="25610" idx="2"/>
          </p:cNvCxnSpPr>
          <p:nvPr/>
        </p:nvCxnSpPr>
        <p:spPr bwMode="auto">
          <a:xfrm rot="16200000" flipH="1">
            <a:off x="5124450" y="4210050"/>
            <a:ext cx="609600" cy="1181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8" name="AutoShape 60"/>
          <p:cNvCxnSpPr>
            <a:cxnSpLocks noChangeShapeType="1"/>
          </p:cNvCxnSpPr>
          <p:nvPr/>
        </p:nvCxnSpPr>
        <p:spPr bwMode="auto">
          <a:xfrm rot="5400000">
            <a:off x="5829300" y="4533900"/>
            <a:ext cx="9906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9" name="Rectangle 62"/>
          <p:cNvSpPr>
            <a:spLocks noChangeArrowheads="1"/>
          </p:cNvSpPr>
          <p:nvPr/>
        </p:nvSpPr>
        <p:spPr bwMode="auto">
          <a:xfrm rot="10800000">
            <a:off x="228600" y="2819400"/>
            <a:ext cx="685800" cy="25146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  <p:cxnSp>
        <p:nvCxnSpPr>
          <p:cNvPr id="25630" name="AutoShape 66"/>
          <p:cNvCxnSpPr>
            <a:cxnSpLocks noChangeShapeType="1"/>
            <a:endCxn id="25610" idx="1"/>
          </p:cNvCxnSpPr>
          <p:nvPr/>
        </p:nvCxnSpPr>
        <p:spPr bwMode="auto">
          <a:xfrm>
            <a:off x="914400" y="4191000"/>
            <a:ext cx="3352800" cy="3810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1" name="AutoShape 69"/>
          <p:cNvCxnSpPr>
            <a:cxnSpLocks noChangeShapeType="1"/>
          </p:cNvCxnSpPr>
          <p:nvPr/>
        </p:nvCxnSpPr>
        <p:spPr bwMode="auto">
          <a:xfrm>
            <a:off x="914400" y="3505200"/>
            <a:ext cx="4724400" cy="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2" name="AutoShape 70"/>
          <p:cNvCxnSpPr>
            <a:cxnSpLocks noChangeShapeType="1"/>
            <a:stCxn id="25621" idx="3"/>
            <a:endCxn id="25611" idx="0"/>
          </p:cNvCxnSpPr>
          <p:nvPr/>
        </p:nvCxnSpPr>
        <p:spPr bwMode="auto">
          <a:xfrm>
            <a:off x="5181600" y="1714500"/>
            <a:ext cx="1219200" cy="1638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3" name="AutoShape 71"/>
          <p:cNvCxnSpPr>
            <a:cxnSpLocks noChangeShapeType="1"/>
          </p:cNvCxnSpPr>
          <p:nvPr/>
        </p:nvCxnSpPr>
        <p:spPr bwMode="auto">
          <a:xfrm flipV="1">
            <a:off x="5410200" y="3733800"/>
            <a:ext cx="228600" cy="457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4" name="AutoShape 72"/>
          <p:cNvCxnSpPr>
            <a:cxnSpLocks noChangeShapeType="1"/>
            <a:stCxn id="25610" idx="2"/>
            <a:endCxn id="25617" idx="0"/>
          </p:cNvCxnSpPr>
          <p:nvPr/>
        </p:nvCxnSpPr>
        <p:spPr bwMode="auto">
          <a:xfrm rot="5400000">
            <a:off x="4191000" y="4457700"/>
            <a:ext cx="609600" cy="685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5" name="Rectangle 7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36" name="Rectangle 74"/>
          <p:cNvSpPr>
            <a:spLocks noChangeArrowheads="1"/>
          </p:cNvSpPr>
          <p:nvPr/>
        </p:nvSpPr>
        <p:spPr bwMode="auto">
          <a:xfrm rot="10800000">
            <a:off x="228600" y="2819400"/>
            <a:ext cx="685800" cy="25146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</p:spTree>
    <p:extLst>
      <p:ext uri="{BB962C8B-B14F-4D97-AF65-F5344CB8AC3E}">
        <p14:creationId xmlns:p14="http://schemas.microsoft.com/office/powerpoint/2010/main" val="6942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3861048"/>
            <a:ext cx="2516615" cy="257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61048"/>
            <a:ext cx="2835900" cy="245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6" y="3697419"/>
            <a:ext cx="299792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680" y="780941"/>
            <a:ext cx="2894299" cy="254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31" y="793749"/>
            <a:ext cx="2456574" cy="253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" y="1554162"/>
            <a:ext cx="2614613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2"/>
          <p:cNvSpPr txBox="1">
            <a:spLocks noChangeArrowheads="1"/>
          </p:cNvSpPr>
          <p:nvPr/>
        </p:nvSpPr>
        <p:spPr bwMode="auto">
          <a:xfrm>
            <a:off x="228600" y="304800"/>
            <a:ext cx="4572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600" dirty="0">
                <a:solidFill>
                  <a:prstClr val="black"/>
                </a:solidFill>
                <a:latin typeface="Arial" charset="0"/>
              </a:rPr>
              <a:t>Data – </a:t>
            </a:r>
            <a:r>
              <a:rPr lang="en-CA" altLang="en-US" sz="2600" dirty="0" smtClean="0">
                <a:solidFill>
                  <a:prstClr val="black"/>
                </a:solidFill>
                <a:latin typeface="Arial" charset="0"/>
              </a:rPr>
              <a:t>TAC </a:t>
            </a:r>
            <a:r>
              <a:rPr lang="en-CA" altLang="en-US" sz="2600" dirty="0">
                <a:solidFill>
                  <a:prstClr val="black"/>
                </a:solidFill>
                <a:latin typeface="Arial" charset="0"/>
              </a:rPr>
              <a:t>pathways</a:t>
            </a:r>
          </a:p>
        </p:txBody>
      </p:sp>
      <p:sp>
        <p:nvSpPr>
          <p:cNvPr id="26633" name="Text Box 13"/>
          <p:cNvSpPr txBox="1">
            <a:spLocks noChangeArrowheads="1"/>
          </p:cNvSpPr>
          <p:nvPr/>
        </p:nvSpPr>
        <p:spPr bwMode="auto">
          <a:xfrm>
            <a:off x="1676400" y="1905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 dirty="0" err="1">
                <a:solidFill>
                  <a:prstClr val="black"/>
                </a:solidFill>
                <a:latin typeface="Arial" charset="0"/>
              </a:rPr>
              <a:t>Fratio</a:t>
            </a:r>
            <a:endParaRPr lang="en-CA" altLang="en-US" sz="18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3034903" y="1187449"/>
            <a:ext cx="109299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 dirty="0">
                <a:solidFill>
                  <a:prstClr val="black"/>
                </a:solidFill>
                <a:latin typeface="Arial" charset="0"/>
              </a:rPr>
              <a:t>DBSRA</a:t>
            </a: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6223629" y="1130968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 dirty="0">
                <a:solidFill>
                  <a:prstClr val="black"/>
                </a:solidFill>
                <a:latin typeface="Arial" charset="0"/>
              </a:rPr>
              <a:t>DCAC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228600" y="4876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>
                <a:solidFill>
                  <a:prstClr val="black"/>
                </a:solidFill>
                <a:latin typeface="Arial" charset="0"/>
              </a:rPr>
              <a:t>YPR_ML</a:t>
            </a:r>
          </a:p>
        </p:txBody>
      </p:sp>
      <p:sp>
        <p:nvSpPr>
          <p:cNvPr id="26637" name="Text Box 17"/>
          <p:cNvSpPr txBox="1">
            <a:spLocks noChangeArrowheads="1"/>
          </p:cNvSpPr>
          <p:nvPr/>
        </p:nvSpPr>
        <p:spPr bwMode="auto">
          <a:xfrm>
            <a:off x="3581400" y="403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>
                <a:solidFill>
                  <a:prstClr val="black"/>
                </a:solidFill>
                <a:latin typeface="Arial" charset="0"/>
              </a:rPr>
              <a:t>SPMSY</a:t>
            </a:r>
          </a:p>
        </p:txBody>
      </p:sp>
      <p:sp>
        <p:nvSpPr>
          <p:cNvPr id="26638" name="Text Box 18"/>
          <p:cNvSpPr txBox="1">
            <a:spLocks noChangeArrowheads="1"/>
          </p:cNvSpPr>
          <p:nvPr/>
        </p:nvSpPr>
        <p:spPr bwMode="auto">
          <a:xfrm>
            <a:off x="6781800" y="5486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>
                <a:solidFill>
                  <a:prstClr val="black"/>
                </a:solidFill>
                <a:latin typeface="Arial" charset="0"/>
              </a:rPr>
              <a:t>Itarget1</a:t>
            </a:r>
          </a:p>
        </p:txBody>
      </p:sp>
    </p:spTree>
    <p:extLst>
      <p:ext uri="{BB962C8B-B14F-4D97-AF65-F5344CB8AC3E}">
        <p14:creationId xmlns:p14="http://schemas.microsoft.com/office/powerpoint/2010/main" val="25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CA" dirty="0" smtClean="0"/>
              <a:t>An MP (as defined here) is any algorithm that gets you from data to a management recommendation</a:t>
            </a:r>
          </a:p>
          <a:p>
            <a:pPr>
              <a:spcBef>
                <a:spcPts val="2400"/>
              </a:spcBef>
            </a:pPr>
            <a:r>
              <a:rPr lang="en-CA" dirty="0" smtClean="0"/>
              <a:t>There are a very large number of possible MPs that range from the simple to the complex</a:t>
            </a:r>
          </a:p>
          <a:p>
            <a:pPr>
              <a:spcBef>
                <a:spcPts val="2400"/>
              </a:spcBef>
            </a:pPr>
            <a:r>
              <a:rPr lang="en-CA" dirty="0" smtClean="0"/>
              <a:t>MPs use varying types of data and interpret these in varying ways</a:t>
            </a:r>
          </a:p>
          <a:p>
            <a:pPr>
              <a:spcBef>
                <a:spcPts val="2400"/>
              </a:spcBef>
            </a:pPr>
            <a:r>
              <a:rPr lang="en-CA" dirty="0" smtClean="0"/>
              <a:t>As long as the required input data can be generated, an MP can be tested using MSE</a:t>
            </a:r>
          </a:p>
          <a:p>
            <a:pPr>
              <a:spcBef>
                <a:spcPts val="240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01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28650" y="395288"/>
            <a:ext cx="7886700" cy="587375"/>
          </a:xfrm>
        </p:spPr>
        <p:txBody>
          <a:bodyPr/>
          <a:lstStyle/>
          <a:p>
            <a:r>
              <a:rPr lang="en-CA" altLang="en-US" dirty="0" smtClean="0"/>
              <a:t>References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39788" y="1104900"/>
            <a:ext cx="7675562" cy="5316538"/>
          </a:xfrm>
        </p:spPr>
        <p:txBody>
          <a:bodyPr/>
          <a:lstStyle/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 smtClean="0">
                <a:solidFill>
                  <a:srgbClr val="27AFE5"/>
                </a:solidFill>
              </a:rPr>
              <a:t>Costello, C. et al. 2012</a:t>
            </a:r>
            <a:r>
              <a:rPr lang="en-CA" altLang="en-US" dirty="0" smtClean="0"/>
              <a:t>.Status and solutions for the world’s unassessed fisheries. Science 338, 517–520.	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 smtClean="0">
                <a:solidFill>
                  <a:srgbClr val="00B0F0"/>
                </a:solidFill>
              </a:rPr>
              <a:t>Nakatsuka, S. 2016</a:t>
            </a:r>
            <a:r>
              <a:rPr lang="en-CA" altLang="en-US" dirty="0" smtClean="0"/>
              <a:t>. Management strategy evaluation in regional fisheries management organizations − How to promote robust fisheries management in international settings. Fisheries Research. DOI: 10.1016/j.fishres.2016.11.018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 smtClean="0">
                <a:solidFill>
                  <a:srgbClr val="00B0F0"/>
                </a:solidFill>
              </a:rPr>
              <a:t>Punt, A.E., et al. 2016</a:t>
            </a:r>
            <a:r>
              <a:rPr lang="en-CA" altLang="en-US" dirty="0" smtClean="0"/>
              <a:t>.Management strategy evaluation: best practices. Fish </a:t>
            </a:r>
            <a:r>
              <a:rPr lang="en-CA" altLang="en-US" dirty="0" err="1" smtClean="0"/>
              <a:t>Fish</a:t>
            </a:r>
            <a:r>
              <a:rPr lang="en-CA" altLang="en-US" dirty="0" smtClean="0"/>
              <a:t>. 17, 303–334, http://dx.doi.org/10.1111/faf.12104.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 smtClean="0">
                <a:solidFill>
                  <a:srgbClr val="27AFE5"/>
                </a:solidFill>
              </a:rPr>
              <a:t>SEDAR, 2015</a:t>
            </a:r>
            <a:r>
              <a:rPr lang="en-CA" altLang="en-US" dirty="0" smtClean="0"/>
              <a:t>. SEDAR 46: U.S. Caribbean Data-Limited Species. </a:t>
            </a:r>
            <a:r>
              <a:rPr lang="en-CA" altLang="en-US" dirty="0" err="1" smtClean="0"/>
              <a:t>SouthEast</a:t>
            </a:r>
            <a:r>
              <a:rPr lang="en-CA" altLang="en-US" dirty="0" smtClean="0"/>
              <a:t> Data, Assessment, and Review (SEDAR) 23. http://sedarweb.org/sedar-46.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 smtClean="0">
                <a:solidFill>
                  <a:srgbClr val="27AFE5"/>
                </a:solidFill>
              </a:rPr>
              <a:t>SEDAR, 2016</a:t>
            </a:r>
            <a:r>
              <a:rPr lang="en-CA" altLang="en-US" dirty="0" smtClean="0"/>
              <a:t>. Stock assessment report: Gulf of Mexico Data-limited species. Gulf of Mexico Fishery Management Council. SEDAR 49. http://sedarweb.org/sedar-49-final-stock-assessment-report-gulf-mexico-data-limited-species.</a:t>
            </a:r>
          </a:p>
          <a:p>
            <a:pPr marL="342900" lvl="1" indent="-215900">
              <a:spcBef>
                <a:spcPts val="2400"/>
              </a:spcBef>
              <a:buNone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Anatomy of an MP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14343"/>
            <a:ext cx="7675562" cy="124333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Any algorithm that uses data to make a management recommendation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3059832" y="2407858"/>
            <a:ext cx="2808312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prstClr val="white"/>
                </a:solidFill>
              </a:rPr>
              <a:t>Data </a:t>
            </a:r>
            <a:endParaRPr lang="en-CA" b="1" dirty="0">
              <a:solidFill>
                <a:prstClr val="white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350087" y="3830314"/>
            <a:ext cx="2016224" cy="792088"/>
          </a:xfrm>
          <a:prstGeom prst="flowChartProcess">
            <a:avLst/>
          </a:prstGeom>
          <a:solidFill>
            <a:srgbClr val="27A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CA" b="1" dirty="0" smtClean="0">
                <a:solidFill>
                  <a:prstClr val="white"/>
                </a:solidFill>
              </a:rPr>
              <a:t>Algorithm</a:t>
            </a:r>
            <a:endParaRPr lang="en-CA" b="1" dirty="0">
              <a:solidFill>
                <a:prstClr val="white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089019" y="5198467"/>
            <a:ext cx="2553424" cy="1271394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b="1" baseline="-25000" dirty="0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4358199" y="3272183"/>
            <a:ext cx="7532" cy="558131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358199" y="4622402"/>
            <a:ext cx="7532" cy="576065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99533" y="5649498"/>
            <a:ext cx="19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Recommendation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362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Anatomy of an MP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675562" cy="124333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Simple MP seeking a target survey level:</a:t>
            </a:r>
            <a:endParaRPr lang="en-CA" dirty="0"/>
          </a:p>
        </p:txBody>
      </p:sp>
      <p:sp>
        <p:nvSpPr>
          <p:cNvPr id="4" name="Flowchart: Data 3"/>
          <p:cNvSpPr/>
          <p:nvPr/>
        </p:nvSpPr>
        <p:spPr>
          <a:xfrm>
            <a:off x="3026688" y="2420888"/>
            <a:ext cx="2808312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Annual survey</a:t>
            </a:r>
          </a:p>
          <a:p>
            <a:pPr algn="ctr"/>
            <a:r>
              <a:rPr lang="en-CA" b="1" dirty="0" smtClean="0"/>
              <a:t>Survey target </a:t>
            </a:r>
            <a:endParaRPr lang="en-C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/>
              <p:cNvSpPr/>
              <p:nvPr/>
            </p:nvSpPr>
            <p:spPr>
              <a:xfrm>
                <a:off x="1750245" y="3771337"/>
                <a:ext cx="5112568" cy="1296144"/>
              </a:xfrm>
              <a:prstGeom prst="flowChartProcess">
                <a:avLst/>
              </a:prstGeom>
              <a:solidFill>
                <a:srgbClr val="27AF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/>
                            </a:rPr>
                            <m:t>𝑻𝑨𝑪</m:t>
                          </m:r>
                          <m:r>
                            <m:rPr>
                              <m:nor/>
                            </m:rPr>
                            <a:rPr lang="en-CA" b="1" dirty="0"/>
                            <m:t> </m:t>
                          </m:r>
                        </m:e>
                        <m:sub>
                          <m:r>
                            <a:rPr lang="en-CA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CA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CA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𝟗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𝑻𝑨𝑪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𝑻𝑨𝑪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𝑻𝑨𝑪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eqArr>
                          <m:r>
                            <a:rPr lang="en-CA" b="1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1" i="1" smtClean="0"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𝒖𝒓𝒗𝒆𝒚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𝟕𝟓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𝒕𝒂𝒓𝒈𝒆𝒕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1" i="1" smtClean="0">
                                    <a:latin typeface="Cambria Math"/>
                                  </a:rPr>
                                  <m:t>𝒐𝒕𝒉𝒆𝒓𝒘𝒊𝒔𝒆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1" i="1" smtClean="0">
                                    <a:latin typeface="Cambria Math"/>
                                  </a:rPr>
                                  <m:t>𝑺𝒖𝒓𝒗𝒆𝒚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𝟑𝟑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𝒕𝒂𝒓𝒈𝒆𝒕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5" name="Flowchart: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45" y="3771337"/>
                <a:ext cx="5112568" cy="1296144"/>
              </a:xfrm>
              <a:prstGeom prst="flowChartProcess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Decision 5"/>
          <p:cNvSpPr/>
          <p:nvPr/>
        </p:nvSpPr>
        <p:spPr>
          <a:xfrm>
            <a:off x="3419872" y="5524277"/>
            <a:ext cx="1800200" cy="1008112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/>
              <a:t>TAC</a:t>
            </a:r>
            <a:r>
              <a:rPr lang="en-CA" b="1" baseline="-25000" dirty="0" err="1" smtClean="0"/>
              <a:t>t</a:t>
            </a:r>
            <a:endParaRPr lang="en-CA" b="1" baseline="-250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4306529" y="3296747"/>
            <a:ext cx="0" cy="474590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306529" y="5067481"/>
            <a:ext cx="13443" cy="456796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Anatomy of an MP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75562" cy="86409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Statistical catch-at-age assessment with control rule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2737204" y="2348880"/>
            <a:ext cx="3240360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Catch, effort, size data, life-history parameters etc. </a:t>
            </a:r>
            <a:endParaRPr lang="en-CA" b="1" dirty="0"/>
          </a:p>
        </p:txBody>
      </p:sp>
      <p:sp>
        <p:nvSpPr>
          <p:cNvPr id="5" name="Flowchart: Process 4"/>
          <p:cNvSpPr/>
          <p:nvPr/>
        </p:nvSpPr>
        <p:spPr>
          <a:xfrm>
            <a:off x="1715649" y="3699328"/>
            <a:ext cx="5112568" cy="1368152"/>
          </a:xfrm>
          <a:prstGeom prst="flowChartProcess">
            <a:avLst/>
          </a:prstGeom>
          <a:solidFill>
            <a:srgbClr val="27A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CA" b="1" dirty="0" smtClean="0"/>
              <a:t>Data filtering &gt;  assessment model fitting &gt; adjusted data weighting &gt; final fitting &gt; projections &gt; 40-10 control rule &gt; typical adjustment by managers</a:t>
            </a:r>
            <a:endParaRPr lang="en-CA" b="1" dirty="0"/>
          </a:p>
        </p:txBody>
      </p:sp>
      <p:sp>
        <p:nvSpPr>
          <p:cNvPr id="6" name="Flowchart: Decision 5"/>
          <p:cNvSpPr/>
          <p:nvPr/>
        </p:nvSpPr>
        <p:spPr>
          <a:xfrm>
            <a:off x="3385276" y="5452269"/>
            <a:ext cx="1800200" cy="1008112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/>
              <a:t>TAC</a:t>
            </a:r>
            <a:r>
              <a:rPr lang="en-CA" b="1" baseline="-25000" dirty="0" err="1" smtClean="0"/>
              <a:t>t</a:t>
            </a:r>
            <a:endParaRPr lang="en-CA" b="1" baseline="-250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4271933" y="3224739"/>
            <a:ext cx="0" cy="474589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271933" y="5067480"/>
            <a:ext cx="13443" cy="384789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 smtClean="0">
                <a:solidFill>
                  <a:prstClr val="white"/>
                </a:solidFill>
                <a:latin typeface="Arial" charset="0"/>
              </a:rPr>
              <a:t>TAC</a:t>
            </a:r>
            <a:endParaRPr lang="en-CA" altLang="en-US" sz="1800" b="1" dirty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0247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0248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0249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0250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1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06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1271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72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73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74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1275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1276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1277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1278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1279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1280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AutoShape 59"/>
          <p:cNvCxnSpPr>
            <a:cxnSpLocks noChangeShapeType="1"/>
            <a:stCxn id="11274" idx="2"/>
            <a:endCxn id="11279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3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11434" y="5562599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DBSRA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SPSRA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4116" y="3810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Kimura 1981</a:t>
            </a:r>
          </a:p>
        </p:txBody>
      </p:sp>
    </p:spTree>
    <p:extLst>
      <p:ext uri="{BB962C8B-B14F-4D97-AF65-F5344CB8AC3E}">
        <p14:creationId xmlns:p14="http://schemas.microsoft.com/office/powerpoint/2010/main" val="15485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2303" name="Rectangle 16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2305" name="Rectangle 18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2306" name="AutoShape 19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7" name="AutoShape 20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8" name="AutoShape 21"/>
          <p:cNvCxnSpPr>
            <a:cxnSpLocks noChangeShapeType="1"/>
            <a:stCxn id="12298" idx="2"/>
            <a:endCxn id="12304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9" name="AutoShape 24"/>
          <p:cNvCxnSpPr>
            <a:cxnSpLocks noChangeShapeType="1"/>
            <a:stCxn id="12299" idx="2"/>
            <a:endCxn id="12304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0" name="AutoShape 25"/>
          <p:cNvCxnSpPr>
            <a:cxnSpLocks noChangeShapeType="1"/>
            <a:stCxn id="12300" idx="2"/>
            <a:endCxn id="12305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1" name="AutoShape 26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224116" y="3810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Gulland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1971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Walters and Martell 2002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1434" y="5562599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Fratio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Fadapt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1484</Words>
  <Application>Microsoft Office PowerPoint</Application>
  <PresentationFormat>On-screen Show (4:3)</PresentationFormat>
  <Paragraphs>674</Paragraphs>
  <Slides>25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Depth</vt:lpstr>
      <vt:lpstr>Office Theme</vt:lpstr>
      <vt:lpstr>PowerPoint Presentation</vt:lpstr>
      <vt:lpstr>Agenda</vt:lpstr>
      <vt:lpstr>1. Anatomy of an MP</vt:lpstr>
      <vt:lpstr>1. Anatomy of an MP</vt:lpstr>
      <vt:lpstr>1. Anatomy of an MP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Fratio: FMSY/M ratio NPFMC stock complexes</vt:lpstr>
      <vt:lpstr>Fratio_CC: FMSY/M ratio with Catch Curve</vt:lpstr>
      <vt:lpstr>DBSRA: Depletion - Based Stock Reduction Analysis</vt:lpstr>
      <vt:lpstr>PowerPoint Presentation</vt:lpstr>
      <vt:lpstr>YPR_ML: Yield Per Recruit – Mean Length</vt:lpstr>
      <vt:lpstr>DynF: dynamic F MP</vt:lpstr>
      <vt:lpstr>Itarget1 / Itarget4: target CPUE MP Geromont and Butterworth 2014</vt:lpstr>
      <vt:lpstr>SPMSY: Surplus Production MSY MP Extended from Martell and Froese 2013</vt:lpstr>
      <vt:lpstr>PowerPoint Presentation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20</cp:revision>
  <dcterms:created xsi:type="dcterms:W3CDTF">2017-03-29T20:35:38Z</dcterms:created>
  <dcterms:modified xsi:type="dcterms:W3CDTF">2017-05-07T20:22:00Z</dcterms:modified>
</cp:coreProperties>
</file>